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0" r:id="rId4"/>
    <p:sldId id="279" r:id="rId5"/>
    <p:sldId id="258" r:id="rId6"/>
    <p:sldId id="282" r:id="rId7"/>
    <p:sldId id="283" r:id="rId8"/>
    <p:sldId id="284" r:id="rId9"/>
  </p:sldIdLst>
  <p:sldSz cx="12192000" cy="6858000"/>
  <p:notesSz cx="6888163" cy="100203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既定のセクション" id="{C06FC3DF-33BE-4F9E-9946-A0AF0B9B4071}">
          <p14:sldIdLst>
            <p14:sldId id="256"/>
            <p14:sldId id="257"/>
            <p14:sldId id="260"/>
            <p14:sldId id="279"/>
            <p14:sldId id="258"/>
            <p14:sldId id="282"/>
            <p14:sldId id="283"/>
            <p14:sldId id="2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9891" autoAdjust="0"/>
  </p:normalViewPr>
  <p:slideViewPr>
    <p:cSldViewPr snapToGrid="0">
      <p:cViewPr varScale="1">
        <p:scale>
          <a:sx n="81" d="100"/>
          <a:sy n="81" d="100"/>
        </p:scale>
        <p:origin x="680" y="5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2"/>
            <a:ext cx="2984870" cy="502754"/>
          </a:xfrm>
          <a:prstGeom prst="rect">
            <a:avLst/>
          </a:prstGeom>
        </p:spPr>
        <p:txBody>
          <a:bodyPr vert="horz" lIns="96606" tIns="48304" rIns="96606" bIns="48304" rtlCol="0"/>
          <a:lstStyle>
            <a:lvl1pPr algn="l">
              <a:defRPr sz="1300"/>
            </a:lvl1pPr>
          </a:lstStyle>
          <a:p>
            <a:endParaRPr kumimoji="1" lang="ja-JP" altLang="en-US"/>
          </a:p>
        </p:txBody>
      </p:sp>
      <p:sp>
        <p:nvSpPr>
          <p:cNvPr id="3" name="日付プレースホルダー 2"/>
          <p:cNvSpPr>
            <a:spLocks noGrp="1"/>
          </p:cNvSpPr>
          <p:nvPr>
            <p:ph type="dt" idx="1"/>
          </p:nvPr>
        </p:nvSpPr>
        <p:spPr>
          <a:xfrm>
            <a:off x="3901699" y="2"/>
            <a:ext cx="2984870" cy="502754"/>
          </a:xfrm>
          <a:prstGeom prst="rect">
            <a:avLst/>
          </a:prstGeom>
        </p:spPr>
        <p:txBody>
          <a:bodyPr vert="horz" lIns="96606" tIns="48304" rIns="96606" bIns="48304" rtlCol="0"/>
          <a:lstStyle>
            <a:lvl1pPr algn="r">
              <a:defRPr sz="1300"/>
            </a:lvl1pPr>
          </a:lstStyle>
          <a:p>
            <a:fld id="{8614BB01-072E-4F08-ADC2-BF6FAEB58696}" type="datetimeFigureOut">
              <a:rPr kumimoji="1" lang="ja-JP" altLang="en-US" smtClean="0"/>
              <a:t>2025/9/23</a:t>
            </a:fld>
            <a:endParaRPr kumimoji="1" lang="ja-JP" altLang="en-US"/>
          </a:p>
        </p:txBody>
      </p:sp>
      <p:sp>
        <p:nvSpPr>
          <p:cNvPr id="4" name="スライド イメージ プレースホルダー 3"/>
          <p:cNvSpPr>
            <a:spLocks noGrp="1" noRot="1" noChangeAspect="1"/>
          </p:cNvSpPr>
          <p:nvPr>
            <p:ph type="sldImg" idx="2"/>
          </p:nvPr>
        </p:nvSpPr>
        <p:spPr>
          <a:xfrm>
            <a:off x="436563" y="1250950"/>
            <a:ext cx="6015037" cy="3384550"/>
          </a:xfrm>
          <a:prstGeom prst="rect">
            <a:avLst/>
          </a:prstGeom>
          <a:noFill/>
          <a:ln w="12700">
            <a:solidFill>
              <a:prstClr val="black"/>
            </a:solidFill>
          </a:ln>
        </p:spPr>
        <p:txBody>
          <a:bodyPr vert="horz" lIns="96606" tIns="48304" rIns="96606" bIns="48304" rtlCol="0" anchor="ctr"/>
          <a:lstStyle/>
          <a:p>
            <a:endParaRPr lang="ja-JP" altLang="en-US"/>
          </a:p>
        </p:txBody>
      </p:sp>
      <p:sp>
        <p:nvSpPr>
          <p:cNvPr id="5" name="ノート プレースホルダー 4"/>
          <p:cNvSpPr>
            <a:spLocks noGrp="1"/>
          </p:cNvSpPr>
          <p:nvPr>
            <p:ph type="body" sz="quarter" idx="3"/>
          </p:nvPr>
        </p:nvSpPr>
        <p:spPr>
          <a:xfrm>
            <a:off x="688817" y="4822270"/>
            <a:ext cx="5510530" cy="3945495"/>
          </a:xfrm>
          <a:prstGeom prst="rect">
            <a:avLst/>
          </a:prstGeom>
        </p:spPr>
        <p:txBody>
          <a:bodyPr vert="horz" lIns="96606" tIns="48304" rIns="96606" bIns="48304"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517549"/>
            <a:ext cx="2984870" cy="502752"/>
          </a:xfrm>
          <a:prstGeom prst="rect">
            <a:avLst/>
          </a:prstGeom>
        </p:spPr>
        <p:txBody>
          <a:bodyPr vert="horz" lIns="96606" tIns="48304" rIns="96606" bIns="48304"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901699" y="9517549"/>
            <a:ext cx="2984870" cy="502752"/>
          </a:xfrm>
          <a:prstGeom prst="rect">
            <a:avLst/>
          </a:prstGeom>
        </p:spPr>
        <p:txBody>
          <a:bodyPr vert="horz" lIns="96606" tIns="48304" rIns="96606" bIns="48304" rtlCol="0" anchor="b"/>
          <a:lstStyle>
            <a:lvl1pPr algn="r">
              <a:defRPr sz="1300"/>
            </a:lvl1pPr>
          </a:lstStyle>
          <a:p>
            <a:fld id="{666FA489-6D47-415D-96B7-959CDFAC1726}" type="slidenum">
              <a:rPr kumimoji="1" lang="ja-JP" altLang="en-US" smtClean="0"/>
              <a:t>‹#›</a:t>
            </a:fld>
            <a:endParaRPr kumimoji="1" lang="ja-JP" altLang="en-US"/>
          </a:p>
        </p:txBody>
      </p:sp>
    </p:spTree>
    <p:extLst>
      <p:ext uri="{BB962C8B-B14F-4D97-AF65-F5344CB8AC3E}">
        <p14:creationId xmlns:p14="http://schemas.microsoft.com/office/powerpoint/2010/main" val="393757850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これから「地域に根付ける薬局になるためには」という議題についての発表を始めます。</a:t>
            </a:r>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1</a:t>
            </a:fld>
            <a:endParaRPr kumimoji="1" lang="ja-JP" altLang="en-US"/>
          </a:p>
        </p:txBody>
      </p:sp>
    </p:spTree>
    <p:extLst>
      <p:ext uri="{BB962C8B-B14F-4D97-AF65-F5344CB8AC3E}">
        <p14:creationId xmlns:p14="http://schemas.microsoft.com/office/powerpoint/2010/main" val="2929693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dirty="0"/>
              <a:t>　地域に根付ける薬局が必要だと考えた背景には、日本の高齢化社会の現状を現場で目の当たりにしたことがきっかけです。</a:t>
            </a:r>
            <a:endParaRPr lang="en-US" altLang="ja-JP" dirty="0"/>
          </a:p>
          <a:p>
            <a:r>
              <a:rPr lang="ja-JP" altLang="en-US" dirty="0"/>
              <a:t>日本の総人口に占める</a:t>
            </a:r>
            <a:r>
              <a:rPr lang="en-US" altLang="ja-JP" dirty="0"/>
              <a:t>65</a:t>
            </a:r>
            <a:r>
              <a:rPr lang="ja-JP" altLang="en-US" dirty="0"/>
              <a:t>歳以上の人口の割合は、世界（人口</a:t>
            </a:r>
            <a:r>
              <a:rPr lang="en-US" altLang="ja-JP" dirty="0"/>
              <a:t>10</a:t>
            </a:r>
            <a:r>
              <a:rPr lang="ja-JP" altLang="en-US" dirty="0"/>
              <a:t>万以 上の</a:t>
            </a:r>
            <a:r>
              <a:rPr lang="en-US" altLang="ja-JP" dirty="0"/>
              <a:t>200</a:t>
            </a:r>
            <a:r>
              <a:rPr lang="ja-JP" altLang="en-US" dirty="0"/>
              <a:t>の国及び地域中）で最も高く、</a:t>
            </a:r>
            <a:r>
              <a:rPr lang="en-US" altLang="ja-JP" dirty="0"/>
              <a:t>29.3%</a:t>
            </a:r>
            <a:r>
              <a:rPr lang="ja-JP" altLang="en-US" dirty="0"/>
              <a:t>です。</a:t>
            </a:r>
            <a:endParaRPr lang="en-US" altLang="ja-JP" dirty="0"/>
          </a:p>
          <a:p>
            <a:r>
              <a:rPr lang="ja-JP" altLang="en-US" dirty="0"/>
              <a:t>　当薬局がある高知県香美市の高齢化率は、さらに高く、</a:t>
            </a:r>
            <a:r>
              <a:rPr lang="en-US" altLang="ja-JP" dirty="0"/>
              <a:t>38.78%</a:t>
            </a:r>
            <a:r>
              <a:rPr lang="ja-JP" altLang="en-US" dirty="0"/>
              <a:t>で、山も多く、山奥で独居している方もたくさんおられます。</a:t>
            </a:r>
            <a:endParaRPr lang="en-US" altLang="ja-JP" dirty="0"/>
          </a:p>
          <a:p>
            <a:r>
              <a:rPr lang="ja-JP" altLang="en-US" dirty="0"/>
              <a:t>　このように、高齢者が多くなった現在、地域に必要とされる薬局が重要だと、日々感じることが多いため、地域のかかりつけ薬局になれるように、当薬局が行っている取り組みから見えてきた繋がりを事例を用いて発表します。</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2</a:t>
            </a:fld>
            <a:endParaRPr kumimoji="1" lang="ja-JP" altLang="en-US"/>
          </a:p>
        </p:txBody>
      </p:sp>
    </p:spTree>
    <p:extLst>
      <p:ext uri="{BB962C8B-B14F-4D97-AF65-F5344CB8AC3E}">
        <p14:creationId xmlns:p14="http://schemas.microsoft.com/office/powerpoint/2010/main" val="540012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　</a:t>
            </a:r>
            <a:r>
              <a:rPr kumimoji="1" lang="en-US" altLang="ja-JP" dirty="0"/>
              <a:t>1</a:t>
            </a:r>
            <a:r>
              <a:rPr kumimoji="1" lang="ja-JP" altLang="en-US" dirty="0"/>
              <a:t>つ目は、医師と信頼関係ができた事例です。</a:t>
            </a:r>
            <a:endParaRPr kumimoji="1" lang="en-US" altLang="ja-JP" dirty="0"/>
          </a:p>
          <a:p>
            <a:r>
              <a:rPr kumimoji="1" lang="ja-JP" altLang="en-US" dirty="0"/>
              <a:t>　</a:t>
            </a:r>
            <a:r>
              <a:rPr kumimoji="1" lang="en-US" altLang="ja-JP" dirty="0"/>
              <a:t>80</a:t>
            </a:r>
            <a:r>
              <a:rPr kumimoji="1" lang="ja-JP" altLang="en-US" dirty="0"/>
              <a:t>代男性</a:t>
            </a:r>
            <a:r>
              <a:rPr lang="ja-JP" altLang="en-US" dirty="0"/>
              <a:t>、高齢夫婦で、妻と</a:t>
            </a:r>
            <a:r>
              <a:rPr lang="en-US" altLang="ja-JP" dirty="0"/>
              <a:t>2</a:t>
            </a:r>
            <a:r>
              <a:rPr lang="ja-JP" altLang="en-US" dirty="0"/>
              <a:t>人暮らしをしており、日頃、自分で運転も行い、スマホを買って使用されるようなしっかりされている方ですが、ご夫婦ともに説明への理解に不安があり、以前から薬をきちんと服用できているか心配であった方です。</a:t>
            </a:r>
            <a:endParaRPr lang="en-US" altLang="ja-JP" dirty="0"/>
          </a:p>
          <a:p>
            <a:r>
              <a:rPr lang="ja-JP" altLang="en-US" dirty="0"/>
              <a:t>　ある日、医師からワーファリン用量の変更指示があり、持参薬をもって来局されました。その際、医師よりワーファリン別包指示がありましたので、別包について慎重に説明をし、お渡ししました。</a:t>
            </a:r>
            <a:endParaRPr lang="en-US" altLang="ja-JP" dirty="0"/>
          </a:p>
          <a:p>
            <a:pPr defTabSz="914309">
              <a:defRPr/>
            </a:pPr>
            <a:r>
              <a:rPr lang="ja-JP" altLang="en-US" dirty="0"/>
              <a:t>　次の投薬時にお話を聞いたところ、別包にしていたワーファリンが全く飲めていないことが発覚し、その際、採血したと聴取しました。採血の検査は外注の為、結果は数日後ですので、医師にワーファリンが全く飲めていないため、採血結果に影響が出てくる可能性があることをトレースレポートにて報告させていただきました。</a:t>
            </a:r>
            <a:endParaRPr lang="en-US" altLang="ja-JP" dirty="0"/>
          </a:p>
          <a:p>
            <a:pPr defTabSz="914309">
              <a:defRPr/>
            </a:pPr>
            <a:r>
              <a:rPr lang="ja-JP" altLang="en-US" dirty="0"/>
              <a:t>　採血結果、</a:t>
            </a:r>
            <a:r>
              <a:rPr lang="en-US" altLang="ja-JP" dirty="0"/>
              <a:t>INR</a:t>
            </a:r>
            <a:r>
              <a:rPr lang="ja-JP" altLang="en-US" dirty="0"/>
              <a:t>が低かったようで、医師より後日、報告がなかったら、ワーファリンを増量するところだったと言っていただきました。　理解力に不安がある方へ別包指示がでた際、当薬局の対応不足の反省も残りましたが、病院と薬局の信頼関係にもつながり、医師より薬に関する相談を受けることが増えました。</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3</a:t>
            </a:fld>
            <a:endParaRPr kumimoji="1" lang="ja-JP" altLang="en-US"/>
          </a:p>
        </p:txBody>
      </p:sp>
    </p:spTree>
    <p:extLst>
      <p:ext uri="{BB962C8B-B14F-4D97-AF65-F5344CB8AC3E}">
        <p14:creationId xmlns:p14="http://schemas.microsoft.com/office/powerpoint/2010/main" val="4031072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dirty="0"/>
              <a:t>2</a:t>
            </a:r>
            <a:r>
              <a:rPr lang="ja-JP" altLang="en-US" dirty="0"/>
              <a:t>つ目は、多職種連携につながった事例です。</a:t>
            </a:r>
            <a:endParaRPr lang="en-US" altLang="ja-JP" dirty="0"/>
          </a:p>
          <a:p>
            <a:r>
              <a:rPr lang="ja-JP" altLang="en-US" dirty="0"/>
              <a:t>　高齢夫婦、子供は娘さん</a:t>
            </a:r>
            <a:r>
              <a:rPr lang="en-US" altLang="ja-JP" dirty="0"/>
              <a:t>1</a:t>
            </a:r>
            <a:r>
              <a:rPr lang="ja-JP" altLang="en-US" dirty="0"/>
              <a:t>人。娘さんは、家が遠いため、たまに会うくらいの関係性でした。</a:t>
            </a:r>
            <a:endParaRPr lang="en-US" altLang="ja-JP" dirty="0"/>
          </a:p>
          <a:p>
            <a:r>
              <a:rPr lang="ja-JP" altLang="en-US" dirty="0"/>
              <a:t>　ある日、薬の減量指示があり、娘さんが持参薬とともに薬局へ来局されました。</a:t>
            </a:r>
            <a:endParaRPr lang="en-US" altLang="ja-JP" dirty="0"/>
          </a:p>
          <a:p>
            <a:r>
              <a:rPr lang="ja-JP" altLang="en-US" dirty="0"/>
              <a:t>　その際相談がありました。患者さんは、妻と２人暮らしで２人とも物忘れがひどく、コンプライアンス不良で、家族との同居や施設なども拒否、家族が何を言っても、２人とも頑固で全く聞く耳を持たないとのことでしたので、当薬局は、娘さんに、介護申請を行うことを提案しました。</a:t>
            </a:r>
            <a:endParaRPr lang="en-US" altLang="ja-JP" dirty="0"/>
          </a:p>
          <a:p>
            <a:pPr defTabSz="914309">
              <a:defRPr/>
            </a:pPr>
            <a:r>
              <a:rPr lang="ja-JP" altLang="en-US" dirty="0"/>
              <a:t>　</a:t>
            </a:r>
            <a:r>
              <a:rPr lang="en-US" altLang="ja-JP" dirty="0"/>
              <a:t>2</a:t>
            </a:r>
            <a:r>
              <a:rPr lang="ja-JP" altLang="en-US" dirty="0"/>
              <a:t>か月後、娘さんが介護申請をしている途中とのことで来局されました。訪問看護師が入ることになったが、家にある薬が散乱していてどうしたらいいかわからないと相談がありましたので、</a:t>
            </a:r>
            <a:r>
              <a:rPr kumimoji="1" lang="ja-JP" altLang="en-US" dirty="0"/>
              <a:t>自宅にあった薬をすべて持ってきてもらい、整理し、お渡ししました。</a:t>
            </a:r>
            <a:endParaRPr kumimoji="1" lang="en-US" altLang="ja-JP" dirty="0"/>
          </a:p>
          <a:p>
            <a:r>
              <a:rPr kumimoji="1" lang="ja-JP" altLang="en-US" dirty="0"/>
              <a:t>　　</a:t>
            </a:r>
            <a:r>
              <a:rPr lang="ja-JP" altLang="en-US" dirty="0"/>
              <a:t>その後は、訪問看護師により服薬管理できていましたが、妻の圧迫骨折入院を機に２人とも施設入居しました。</a:t>
            </a:r>
            <a:endParaRPr lang="en-US" altLang="ja-JP" dirty="0"/>
          </a:p>
          <a:p>
            <a:r>
              <a:rPr lang="ja-JP" altLang="en-US" dirty="0"/>
              <a:t>　ただ、訪問看護師が入っていたことにより、妻の圧迫骨折に早期に気づくことができて、スムーズに対応できたとのことでしたので、連携できていて良かったと感じました。</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4</a:t>
            </a:fld>
            <a:endParaRPr kumimoji="1" lang="ja-JP" altLang="en-US"/>
          </a:p>
        </p:txBody>
      </p:sp>
    </p:spTree>
    <p:extLst>
      <p:ext uri="{BB962C8B-B14F-4D97-AF65-F5344CB8AC3E}">
        <p14:creationId xmlns:p14="http://schemas.microsoft.com/office/powerpoint/2010/main" val="560688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dirty="0"/>
              <a:t>次は、地域包括につながった事例です。</a:t>
            </a:r>
            <a:endParaRPr lang="en-US" altLang="ja-JP" dirty="0"/>
          </a:p>
          <a:p>
            <a:r>
              <a:rPr lang="ja-JP" altLang="en-US" dirty="0"/>
              <a:t>　</a:t>
            </a:r>
            <a:r>
              <a:rPr lang="en-US" altLang="ja-JP" dirty="0"/>
              <a:t>80</a:t>
            </a:r>
            <a:r>
              <a:rPr lang="ja-JP" altLang="en-US" dirty="0"/>
              <a:t>代の男性　山奥で、１人暮らし。子供が３人居て、長男は県外在住。長女は、妻の面倒を見ながら、生活中。次男は近くにいるという状況の方です。</a:t>
            </a:r>
            <a:endParaRPr lang="en-US" altLang="ja-JP" dirty="0"/>
          </a:p>
          <a:p>
            <a:r>
              <a:rPr lang="ja-JP" altLang="en-US" dirty="0"/>
              <a:t>　</a:t>
            </a:r>
            <a:r>
              <a:rPr lang="en-US" altLang="ja-JP" dirty="0"/>
              <a:t>2022</a:t>
            </a:r>
            <a:r>
              <a:rPr lang="ja-JP" altLang="en-US" dirty="0"/>
              <a:t>年</a:t>
            </a:r>
            <a:r>
              <a:rPr lang="en-US" altLang="ja-JP" dirty="0"/>
              <a:t>7</a:t>
            </a:r>
            <a:r>
              <a:rPr lang="ja-JP" altLang="en-US" dirty="0"/>
              <a:t>月頃から、自宅の鍵や薬の紛失などでよく来局されるようになりました。いつも身につけている鍵の束が５０個以上になり、だんだん、警察も鍵屋も取り合ってくれないと訴えがあるようになりました。近くにいる次男さんに相談することを提案するも、お嫁さんが妊娠中のため迷惑かけたくないとのことでした。</a:t>
            </a:r>
            <a:endParaRPr lang="en-US" altLang="ja-JP" dirty="0"/>
          </a:p>
          <a:p>
            <a:r>
              <a:rPr lang="ja-JP" altLang="en-US" dirty="0"/>
              <a:t>　そのため、</a:t>
            </a:r>
            <a:r>
              <a:rPr lang="en-US" altLang="ja-JP" dirty="0"/>
              <a:t>2022</a:t>
            </a:r>
            <a:r>
              <a:rPr lang="ja-JP" altLang="en-US" dirty="0"/>
              <a:t>年８月地域包括支援センターに相談をし、経緯をお話すると、地域包括の方が、見回りということで、患者さん宅に訪問いただけることになりました。</a:t>
            </a:r>
            <a:endParaRPr lang="en-US" altLang="ja-JP" dirty="0"/>
          </a:p>
          <a:p>
            <a:pPr defTabSz="914309">
              <a:defRPr/>
            </a:pPr>
            <a:r>
              <a:rPr lang="ja-JP" altLang="en-US" dirty="0"/>
              <a:t>その後しばらく、症状は落ち着いていましたが、</a:t>
            </a:r>
            <a:r>
              <a:rPr lang="en-US" altLang="ja-JP" dirty="0"/>
              <a:t>2022</a:t>
            </a:r>
            <a:r>
              <a:rPr lang="ja-JP" altLang="en-US" dirty="0"/>
              <a:t>年</a:t>
            </a:r>
            <a:r>
              <a:rPr lang="en-US" altLang="ja-JP" dirty="0"/>
              <a:t>12</a:t>
            </a:r>
            <a:r>
              <a:rPr lang="ja-JP" altLang="en-US" dirty="0"/>
              <a:t>月、隣の家の夫婦が、金庫を盗んでいく、殺すという過激な発言をするようになってきました。</a:t>
            </a:r>
            <a:endParaRPr lang="en-US" altLang="ja-JP" dirty="0"/>
          </a:p>
          <a:p>
            <a:r>
              <a:rPr lang="ja-JP" altLang="en-US" dirty="0"/>
              <a:t>　地域包括支援センターに再び連絡を行った結果、地域包括の方が</a:t>
            </a:r>
            <a:r>
              <a:rPr lang="en-US" altLang="ja-JP" dirty="0"/>
              <a:t>2</a:t>
            </a:r>
            <a:r>
              <a:rPr lang="ja-JP" altLang="en-US" dirty="0"/>
              <a:t>度目の訪問することに。すると、状況がかなり深刻化していることが判明し、地域包括の方より次男さんに連絡を行ったとのことでした。薬局にも報告があったため、このことは、薬局から主治医にも報告しました。</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dirty="0"/>
              <a:t>　</a:t>
            </a:r>
            <a:r>
              <a:rPr lang="en-US" altLang="ja-JP" dirty="0"/>
              <a:t>2023</a:t>
            </a:r>
            <a:r>
              <a:rPr lang="ja-JP" altLang="en-US" dirty="0"/>
              <a:t>年</a:t>
            </a:r>
            <a:r>
              <a:rPr lang="en-US" altLang="ja-JP" dirty="0"/>
              <a:t>2</a:t>
            </a:r>
            <a:r>
              <a:rPr lang="ja-JP" altLang="en-US" dirty="0"/>
              <a:t>月しばらくして、地域包括の方より、</a:t>
            </a:r>
            <a:r>
              <a:rPr kumimoji="1" lang="ja-JP" altLang="en-US" dirty="0"/>
              <a:t>要支援から要介護に見直しが入り、民間のケアマネージャーになるということでした。ケアマネージャーを介して訪問看護師と連携をとりながら対応しておりました。　その後、しばらく精神科受診もあったのですが、症状が落ち着いたため精神科の治療は終了となりました。</a:t>
            </a:r>
            <a:r>
              <a:rPr lang="ja-JP" altLang="en-US" dirty="0"/>
              <a:t>定期薬は、訪問看護師での管理支援もあり、今では、コンプライアンス良好となっております。比較的穏やかに過ごされていて、盗まれたと訴えがなくなってきているとの報告を受けました。</a:t>
            </a:r>
            <a:endParaRPr lang="en-US" altLang="ja-JP" dirty="0"/>
          </a:p>
          <a:p>
            <a:r>
              <a:rPr lang="ja-JP" altLang="en-US" dirty="0"/>
              <a:t>　その後、本人さんも来局されていて、物を盗まれたという話も一切なくなり、会話も穏やかでした。時々、訪問看護師のメモと一緒に残薬を持って来局されます。今は、週２回の訪問看護師の服薬セットによりコンプライアンス安定していることを確認しております。</a:t>
            </a:r>
            <a:endParaRPr lang="en-US" altLang="ja-JP" dirty="0"/>
          </a:p>
          <a:p>
            <a:r>
              <a:rPr lang="ja-JP" altLang="en-US" dirty="0"/>
              <a:t>今回の経緯を機に子供さんが様子を見に来てくれる頻度も増えたようで、今では、生まれたお孫さんの話をしてくれるようになりました。</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5</a:t>
            </a:fld>
            <a:endParaRPr kumimoji="1" lang="ja-JP" altLang="en-US"/>
          </a:p>
        </p:txBody>
      </p:sp>
    </p:spTree>
    <p:extLst>
      <p:ext uri="{BB962C8B-B14F-4D97-AF65-F5344CB8AC3E}">
        <p14:creationId xmlns:p14="http://schemas.microsoft.com/office/powerpoint/2010/main" val="3444030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dirty="0"/>
              <a:t>　最後の事例は、高齢化社会とは、話が外れますが、地域のかかりつけ薬局ということで、薬価が大事だと思った事例です。</a:t>
            </a:r>
            <a:endParaRPr lang="en-US" altLang="ja-JP" dirty="0"/>
          </a:p>
          <a:p>
            <a:pPr defTabSz="914309">
              <a:defRPr/>
            </a:pPr>
            <a:r>
              <a:rPr lang="en-US" altLang="ja-JP" dirty="0"/>
              <a:t>20</a:t>
            </a:r>
            <a:r>
              <a:rPr lang="ja-JP" altLang="en-US" dirty="0"/>
              <a:t>代の学生で、帯状疱疹ができたため受診した患者さんについてです。</a:t>
            </a:r>
            <a:endParaRPr lang="en-US" altLang="ja-JP" dirty="0"/>
          </a:p>
          <a:p>
            <a:pPr defTabSz="914309">
              <a:defRPr/>
            </a:pPr>
            <a:r>
              <a:rPr lang="ja-JP" altLang="en-US" dirty="0"/>
              <a:t>　最初、アメナメビルの処方が出ており、お会計時に薬代がここまで高いと食費に困るから、お薬はいらないと。ただ、</a:t>
            </a:r>
            <a:r>
              <a:rPr lang="en-US" altLang="ja-JP" dirty="0"/>
              <a:t>3000</a:t>
            </a:r>
            <a:r>
              <a:rPr lang="ja-JP" altLang="en-US" dirty="0"/>
              <a:t>円までだと支払いができるとのことでしたので、今回、患者さんは、基礎疾患もなく、腎機能低下の可能性も低いため、処方医にバラシクロビルを提案。</a:t>
            </a:r>
            <a:endParaRPr lang="en-US" altLang="ja-JP" dirty="0"/>
          </a:p>
          <a:p>
            <a:pPr defTabSz="914309">
              <a:defRPr/>
            </a:pPr>
            <a:r>
              <a:rPr lang="ja-JP" altLang="en-US" dirty="0"/>
              <a:t>　バラシクロビルだと、ジェネリック医薬品もあり、患者さんは３割負担だったので、約</a:t>
            </a:r>
            <a:r>
              <a:rPr lang="en-US" altLang="ja-JP" dirty="0"/>
              <a:t>2,500</a:t>
            </a:r>
            <a:r>
              <a:rPr lang="ja-JP" altLang="en-US" dirty="0"/>
              <a:t>円程度になり、患者さんも、納得され治療ができました。</a:t>
            </a:r>
            <a:endParaRPr lang="en-US" altLang="ja-JP" dirty="0"/>
          </a:p>
          <a:p>
            <a:pPr defTabSz="914309">
              <a:defRPr/>
            </a:pPr>
            <a:r>
              <a:rPr lang="ja-JP" altLang="en-US" dirty="0"/>
              <a:t>　もちろん高い薬には、メリットがあることも多いですが、その特性も考慮した上で、薬価の低い薬剤を提案できるのは、薬剤師にとって大切な業務になるのではないかと思いました。</a:t>
            </a:r>
            <a:endParaRPr lang="en-US" altLang="ja-JP" dirty="0"/>
          </a:p>
          <a:p>
            <a:pPr defTabSz="914309">
              <a:defRPr/>
            </a:pPr>
            <a:r>
              <a:rPr kumimoji="1" lang="ja-JP" altLang="en-US" dirty="0"/>
              <a:t>今回の事例から、医師より薬価に対する相談が増えました。</a:t>
            </a:r>
            <a:endParaRPr kumimoji="1"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6</a:t>
            </a:fld>
            <a:endParaRPr kumimoji="1" lang="ja-JP" altLang="en-US"/>
          </a:p>
        </p:txBody>
      </p:sp>
    </p:spTree>
    <p:extLst>
      <p:ext uri="{BB962C8B-B14F-4D97-AF65-F5344CB8AC3E}">
        <p14:creationId xmlns:p14="http://schemas.microsoft.com/office/powerpoint/2010/main" val="1596815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defTabSz="914309">
              <a:defRPr/>
            </a:pPr>
            <a:r>
              <a:rPr lang="ja-JP" altLang="en-US" dirty="0"/>
              <a:t>　このような事例を日々対応している中、日常の投薬で、ただ薬を渡すだけでくなく、ケアマネージャー・デイ、介護度などできるだけ聴取して薬歴に記載するようにしてます。</a:t>
            </a:r>
            <a:endParaRPr lang="en-US" altLang="ja-JP" dirty="0"/>
          </a:p>
          <a:p>
            <a:r>
              <a:rPr lang="ja-JP" altLang="en-US" dirty="0"/>
              <a:t>　患者さん背景を知るには、話の切り出し方がすごく重要だと感じており、ストレートにデイなどに行っているのか聞くのではなく、湿布などの</a:t>
            </a:r>
            <a:r>
              <a:rPr lang="ja-JP" altLang="en-US"/>
              <a:t>外用薬、</a:t>
            </a:r>
            <a:r>
              <a:rPr lang="ja-JP" altLang="en-US" dirty="0"/>
              <a:t>お昼外出するときに飲み忘れがないか聞くことで、患者さん背景やデイに行っていることがわかったり</a:t>
            </a:r>
            <a:r>
              <a:rPr lang="ja-JP" altLang="en-US"/>
              <a:t>など、患者さんが嫌</a:t>
            </a:r>
            <a:r>
              <a:rPr lang="ja-JP" altLang="en-US" dirty="0"/>
              <a:t>な思いをしないように心がけています。</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7</a:t>
            </a:fld>
            <a:endParaRPr kumimoji="1" lang="ja-JP" altLang="en-US"/>
          </a:p>
        </p:txBody>
      </p:sp>
    </p:spTree>
    <p:extLst>
      <p:ext uri="{BB962C8B-B14F-4D97-AF65-F5344CB8AC3E}">
        <p14:creationId xmlns:p14="http://schemas.microsoft.com/office/powerpoint/2010/main" val="607946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defTabSz="914309">
              <a:defRPr/>
            </a:pPr>
            <a:r>
              <a:rPr lang="ja-JP" altLang="en-US" dirty="0"/>
              <a:t>　まとめです。</a:t>
            </a:r>
            <a:endParaRPr lang="en-US" altLang="ja-JP" dirty="0"/>
          </a:p>
          <a:p>
            <a:pPr defTabSz="914309">
              <a:defRPr/>
            </a:pPr>
            <a:r>
              <a:rPr lang="ja-JP" altLang="en-US" dirty="0"/>
              <a:t>　小さな積み重ねを行った結果、近年、患者さんや医師、ケアマネージャーからの相談が増えました。門前の病院だけでなく、他の病院の調剤を頼まれることも増えてきており、ご家族の処方箋も当薬局でお願いしたいと持ってきてくださることも増え、その結果、集中率も低下し、かかりつけに繋がる事例も多いことを実感しております。</a:t>
            </a:r>
            <a:endParaRPr lang="en-US" altLang="ja-JP" dirty="0"/>
          </a:p>
          <a:p>
            <a:pPr defTabSz="914309">
              <a:defRPr/>
            </a:pPr>
            <a:r>
              <a:rPr lang="ja-JP" altLang="en-US" dirty="0"/>
              <a:t>　在宅につながった事例も多いですが、今回の事例のように、外来だけでもやれることがたくさんあります。</a:t>
            </a:r>
            <a:endParaRPr lang="en-US" altLang="ja-JP" dirty="0"/>
          </a:p>
          <a:p>
            <a:pPr defTabSz="914309">
              <a:defRPr/>
            </a:pPr>
            <a:r>
              <a:rPr lang="ja-JP" altLang="en-US" dirty="0"/>
              <a:t>　患者さんが医療を続けるには、薬の特徴と薬価を考慮した処方提案は、薬剤師の重要な仕事なのではないか考え、日々薬価も意識するようにしております。</a:t>
            </a:r>
            <a:endParaRPr lang="en-US" altLang="ja-JP" dirty="0"/>
          </a:p>
          <a:p>
            <a:r>
              <a:rPr lang="ja-JP" altLang="en-US" dirty="0"/>
              <a:t>　ヘルパー、訪問看護師、リハビリ施設などとのつながりも増え、多職種連携できることも増えてきました。これからも、地域に根付ける薬局になりようにこの取り組みを続けていこうと思っております。</a:t>
            </a:r>
            <a:endParaRPr lang="en-US" altLang="ja-JP" dirty="0"/>
          </a:p>
          <a:p>
            <a:r>
              <a:rPr lang="ja-JP" altLang="en-US" dirty="0"/>
              <a:t>以上で発表を終わります。ご清聴ありがとうございました。</a:t>
            </a:r>
            <a:endParaRPr lang="en-US" altLang="ja-JP" dirty="0"/>
          </a:p>
        </p:txBody>
      </p:sp>
      <p:sp>
        <p:nvSpPr>
          <p:cNvPr id="4" name="スライド番号プレースホルダー 3"/>
          <p:cNvSpPr>
            <a:spLocks noGrp="1"/>
          </p:cNvSpPr>
          <p:nvPr>
            <p:ph type="sldNum" sz="quarter" idx="5"/>
          </p:nvPr>
        </p:nvSpPr>
        <p:spPr/>
        <p:txBody>
          <a:bodyPr/>
          <a:lstStyle/>
          <a:p>
            <a:fld id="{666FA489-6D47-415D-96B7-959CDFAC1726}" type="slidenum">
              <a:rPr kumimoji="1" lang="ja-JP" altLang="en-US" smtClean="0"/>
              <a:t>8</a:t>
            </a:fld>
            <a:endParaRPr kumimoji="1" lang="ja-JP" altLang="en-US"/>
          </a:p>
        </p:txBody>
      </p:sp>
    </p:spTree>
    <p:extLst>
      <p:ext uri="{BB962C8B-B14F-4D97-AF65-F5344CB8AC3E}">
        <p14:creationId xmlns:p14="http://schemas.microsoft.com/office/powerpoint/2010/main" val="2170506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92328A0-CB92-4135-7D16-DD5CFFE4F050}"/>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75376BCA-0DAE-CA9F-AFA4-69802A7104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9F14EA7A-50D3-73A5-B359-B1E2A3B54A92}"/>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11D88C8E-185E-C4C3-E025-1400F7DB44DE}"/>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DBA46DB-8A7D-B629-3B5A-CF2C9EEFACBF}"/>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761316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C50B570-14CD-1C94-EAB5-38447B5E21BF}"/>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9F3A66C9-B57D-46DA-0E3C-2D689B3F256B}"/>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B39C54AF-5188-F07A-61E5-C264F860757A}"/>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C665B14B-C939-77ED-ED0F-4DDB4AD8152B}"/>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3BE0806A-734E-06F4-9C7F-8E8093FAAB90}"/>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4243089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534AC6B-65C5-B5C3-DAAF-0DCE2B37B6CE}"/>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5616CCA0-7629-55C2-1DEB-63FEFB2AE7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C19731DF-E9D8-5665-B69D-11924BCBC4EC}"/>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048E5B84-6D62-38D3-DA1C-4190158B1858}"/>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96B5956C-995B-D042-5FFB-C370298D8641}"/>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4261773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F81CDB1-1E82-ADD6-83CE-4AC7C5CF2ABA}"/>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98B44E3B-753E-0E80-BD60-BBA8152B22BE}"/>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42B45547-59C7-6C80-036B-35B7CF3E116E}"/>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B4E7784D-5D2F-DB2F-A859-C461BBB7BB95}"/>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6" name="フッター プレースホルダー 5">
            <a:extLst>
              <a:ext uri="{FF2B5EF4-FFF2-40B4-BE49-F238E27FC236}">
                <a16:creationId xmlns:a16="http://schemas.microsoft.com/office/drawing/2014/main" id="{A43A8333-73CE-C65A-51CA-0649A264B217}"/>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BF85B7A5-04A3-8A63-FD38-8B02500DD213}"/>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1240463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6B9C3A3-5852-E8CB-0F9D-F358DCF80512}"/>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92C957D1-5E95-C317-8F30-ED523976BB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8C4990BA-60A3-5AE4-1780-E796312D143D}"/>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73557725-9C9A-81D7-4185-30D6A0D8C8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10675F4E-69A4-07DF-50D9-0113CB17D61F}"/>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F6271454-D210-9837-F4B5-BDB3AEF77B36}"/>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8" name="フッター プレースホルダー 7">
            <a:extLst>
              <a:ext uri="{FF2B5EF4-FFF2-40B4-BE49-F238E27FC236}">
                <a16:creationId xmlns:a16="http://schemas.microsoft.com/office/drawing/2014/main" id="{9BE86C20-9670-8D2E-CA32-6B3B74B3DF6C}"/>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AACEEC70-9571-1B7E-7A1D-BC71B9A260BC}"/>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820579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5798B2D-D759-7787-2316-5CD13ED25B01}"/>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6FD7B11C-BBF2-3BA3-43C6-C727DE8E3BCB}"/>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4" name="フッター プレースホルダー 3">
            <a:extLst>
              <a:ext uri="{FF2B5EF4-FFF2-40B4-BE49-F238E27FC236}">
                <a16:creationId xmlns:a16="http://schemas.microsoft.com/office/drawing/2014/main" id="{1D6652F2-BB5E-8673-DE69-4ECC8E32CB03}"/>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59A91C77-CF16-E18B-5DAA-49CE34A817C5}"/>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659909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4A34BC6D-E2C9-88D0-B1C3-9098547D1FA1}"/>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3" name="フッター プレースホルダー 2">
            <a:extLst>
              <a:ext uri="{FF2B5EF4-FFF2-40B4-BE49-F238E27FC236}">
                <a16:creationId xmlns:a16="http://schemas.microsoft.com/office/drawing/2014/main" id="{E759A31E-3AF9-2523-23BC-F8F51C0416C9}"/>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492DA994-6E97-96E9-6411-9222BAFA4ACC}"/>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891821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719FF0E-ECBA-B346-C273-EF885F358255}"/>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2B2AA94F-3A67-16B0-53CD-56D693E025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E632B444-437B-7B51-A804-A71BB63BD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09F443C2-B0F1-EBD2-EEBC-C4EEEC212C48}"/>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6" name="フッター プレースホルダー 5">
            <a:extLst>
              <a:ext uri="{FF2B5EF4-FFF2-40B4-BE49-F238E27FC236}">
                <a16:creationId xmlns:a16="http://schemas.microsoft.com/office/drawing/2014/main" id="{3CA3458F-7D3D-DE0D-F509-E233F0D6ED70}"/>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29705514-D132-6239-590B-66963CB03FB8}"/>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177667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3C188DC-CD4C-0B4F-8DAC-29A67CE2375C}"/>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3827C4C3-417D-C5BF-6005-1B8102D456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36AD145A-88FF-2B32-7529-2F5E596B6F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5CB04D52-5A17-A697-E377-2AEF3952B9B2}"/>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6" name="フッター プレースホルダー 5">
            <a:extLst>
              <a:ext uri="{FF2B5EF4-FFF2-40B4-BE49-F238E27FC236}">
                <a16:creationId xmlns:a16="http://schemas.microsoft.com/office/drawing/2014/main" id="{74A02F7B-720E-7169-4CDD-1CCBE4C855C0}"/>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7FD67E23-C99C-8F07-642A-790A1366165F}"/>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4004458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A05E296-1641-6D29-7E1A-EB68128F18D3}"/>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261F4785-E02A-BA92-9A57-2DEC23D495E1}"/>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A88D45D0-4576-7A7A-48DB-300D5C074A5F}"/>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5B79449C-5250-790F-F283-88E92466C97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CD2AE1CF-9E91-949F-AD52-F94E006C36BA}"/>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346081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57184AB8-3713-8F56-80AE-3FD01A712A6F}"/>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31A96D0E-41C7-738A-64B2-788CB383B488}"/>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6B67706A-9F2E-01CA-1C1C-28BFF4CA40E7}"/>
              </a:ext>
            </a:extLst>
          </p:cNvPr>
          <p:cNvSpPr>
            <a:spLocks noGrp="1"/>
          </p:cNvSpPr>
          <p:nvPr>
            <p:ph type="dt" sz="half" idx="10"/>
          </p:nvPr>
        </p:nvSpPr>
        <p:spPr/>
        <p:txBody>
          <a:body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BE1C6589-474C-8B2F-E36A-0BF9DB95BC7B}"/>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CFAC4604-BD4D-F5AD-ECE4-8BE74C199D37}"/>
              </a:ext>
            </a:extLst>
          </p:cNvPr>
          <p:cNvSpPr>
            <a:spLocks noGrp="1"/>
          </p:cNvSpPr>
          <p:nvPr>
            <p:ph type="sldNum" sz="quarter" idx="12"/>
          </p:nvPr>
        </p:nvSpPr>
        <p:spPr/>
        <p:txBody>
          <a:body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1224720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1A8AB25F-45A5-864A-B28B-90AA483DEF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102164F0-6C53-8C68-F0B5-C957415F5F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628A457A-0805-A1F5-6A34-A662CD7D72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176EF0-5952-452A-AB12-7BD856617993}" type="datetimeFigureOut">
              <a:rPr kumimoji="1" lang="ja-JP" altLang="en-US" smtClean="0"/>
              <a:t>2025/9/23</a:t>
            </a:fld>
            <a:endParaRPr kumimoji="1" lang="ja-JP" altLang="en-US"/>
          </a:p>
        </p:txBody>
      </p:sp>
      <p:sp>
        <p:nvSpPr>
          <p:cNvPr id="5" name="フッター プレースホルダー 4">
            <a:extLst>
              <a:ext uri="{FF2B5EF4-FFF2-40B4-BE49-F238E27FC236}">
                <a16:creationId xmlns:a16="http://schemas.microsoft.com/office/drawing/2014/main" id="{9E43989F-4482-C2E1-88F3-341B700EC0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BE260B9C-A8AC-F6C7-6BC7-FBA7CE440C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BA1FF7-7726-4404-9851-A163381590D0}" type="slidenum">
              <a:rPr kumimoji="1" lang="ja-JP" altLang="en-US" smtClean="0"/>
              <a:t>‹#›</a:t>
            </a:fld>
            <a:endParaRPr kumimoji="1" lang="ja-JP" altLang="en-US"/>
          </a:p>
        </p:txBody>
      </p:sp>
    </p:spTree>
    <p:extLst>
      <p:ext uri="{BB962C8B-B14F-4D97-AF65-F5344CB8AC3E}">
        <p14:creationId xmlns:p14="http://schemas.microsoft.com/office/powerpoint/2010/main" val="558053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5348148-0CCA-6878-048D-32D7B423FD4C}"/>
              </a:ext>
            </a:extLst>
          </p:cNvPr>
          <p:cNvSpPr>
            <a:spLocks noGrp="1"/>
          </p:cNvSpPr>
          <p:nvPr>
            <p:ph type="ctrTitle"/>
          </p:nvPr>
        </p:nvSpPr>
        <p:spPr/>
        <p:txBody>
          <a:bodyPr/>
          <a:lstStyle/>
          <a:p>
            <a:r>
              <a:rPr kumimoji="1" lang="ja-JP" altLang="en-US" u="sng" dirty="0"/>
              <a:t>地域に根付ける薬局に</a:t>
            </a:r>
            <a:br>
              <a:rPr kumimoji="1" lang="en-US" altLang="ja-JP" u="sng" dirty="0"/>
            </a:br>
            <a:r>
              <a:rPr kumimoji="1" lang="ja-JP" altLang="en-US" u="sng" dirty="0"/>
              <a:t>なるためには</a:t>
            </a:r>
          </a:p>
        </p:txBody>
      </p:sp>
      <p:sp>
        <p:nvSpPr>
          <p:cNvPr id="3" name="字幕 2">
            <a:extLst>
              <a:ext uri="{FF2B5EF4-FFF2-40B4-BE49-F238E27FC236}">
                <a16:creationId xmlns:a16="http://schemas.microsoft.com/office/drawing/2014/main" id="{32243765-6B65-98A2-C687-9E531C60DA49}"/>
              </a:ext>
            </a:extLst>
          </p:cNvPr>
          <p:cNvSpPr>
            <a:spLocks noGrp="1"/>
          </p:cNvSpPr>
          <p:nvPr>
            <p:ph type="subTitle" idx="1"/>
          </p:nvPr>
        </p:nvSpPr>
        <p:spPr>
          <a:xfrm>
            <a:off x="6851296" y="4965073"/>
            <a:ext cx="4650658" cy="488181"/>
          </a:xfrm>
        </p:spPr>
        <p:txBody>
          <a:bodyPr>
            <a:normAutofit fontScale="92500"/>
          </a:bodyPr>
          <a:lstStyle/>
          <a:p>
            <a:r>
              <a:rPr kumimoji="1" lang="ja-JP" altLang="en-US" dirty="0"/>
              <a:t>四国調剤</a:t>
            </a:r>
            <a:r>
              <a:rPr lang="ja-JP" altLang="en-US" dirty="0"/>
              <a:t>　あさひ薬局</a:t>
            </a:r>
            <a:r>
              <a:rPr kumimoji="1" lang="ja-JP" altLang="en-US" dirty="0"/>
              <a:t>　松岡真未</a:t>
            </a:r>
          </a:p>
        </p:txBody>
      </p:sp>
      <p:sp>
        <p:nvSpPr>
          <p:cNvPr id="4" name="テキスト ボックス 3">
            <a:extLst>
              <a:ext uri="{FF2B5EF4-FFF2-40B4-BE49-F238E27FC236}">
                <a16:creationId xmlns:a16="http://schemas.microsoft.com/office/drawing/2014/main" id="{168706D8-DE03-25EC-84FE-6BDA02F989A9}"/>
              </a:ext>
            </a:extLst>
          </p:cNvPr>
          <p:cNvSpPr txBox="1"/>
          <p:nvPr/>
        </p:nvSpPr>
        <p:spPr>
          <a:xfrm>
            <a:off x="2511145" y="5892579"/>
            <a:ext cx="9680855" cy="646331"/>
          </a:xfrm>
          <a:prstGeom prst="rect">
            <a:avLst/>
          </a:prstGeom>
          <a:noFill/>
        </p:spPr>
        <p:txBody>
          <a:bodyPr wrap="none" rtlCol="0">
            <a:spAutoFit/>
          </a:bodyPr>
          <a:lstStyle/>
          <a:p>
            <a:r>
              <a:rPr lang="ja-JP" altLang="ja-JP" dirty="0"/>
              <a:t>四国調剤あさひ薬局</a:t>
            </a:r>
            <a:r>
              <a:rPr lang="en-US" altLang="ja-JP" baseline="30000" dirty="0"/>
              <a:t>1</a:t>
            </a:r>
            <a:r>
              <a:rPr lang="ja-JP" altLang="ja-JP" baseline="30000" dirty="0"/>
              <a:t>）</a:t>
            </a:r>
            <a:r>
              <a:rPr lang="ja-JP" altLang="ja-JP" dirty="0"/>
              <a:t>、四国調剤グループ</a:t>
            </a:r>
            <a:r>
              <a:rPr lang="en-US" altLang="ja-JP" baseline="30000" dirty="0"/>
              <a:t>2</a:t>
            </a:r>
            <a:r>
              <a:rPr lang="ja-JP" altLang="ja-JP" baseline="30000" dirty="0"/>
              <a:t>）</a:t>
            </a:r>
            <a:endParaRPr lang="ja-JP" altLang="ja-JP" dirty="0"/>
          </a:p>
          <a:p>
            <a:r>
              <a:rPr lang="ja-JP" altLang="ja-JP" dirty="0"/>
              <a:t>松岡　真未</a:t>
            </a:r>
            <a:r>
              <a:rPr lang="en-US" altLang="ja-JP" baseline="30000" dirty="0"/>
              <a:t>1</a:t>
            </a:r>
            <a:r>
              <a:rPr lang="ja-JP" altLang="ja-JP" baseline="30000" dirty="0"/>
              <a:t>）</a:t>
            </a:r>
            <a:r>
              <a:rPr lang="ja-JP" altLang="ja-JP" dirty="0"/>
              <a:t>、吉良　加奈子</a:t>
            </a:r>
            <a:r>
              <a:rPr lang="en-US" altLang="ja-JP" baseline="30000" dirty="0"/>
              <a:t>1</a:t>
            </a:r>
            <a:r>
              <a:rPr lang="ja-JP" altLang="ja-JP" baseline="30000" dirty="0"/>
              <a:t>）</a:t>
            </a:r>
            <a:r>
              <a:rPr lang="ja-JP" altLang="ja-JP" dirty="0"/>
              <a:t>、浜田　嘉則</a:t>
            </a:r>
            <a:r>
              <a:rPr lang="en-US" altLang="ja-JP" baseline="30000" dirty="0"/>
              <a:t>2</a:t>
            </a:r>
            <a:r>
              <a:rPr lang="ja-JP" altLang="ja-JP" baseline="30000" dirty="0"/>
              <a:t>）</a:t>
            </a:r>
            <a:r>
              <a:rPr lang="ja-JP" altLang="ja-JP" dirty="0"/>
              <a:t>、稲本　悠</a:t>
            </a:r>
            <a:r>
              <a:rPr lang="en-US" altLang="ja-JP" baseline="30000" dirty="0"/>
              <a:t>2</a:t>
            </a:r>
            <a:r>
              <a:rPr lang="ja-JP" altLang="ja-JP" baseline="30000" dirty="0"/>
              <a:t>）</a:t>
            </a:r>
            <a:r>
              <a:rPr lang="ja-JP" altLang="ja-JP" dirty="0"/>
              <a:t>、小島　理恵</a:t>
            </a:r>
            <a:r>
              <a:rPr lang="ja-JP" altLang="ja-JP" baseline="30000" dirty="0"/>
              <a:t>２）</a:t>
            </a:r>
            <a:r>
              <a:rPr lang="ja-JP" altLang="ja-JP" dirty="0"/>
              <a:t>、浜田　将輝</a:t>
            </a:r>
            <a:r>
              <a:rPr lang="ja-JP" altLang="ja-JP" baseline="30000" dirty="0"/>
              <a:t>２</a:t>
            </a:r>
            <a:endParaRPr kumimoji="1" lang="ja-JP" altLang="en-US" dirty="0"/>
          </a:p>
        </p:txBody>
      </p:sp>
    </p:spTree>
    <p:extLst>
      <p:ext uri="{BB962C8B-B14F-4D97-AF65-F5344CB8AC3E}">
        <p14:creationId xmlns:p14="http://schemas.microsoft.com/office/powerpoint/2010/main" val="3108345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D4B4E1FA-27AE-5EF5-09B4-3549BF51232F}"/>
              </a:ext>
            </a:extLst>
          </p:cNvPr>
          <p:cNvSpPr txBox="1"/>
          <p:nvPr/>
        </p:nvSpPr>
        <p:spPr>
          <a:xfrm>
            <a:off x="1433107" y="834060"/>
            <a:ext cx="9857746" cy="707886"/>
          </a:xfrm>
          <a:prstGeom prst="rect">
            <a:avLst/>
          </a:prstGeom>
          <a:solidFill>
            <a:schemeClr val="accent4">
              <a:lumMod val="20000"/>
              <a:lumOff val="80000"/>
            </a:schemeClr>
          </a:solidFill>
          <a:ln>
            <a:solidFill>
              <a:schemeClr val="tx1"/>
            </a:solidFill>
          </a:ln>
        </p:spPr>
        <p:txBody>
          <a:bodyPr wrap="square" rtlCol="0">
            <a:spAutoFit/>
          </a:bodyPr>
          <a:lstStyle/>
          <a:p>
            <a:r>
              <a:rPr kumimoji="1" lang="ja-JP" altLang="en-US" sz="4000" dirty="0"/>
              <a:t>地域に根付ける薬局が必要と考えた背景</a:t>
            </a:r>
          </a:p>
        </p:txBody>
      </p:sp>
      <p:sp>
        <p:nvSpPr>
          <p:cNvPr id="7" name="テキスト ボックス 6">
            <a:extLst>
              <a:ext uri="{FF2B5EF4-FFF2-40B4-BE49-F238E27FC236}">
                <a16:creationId xmlns:a16="http://schemas.microsoft.com/office/drawing/2014/main" id="{4A175CD1-65F5-1CE7-66A3-488C000EBCD9}"/>
              </a:ext>
            </a:extLst>
          </p:cNvPr>
          <p:cNvSpPr txBox="1"/>
          <p:nvPr/>
        </p:nvSpPr>
        <p:spPr>
          <a:xfrm>
            <a:off x="671422" y="1856343"/>
            <a:ext cx="11349582" cy="600164"/>
          </a:xfrm>
          <a:prstGeom prst="rect">
            <a:avLst/>
          </a:prstGeom>
          <a:noFill/>
        </p:spPr>
        <p:txBody>
          <a:bodyPr wrap="none" rtlCol="0">
            <a:spAutoFit/>
          </a:bodyPr>
          <a:lstStyle/>
          <a:p>
            <a:r>
              <a:rPr kumimoji="1" lang="ja-JP" altLang="en-US" sz="3300" dirty="0"/>
              <a:t>日本における</a:t>
            </a:r>
            <a:r>
              <a:rPr kumimoji="1" lang="en-US" altLang="ja-JP" sz="3300" dirty="0"/>
              <a:t>65</a:t>
            </a:r>
            <a:r>
              <a:rPr kumimoji="1" lang="ja-JP" altLang="en-US" sz="3300" dirty="0"/>
              <a:t>歳以上の人口は、</a:t>
            </a:r>
            <a:r>
              <a:rPr kumimoji="1" lang="en-US" altLang="ja-JP" sz="3300" dirty="0"/>
              <a:t>3624</a:t>
            </a:r>
            <a:r>
              <a:rPr kumimoji="1" lang="ja-JP" altLang="en-US" sz="3300" dirty="0"/>
              <a:t>万人（</a:t>
            </a:r>
            <a:r>
              <a:rPr kumimoji="1" lang="en-US" altLang="ja-JP" sz="3300" dirty="0"/>
              <a:t>2025.6</a:t>
            </a:r>
            <a:r>
              <a:rPr kumimoji="1" lang="ja-JP" altLang="en-US" sz="3300" dirty="0"/>
              <a:t>現在）</a:t>
            </a:r>
          </a:p>
        </p:txBody>
      </p:sp>
      <p:sp>
        <p:nvSpPr>
          <p:cNvPr id="5" name="テキスト ボックス 4">
            <a:extLst>
              <a:ext uri="{FF2B5EF4-FFF2-40B4-BE49-F238E27FC236}">
                <a16:creationId xmlns:a16="http://schemas.microsoft.com/office/drawing/2014/main" id="{F471BA4E-20E8-E97D-E357-8EA0279D5E89}"/>
              </a:ext>
            </a:extLst>
          </p:cNvPr>
          <p:cNvSpPr txBox="1"/>
          <p:nvPr/>
        </p:nvSpPr>
        <p:spPr>
          <a:xfrm>
            <a:off x="2898183" y="3945243"/>
            <a:ext cx="6742430" cy="523220"/>
          </a:xfrm>
          <a:prstGeom prst="rect">
            <a:avLst/>
          </a:prstGeom>
          <a:noFill/>
        </p:spPr>
        <p:txBody>
          <a:bodyPr wrap="square" rtlCol="0">
            <a:spAutoFit/>
          </a:bodyPr>
          <a:lstStyle/>
          <a:p>
            <a:r>
              <a:rPr lang="ja-JP" altLang="en-US" sz="2800" dirty="0"/>
              <a:t>●高齢化率（高知県香美市）：</a:t>
            </a:r>
            <a:r>
              <a:rPr lang="en-US" altLang="ja-JP" sz="2800" dirty="0"/>
              <a:t>38.78%</a:t>
            </a:r>
          </a:p>
        </p:txBody>
      </p:sp>
      <p:pic>
        <p:nvPicPr>
          <p:cNvPr id="6" name="図 5">
            <a:extLst>
              <a:ext uri="{FF2B5EF4-FFF2-40B4-BE49-F238E27FC236}">
                <a16:creationId xmlns:a16="http://schemas.microsoft.com/office/drawing/2014/main" id="{21617A25-60D2-149F-E7DE-65C6B5196958}"/>
              </a:ext>
            </a:extLst>
          </p:cNvPr>
          <p:cNvPicPr>
            <a:picLocks noChangeAspect="1"/>
          </p:cNvPicPr>
          <p:nvPr/>
        </p:nvPicPr>
        <p:blipFill>
          <a:blip r:embed="rId3"/>
          <a:stretch>
            <a:fillRect/>
          </a:stretch>
        </p:blipFill>
        <p:spPr>
          <a:xfrm>
            <a:off x="489999" y="3893489"/>
            <a:ext cx="1886215" cy="2610678"/>
          </a:xfrm>
          <a:prstGeom prst="rect">
            <a:avLst/>
          </a:prstGeom>
        </p:spPr>
      </p:pic>
      <p:pic>
        <p:nvPicPr>
          <p:cNvPr id="9" name="図 8">
            <a:extLst>
              <a:ext uri="{FF2B5EF4-FFF2-40B4-BE49-F238E27FC236}">
                <a16:creationId xmlns:a16="http://schemas.microsoft.com/office/drawing/2014/main" id="{AB502E7B-0AF9-991E-5262-4E1B83BEFA44}"/>
              </a:ext>
            </a:extLst>
          </p:cNvPr>
          <p:cNvPicPr>
            <a:picLocks noChangeAspect="1"/>
          </p:cNvPicPr>
          <p:nvPr/>
        </p:nvPicPr>
        <p:blipFill>
          <a:blip r:embed="rId4"/>
          <a:stretch>
            <a:fillRect/>
          </a:stretch>
        </p:blipFill>
        <p:spPr>
          <a:xfrm>
            <a:off x="9327084" y="4110824"/>
            <a:ext cx="1963769" cy="2393343"/>
          </a:xfrm>
          <a:prstGeom prst="rect">
            <a:avLst/>
          </a:prstGeom>
        </p:spPr>
      </p:pic>
      <p:sp>
        <p:nvSpPr>
          <p:cNvPr id="10" name="テキスト ボックス 9">
            <a:extLst>
              <a:ext uri="{FF2B5EF4-FFF2-40B4-BE49-F238E27FC236}">
                <a16:creationId xmlns:a16="http://schemas.microsoft.com/office/drawing/2014/main" id="{35FDFA85-4ECA-B7E7-D513-B14C22D978B5}"/>
              </a:ext>
            </a:extLst>
          </p:cNvPr>
          <p:cNvSpPr txBox="1"/>
          <p:nvPr/>
        </p:nvSpPr>
        <p:spPr>
          <a:xfrm>
            <a:off x="2898183" y="2923499"/>
            <a:ext cx="5230064" cy="523220"/>
          </a:xfrm>
          <a:prstGeom prst="rect">
            <a:avLst/>
          </a:prstGeom>
          <a:noFill/>
        </p:spPr>
        <p:txBody>
          <a:bodyPr wrap="square" rtlCol="0">
            <a:spAutoFit/>
          </a:bodyPr>
          <a:lstStyle/>
          <a:p>
            <a:r>
              <a:rPr lang="ja-JP" altLang="en-US" sz="2800" dirty="0"/>
              <a:t>●高齢化率：</a:t>
            </a:r>
            <a:r>
              <a:rPr lang="en-US" altLang="ja-JP" sz="2800" dirty="0"/>
              <a:t>29.3%</a:t>
            </a:r>
            <a:r>
              <a:rPr lang="ja-JP" altLang="en-US" sz="2800" dirty="0"/>
              <a:t>（日本）</a:t>
            </a:r>
            <a:endParaRPr lang="en-US" altLang="ja-JP" sz="2800" dirty="0"/>
          </a:p>
        </p:txBody>
      </p:sp>
    </p:spTree>
    <p:extLst>
      <p:ext uri="{BB962C8B-B14F-4D97-AF65-F5344CB8AC3E}">
        <p14:creationId xmlns:p14="http://schemas.microsoft.com/office/powerpoint/2010/main" val="763528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a:extLst>
              <a:ext uri="{FF2B5EF4-FFF2-40B4-BE49-F238E27FC236}">
                <a16:creationId xmlns:a16="http://schemas.microsoft.com/office/drawing/2014/main" id="{5F023017-9571-8AE6-C668-04A06CCFCEA8}"/>
              </a:ext>
            </a:extLst>
          </p:cNvPr>
          <p:cNvSpPr txBox="1"/>
          <p:nvPr/>
        </p:nvSpPr>
        <p:spPr>
          <a:xfrm>
            <a:off x="2750015" y="1010965"/>
            <a:ext cx="7433445" cy="584775"/>
          </a:xfrm>
          <a:prstGeom prst="rect">
            <a:avLst/>
          </a:prstGeom>
          <a:noFill/>
        </p:spPr>
        <p:txBody>
          <a:bodyPr wrap="none" rtlCol="0">
            <a:spAutoFit/>
          </a:bodyPr>
          <a:lstStyle/>
          <a:p>
            <a:r>
              <a:rPr lang="en-US" altLang="ja-JP" sz="3200" dirty="0"/>
              <a:t>80</a:t>
            </a:r>
            <a:r>
              <a:rPr kumimoji="1" lang="ja-JP" altLang="en-US" sz="3200" dirty="0"/>
              <a:t>代男性　妻と</a:t>
            </a:r>
            <a:r>
              <a:rPr kumimoji="1" lang="en-US" altLang="ja-JP" sz="3200" dirty="0"/>
              <a:t>2</a:t>
            </a:r>
            <a:r>
              <a:rPr kumimoji="1" lang="ja-JP" altLang="en-US" sz="3200" dirty="0"/>
              <a:t>人暮らし（高齢夫婦）</a:t>
            </a:r>
          </a:p>
        </p:txBody>
      </p:sp>
      <p:sp>
        <p:nvSpPr>
          <p:cNvPr id="4" name="テキスト ボックス 3">
            <a:extLst>
              <a:ext uri="{FF2B5EF4-FFF2-40B4-BE49-F238E27FC236}">
                <a16:creationId xmlns:a16="http://schemas.microsoft.com/office/drawing/2014/main" id="{F073307F-8FCC-6546-10A8-41B6EBC5A140}"/>
              </a:ext>
            </a:extLst>
          </p:cNvPr>
          <p:cNvSpPr txBox="1"/>
          <p:nvPr/>
        </p:nvSpPr>
        <p:spPr>
          <a:xfrm>
            <a:off x="1622323" y="2485149"/>
            <a:ext cx="9822426" cy="461665"/>
          </a:xfrm>
          <a:prstGeom prst="rect">
            <a:avLst/>
          </a:prstGeom>
          <a:noFill/>
        </p:spPr>
        <p:txBody>
          <a:bodyPr wrap="square" rtlCol="0">
            <a:spAutoFit/>
          </a:bodyPr>
          <a:lstStyle/>
          <a:p>
            <a:r>
              <a:rPr lang="ja-JP" altLang="en-US" sz="2400" dirty="0"/>
              <a:t>　</a:t>
            </a:r>
            <a:endParaRPr kumimoji="1" lang="en-US" altLang="ja-JP" sz="2400" dirty="0"/>
          </a:p>
        </p:txBody>
      </p:sp>
      <p:sp>
        <p:nvSpPr>
          <p:cNvPr id="5" name="テキスト ボックス 4">
            <a:extLst>
              <a:ext uri="{FF2B5EF4-FFF2-40B4-BE49-F238E27FC236}">
                <a16:creationId xmlns:a16="http://schemas.microsoft.com/office/drawing/2014/main" id="{F73D44D5-069E-C1C0-CD05-82BD15817D46}"/>
              </a:ext>
            </a:extLst>
          </p:cNvPr>
          <p:cNvSpPr txBox="1"/>
          <p:nvPr/>
        </p:nvSpPr>
        <p:spPr>
          <a:xfrm>
            <a:off x="1899979" y="160899"/>
            <a:ext cx="8392041"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事例①　</a:t>
            </a:r>
            <a:r>
              <a:rPr lang="ja-JP" altLang="en-US" sz="4000" dirty="0"/>
              <a:t>医師との信頼関係ができた</a:t>
            </a:r>
          </a:p>
        </p:txBody>
      </p:sp>
      <p:sp>
        <p:nvSpPr>
          <p:cNvPr id="6" name="四角形: 角を丸くする 5">
            <a:extLst>
              <a:ext uri="{FF2B5EF4-FFF2-40B4-BE49-F238E27FC236}">
                <a16:creationId xmlns:a16="http://schemas.microsoft.com/office/drawing/2014/main" id="{33405F35-5664-13AE-4230-841916A25C84}"/>
              </a:ext>
            </a:extLst>
          </p:cNvPr>
          <p:cNvSpPr/>
          <p:nvPr/>
        </p:nvSpPr>
        <p:spPr>
          <a:xfrm>
            <a:off x="533560" y="1597730"/>
            <a:ext cx="11552422" cy="3308225"/>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7" name="テキスト ボックス 6">
            <a:extLst>
              <a:ext uri="{FF2B5EF4-FFF2-40B4-BE49-F238E27FC236}">
                <a16:creationId xmlns:a16="http://schemas.microsoft.com/office/drawing/2014/main" id="{27FA05F0-BDC1-51B5-6B6F-CC0C928B5BF3}"/>
              </a:ext>
            </a:extLst>
          </p:cNvPr>
          <p:cNvSpPr txBox="1"/>
          <p:nvPr/>
        </p:nvSpPr>
        <p:spPr>
          <a:xfrm>
            <a:off x="533560" y="1705178"/>
            <a:ext cx="11011734" cy="1200329"/>
          </a:xfrm>
          <a:prstGeom prst="rect">
            <a:avLst/>
          </a:prstGeom>
          <a:noFill/>
        </p:spPr>
        <p:txBody>
          <a:bodyPr wrap="square" rtlCol="0">
            <a:spAutoFit/>
          </a:bodyPr>
          <a:lstStyle/>
          <a:p>
            <a:r>
              <a:rPr lang="en-US" altLang="ja-JP" sz="2400" b="1" dirty="0"/>
              <a:t>〈</a:t>
            </a:r>
            <a:r>
              <a:rPr lang="ja-JP" altLang="en-US" sz="2400" b="1" dirty="0"/>
              <a:t>背景</a:t>
            </a:r>
            <a:r>
              <a:rPr lang="en-US" altLang="ja-JP" sz="2400" b="1" dirty="0"/>
              <a:t>〉</a:t>
            </a:r>
            <a:r>
              <a:rPr lang="ja-JP" altLang="en-US" sz="2400" b="1" dirty="0"/>
              <a:t>　</a:t>
            </a:r>
            <a:endParaRPr lang="en-US" altLang="ja-JP" sz="2400" b="1" dirty="0"/>
          </a:p>
          <a:p>
            <a:r>
              <a:rPr lang="ja-JP" altLang="en-US" sz="2400" dirty="0"/>
              <a:t>　　医師よりワーファリンの用量変更指示あり、持参薬、再調剤。</a:t>
            </a:r>
            <a:endParaRPr lang="en-US" altLang="ja-JP" sz="2400" dirty="0"/>
          </a:p>
          <a:p>
            <a:r>
              <a:rPr lang="ja-JP" altLang="en-US" sz="2400" dirty="0"/>
              <a:t>　</a:t>
            </a:r>
            <a:endParaRPr lang="en-US" altLang="ja-JP" sz="2400" dirty="0"/>
          </a:p>
        </p:txBody>
      </p:sp>
      <p:sp>
        <p:nvSpPr>
          <p:cNvPr id="9" name="テキスト ボックス 8">
            <a:extLst>
              <a:ext uri="{FF2B5EF4-FFF2-40B4-BE49-F238E27FC236}">
                <a16:creationId xmlns:a16="http://schemas.microsoft.com/office/drawing/2014/main" id="{E4A9989E-4342-9896-FE02-C59D6640B785}"/>
              </a:ext>
            </a:extLst>
          </p:cNvPr>
          <p:cNvSpPr txBox="1"/>
          <p:nvPr/>
        </p:nvSpPr>
        <p:spPr>
          <a:xfrm>
            <a:off x="1105106" y="2594326"/>
            <a:ext cx="8537051" cy="830997"/>
          </a:xfrm>
          <a:prstGeom prst="rect">
            <a:avLst/>
          </a:prstGeom>
          <a:noFill/>
        </p:spPr>
        <p:txBody>
          <a:bodyPr wrap="square" rtlCol="0">
            <a:spAutoFit/>
          </a:bodyPr>
          <a:lstStyle/>
          <a:p>
            <a:r>
              <a:rPr lang="ja-JP" altLang="en-US" sz="2400" dirty="0"/>
              <a:t>★次投薬時、別包のワーファリンを飲めていないことが発覚。</a:t>
            </a:r>
            <a:endParaRPr lang="en-US" altLang="ja-JP" sz="2400" dirty="0"/>
          </a:p>
          <a:p>
            <a:r>
              <a:rPr lang="en-US" altLang="ja-JP" sz="2400" dirty="0"/>
              <a:t>※</a:t>
            </a:r>
            <a:r>
              <a:rPr lang="ja-JP" altLang="en-US" sz="2400" dirty="0"/>
              <a:t>採血をしたとのこと（検査は外注の為、結果は数日後）</a:t>
            </a:r>
            <a:endParaRPr lang="en-US" altLang="ja-JP" sz="2400" dirty="0"/>
          </a:p>
        </p:txBody>
      </p:sp>
      <p:sp>
        <p:nvSpPr>
          <p:cNvPr id="10" name="テキスト ボックス 9">
            <a:extLst>
              <a:ext uri="{FF2B5EF4-FFF2-40B4-BE49-F238E27FC236}">
                <a16:creationId xmlns:a16="http://schemas.microsoft.com/office/drawing/2014/main" id="{4EE3C910-D188-3E95-4386-48AC207438E8}"/>
              </a:ext>
            </a:extLst>
          </p:cNvPr>
          <p:cNvSpPr txBox="1"/>
          <p:nvPr/>
        </p:nvSpPr>
        <p:spPr>
          <a:xfrm>
            <a:off x="1105106" y="3466630"/>
            <a:ext cx="10380428" cy="461665"/>
          </a:xfrm>
          <a:prstGeom prst="rect">
            <a:avLst/>
          </a:prstGeom>
          <a:noFill/>
        </p:spPr>
        <p:txBody>
          <a:bodyPr wrap="square" rtlCol="0">
            <a:spAutoFit/>
          </a:bodyPr>
          <a:lstStyle/>
          <a:p>
            <a:r>
              <a:rPr lang="ja-JP" altLang="en-US" sz="2400" dirty="0"/>
              <a:t>☞医師に情報提供。</a:t>
            </a:r>
            <a:endParaRPr lang="en-US" altLang="ja-JP" sz="2400" dirty="0"/>
          </a:p>
        </p:txBody>
      </p:sp>
      <p:sp>
        <p:nvSpPr>
          <p:cNvPr id="11" name="テキスト ボックス 10">
            <a:extLst>
              <a:ext uri="{FF2B5EF4-FFF2-40B4-BE49-F238E27FC236}">
                <a16:creationId xmlns:a16="http://schemas.microsoft.com/office/drawing/2014/main" id="{2762BEB7-AE1F-0083-C5CB-EA8D299737FD}"/>
              </a:ext>
            </a:extLst>
          </p:cNvPr>
          <p:cNvSpPr txBox="1"/>
          <p:nvPr/>
        </p:nvSpPr>
        <p:spPr>
          <a:xfrm>
            <a:off x="1064321" y="3969602"/>
            <a:ext cx="10380428" cy="830997"/>
          </a:xfrm>
          <a:prstGeom prst="rect">
            <a:avLst/>
          </a:prstGeom>
          <a:noFill/>
        </p:spPr>
        <p:txBody>
          <a:bodyPr wrap="square" rtlCol="0">
            <a:spAutoFit/>
          </a:bodyPr>
          <a:lstStyle/>
          <a:p>
            <a:r>
              <a:rPr lang="ja-JP" altLang="en-US" sz="2400" dirty="0"/>
              <a:t>採血結果が、</a:t>
            </a:r>
            <a:r>
              <a:rPr lang="en-US" altLang="ja-JP" sz="2400" dirty="0"/>
              <a:t>INR</a:t>
            </a:r>
            <a:r>
              <a:rPr lang="ja-JP" altLang="en-US" sz="2400" dirty="0"/>
              <a:t>が低かったとのことで、情報提供が役に立ったと医師より連絡あり。</a:t>
            </a:r>
            <a:endParaRPr lang="en-US" altLang="ja-JP" sz="2400" dirty="0"/>
          </a:p>
        </p:txBody>
      </p:sp>
      <p:sp>
        <p:nvSpPr>
          <p:cNvPr id="12" name="四角形: 角を丸くする 11">
            <a:extLst>
              <a:ext uri="{FF2B5EF4-FFF2-40B4-BE49-F238E27FC236}">
                <a16:creationId xmlns:a16="http://schemas.microsoft.com/office/drawing/2014/main" id="{804E433B-7DFC-A222-3807-AE9079230D90}"/>
              </a:ext>
            </a:extLst>
          </p:cNvPr>
          <p:cNvSpPr/>
          <p:nvPr/>
        </p:nvSpPr>
        <p:spPr>
          <a:xfrm>
            <a:off x="424893" y="5344063"/>
            <a:ext cx="11552422" cy="1084579"/>
          </a:xfrm>
          <a:prstGeom prst="round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13" name="テキスト ボックス 12">
            <a:extLst>
              <a:ext uri="{FF2B5EF4-FFF2-40B4-BE49-F238E27FC236}">
                <a16:creationId xmlns:a16="http://schemas.microsoft.com/office/drawing/2014/main" id="{BB29EC5C-737F-FC84-E8DF-5D18F0D448EF}"/>
              </a:ext>
            </a:extLst>
          </p:cNvPr>
          <p:cNvSpPr txBox="1"/>
          <p:nvPr/>
        </p:nvSpPr>
        <p:spPr>
          <a:xfrm>
            <a:off x="705461" y="5923575"/>
            <a:ext cx="11096046" cy="461665"/>
          </a:xfrm>
          <a:prstGeom prst="rect">
            <a:avLst/>
          </a:prstGeom>
          <a:noFill/>
        </p:spPr>
        <p:txBody>
          <a:bodyPr wrap="square" rtlCol="0">
            <a:spAutoFit/>
          </a:bodyPr>
          <a:lstStyle/>
          <a:p>
            <a:r>
              <a:rPr lang="ja-JP" altLang="en-US" sz="2400" dirty="0"/>
              <a:t>当薬局の対応不足への反省も残ったが、病院との薬局の信頼関係にも繋がった。</a:t>
            </a:r>
            <a:endParaRPr lang="en-US" altLang="ja-JP" sz="2400" dirty="0"/>
          </a:p>
        </p:txBody>
      </p:sp>
      <p:sp>
        <p:nvSpPr>
          <p:cNvPr id="14" name="テキスト ボックス 13">
            <a:extLst>
              <a:ext uri="{FF2B5EF4-FFF2-40B4-BE49-F238E27FC236}">
                <a16:creationId xmlns:a16="http://schemas.microsoft.com/office/drawing/2014/main" id="{5046F9FA-CDB4-6D71-1F6F-9A307107B4F7}"/>
              </a:ext>
            </a:extLst>
          </p:cNvPr>
          <p:cNvSpPr txBox="1"/>
          <p:nvPr/>
        </p:nvSpPr>
        <p:spPr>
          <a:xfrm>
            <a:off x="5591085" y="5385370"/>
            <a:ext cx="1437369" cy="461665"/>
          </a:xfrm>
          <a:prstGeom prst="rect">
            <a:avLst/>
          </a:prstGeom>
          <a:noFill/>
        </p:spPr>
        <p:txBody>
          <a:bodyPr wrap="square" rtlCol="0">
            <a:spAutoFit/>
          </a:bodyPr>
          <a:lstStyle/>
          <a:p>
            <a:r>
              <a:rPr lang="ja-JP" altLang="en-US" sz="2400" b="1" dirty="0"/>
              <a:t>ポイント</a:t>
            </a:r>
            <a:endParaRPr lang="en-US" altLang="ja-JP" sz="2400" b="1" dirty="0"/>
          </a:p>
        </p:txBody>
      </p:sp>
      <p:pic>
        <p:nvPicPr>
          <p:cNvPr id="8" name="図 7">
            <a:extLst>
              <a:ext uri="{FF2B5EF4-FFF2-40B4-BE49-F238E27FC236}">
                <a16:creationId xmlns:a16="http://schemas.microsoft.com/office/drawing/2014/main" id="{918B86AA-4687-96FC-2926-D2409721415F}"/>
              </a:ext>
            </a:extLst>
          </p:cNvPr>
          <p:cNvPicPr>
            <a:picLocks noChangeAspect="1"/>
          </p:cNvPicPr>
          <p:nvPr/>
        </p:nvPicPr>
        <p:blipFill>
          <a:blip r:embed="rId3"/>
          <a:stretch>
            <a:fillRect/>
          </a:stretch>
        </p:blipFill>
        <p:spPr>
          <a:xfrm>
            <a:off x="10183460" y="1856592"/>
            <a:ext cx="1662058" cy="1718778"/>
          </a:xfrm>
          <a:prstGeom prst="rect">
            <a:avLst/>
          </a:prstGeom>
        </p:spPr>
      </p:pic>
    </p:spTree>
    <p:extLst>
      <p:ext uri="{BB962C8B-B14F-4D97-AF65-F5344CB8AC3E}">
        <p14:creationId xmlns:p14="http://schemas.microsoft.com/office/powerpoint/2010/main" val="1799127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4745A296-9A15-D987-874C-4DADECD1E3A5}"/>
              </a:ext>
            </a:extLst>
          </p:cNvPr>
          <p:cNvSpPr txBox="1"/>
          <p:nvPr/>
        </p:nvSpPr>
        <p:spPr>
          <a:xfrm>
            <a:off x="3695343" y="184676"/>
            <a:ext cx="5827236"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事例</a:t>
            </a:r>
            <a:r>
              <a:rPr lang="ja-JP" altLang="en-US" sz="4000" dirty="0"/>
              <a:t>②ー１　多職種連携</a:t>
            </a:r>
            <a:endParaRPr kumimoji="1" lang="ja-JP" altLang="en-US" sz="4000" dirty="0"/>
          </a:p>
        </p:txBody>
      </p:sp>
      <p:sp>
        <p:nvSpPr>
          <p:cNvPr id="3" name="テキスト ボックス 2">
            <a:extLst>
              <a:ext uri="{FF2B5EF4-FFF2-40B4-BE49-F238E27FC236}">
                <a16:creationId xmlns:a16="http://schemas.microsoft.com/office/drawing/2014/main" id="{E4D98B88-ADF4-3ABE-B626-587CC680002A}"/>
              </a:ext>
            </a:extLst>
          </p:cNvPr>
          <p:cNvSpPr txBox="1"/>
          <p:nvPr/>
        </p:nvSpPr>
        <p:spPr>
          <a:xfrm>
            <a:off x="854548" y="963101"/>
            <a:ext cx="10482904" cy="584775"/>
          </a:xfrm>
          <a:prstGeom prst="rect">
            <a:avLst/>
          </a:prstGeom>
          <a:noFill/>
        </p:spPr>
        <p:txBody>
          <a:bodyPr wrap="square" rtlCol="0">
            <a:spAutoFit/>
          </a:bodyPr>
          <a:lstStyle/>
          <a:p>
            <a:r>
              <a:rPr lang="en-US" altLang="ja-JP" sz="3200" dirty="0"/>
              <a:t>90</a:t>
            </a:r>
            <a:r>
              <a:rPr lang="ja-JP" altLang="en-US" sz="3200" dirty="0"/>
              <a:t>代</a:t>
            </a:r>
            <a:r>
              <a:rPr kumimoji="1" lang="ja-JP" altLang="en-US" sz="3200" dirty="0"/>
              <a:t>男性　山奥で妻と</a:t>
            </a:r>
            <a:r>
              <a:rPr kumimoji="1" lang="en-US" altLang="ja-JP" sz="3200" dirty="0"/>
              <a:t>2</a:t>
            </a:r>
            <a:r>
              <a:rPr kumimoji="1" lang="ja-JP" altLang="en-US" sz="3200" dirty="0"/>
              <a:t>人暮らし（キーパーソン：娘）</a:t>
            </a:r>
            <a:r>
              <a:rPr lang="ja-JP" altLang="en-US" sz="3200" dirty="0"/>
              <a:t>　</a:t>
            </a:r>
            <a:endParaRPr kumimoji="1" lang="ja-JP" altLang="en-US" sz="3200" dirty="0"/>
          </a:p>
        </p:txBody>
      </p:sp>
      <p:sp>
        <p:nvSpPr>
          <p:cNvPr id="4" name="四角形: 角を丸くする 3">
            <a:extLst>
              <a:ext uri="{FF2B5EF4-FFF2-40B4-BE49-F238E27FC236}">
                <a16:creationId xmlns:a16="http://schemas.microsoft.com/office/drawing/2014/main" id="{61BCAD13-647C-4ABD-99AC-8932230B8624}"/>
              </a:ext>
            </a:extLst>
          </p:cNvPr>
          <p:cNvSpPr/>
          <p:nvPr/>
        </p:nvSpPr>
        <p:spPr>
          <a:xfrm>
            <a:off x="533560" y="1597729"/>
            <a:ext cx="11552422" cy="4977999"/>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94433A18-A8E6-E313-4770-705FBCBA2DE8}"/>
              </a:ext>
            </a:extLst>
          </p:cNvPr>
          <p:cNvSpPr txBox="1"/>
          <p:nvPr/>
        </p:nvSpPr>
        <p:spPr>
          <a:xfrm>
            <a:off x="533560" y="1736983"/>
            <a:ext cx="11011734" cy="1569660"/>
          </a:xfrm>
          <a:prstGeom prst="rect">
            <a:avLst/>
          </a:prstGeom>
          <a:noFill/>
        </p:spPr>
        <p:txBody>
          <a:bodyPr wrap="square" rtlCol="0">
            <a:spAutoFit/>
          </a:bodyPr>
          <a:lstStyle/>
          <a:p>
            <a:r>
              <a:rPr lang="en-US" altLang="ja-JP" sz="2400" b="1" dirty="0"/>
              <a:t>〈</a:t>
            </a:r>
            <a:r>
              <a:rPr lang="ja-JP" altLang="en-US" sz="2400" b="1" dirty="0"/>
              <a:t>背景</a:t>
            </a:r>
            <a:r>
              <a:rPr lang="en-US" altLang="ja-JP" sz="2400" b="1" dirty="0"/>
              <a:t>〉</a:t>
            </a:r>
            <a:r>
              <a:rPr lang="ja-JP" altLang="en-US" sz="2400" b="1" dirty="0"/>
              <a:t>　</a:t>
            </a:r>
            <a:endParaRPr lang="en-US" altLang="ja-JP" sz="2400" b="1" dirty="0"/>
          </a:p>
          <a:p>
            <a:r>
              <a:rPr lang="ja-JP" altLang="en-US" sz="2400" dirty="0"/>
              <a:t>　　持参薬（一包化）とともに娘さんが来局。（減量のため）</a:t>
            </a:r>
            <a:endParaRPr lang="en-US" altLang="ja-JP" sz="2400" dirty="0"/>
          </a:p>
          <a:p>
            <a:r>
              <a:rPr lang="ja-JP" altLang="en-US" sz="2400" dirty="0"/>
              <a:t>　　　両親のことで相談あり</a:t>
            </a:r>
            <a:endParaRPr lang="en-US" altLang="ja-JP" sz="2400" dirty="0"/>
          </a:p>
          <a:p>
            <a:r>
              <a:rPr lang="ja-JP" altLang="en-US" sz="2400" dirty="0"/>
              <a:t>　　</a:t>
            </a:r>
            <a:endParaRPr lang="en-US" altLang="ja-JP" sz="2400" dirty="0"/>
          </a:p>
        </p:txBody>
      </p:sp>
      <p:sp>
        <p:nvSpPr>
          <p:cNvPr id="7" name="テキスト ボックス 6">
            <a:extLst>
              <a:ext uri="{FF2B5EF4-FFF2-40B4-BE49-F238E27FC236}">
                <a16:creationId xmlns:a16="http://schemas.microsoft.com/office/drawing/2014/main" id="{5703F430-5383-7947-4044-CED819ED11A5}"/>
              </a:ext>
            </a:extLst>
          </p:cNvPr>
          <p:cNvSpPr txBox="1"/>
          <p:nvPr/>
        </p:nvSpPr>
        <p:spPr>
          <a:xfrm>
            <a:off x="1145812" y="2951750"/>
            <a:ext cx="4253125" cy="461665"/>
          </a:xfrm>
          <a:prstGeom prst="rect">
            <a:avLst/>
          </a:prstGeom>
          <a:noFill/>
        </p:spPr>
        <p:txBody>
          <a:bodyPr wrap="square" rtlCol="0">
            <a:spAutoFit/>
          </a:bodyPr>
          <a:lstStyle/>
          <a:p>
            <a:r>
              <a:rPr lang="ja-JP" altLang="en-US" sz="2400" u="sng" dirty="0"/>
              <a:t>☞介護申請</a:t>
            </a:r>
            <a:r>
              <a:rPr lang="ja-JP" altLang="en-US" sz="2400" dirty="0"/>
              <a:t>を行うことを提案</a:t>
            </a:r>
            <a:endParaRPr lang="en-US" altLang="ja-JP" sz="2400" dirty="0"/>
          </a:p>
        </p:txBody>
      </p:sp>
      <p:sp>
        <p:nvSpPr>
          <p:cNvPr id="8" name="テキスト ボックス 7">
            <a:extLst>
              <a:ext uri="{FF2B5EF4-FFF2-40B4-BE49-F238E27FC236}">
                <a16:creationId xmlns:a16="http://schemas.microsoft.com/office/drawing/2014/main" id="{4B4F8F65-36FF-E88D-70EB-4854C1701B50}"/>
              </a:ext>
            </a:extLst>
          </p:cNvPr>
          <p:cNvSpPr txBox="1"/>
          <p:nvPr/>
        </p:nvSpPr>
        <p:spPr>
          <a:xfrm>
            <a:off x="1110030" y="3531606"/>
            <a:ext cx="11011734" cy="1200329"/>
          </a:xfrm>
          <a:prstGeom prst="rect">
            <a:avLst/>
          </a:prstGeom>
          <a:noFill/>
        </p:spPr>
        <p:txBody>
          <a:bodyPr wrap="square" rtlCol="0">
            <a:spAutoFit/>
          </a:bodyPr>
          <a:lstStyle/>
          <a:p>
            <a:r>
              <a:rPr lang="en-US" altLang="ja-JP" sz="2400" dirty="0"/>
              <a:t>2</a:t>
            </a:r>
            <a:r>
              <a:rPr lang="ja-JP" altLang="en-US" sz="2400" dirty="0"/>
              <a:t>か月後　娘さん来局</a:t>
            </a:r>
            <a:endParaRPr lang="en-US" altLang="ja-JP" sz="2400" dirty="0"/>
          </a:p>
          <a:p>
            <a:r>
              <a:rPr lang="ja-JP" altLang="en-US" sz="2400" dirty="0"/>
              <a:t>　介護申請中で、訪問看護師が入ることになったが、家にある薬がぐちゃぐちゃでどうしようもないと相談あり</a:t>
            </a:r>
            <a:endParaRPr lang="en-US" altLang="ja-JP" sz="2400" dirty="0"/>
          </a:p>
        </p:txBody>
      </p:sp>
      <p:sp>
        <p:nvSpPr>
          <p:cNvPr id="9" name="テキスト ボックス 8">
            <a:extLst>
              <a:ext uri="{FF2B5EF4-FFF2-40B4-BE49-F238E27FC236}">
                <a16:creationId xmlns:a16="http://schemas.microsoft.com/office/drawing/2014/main" id="{19F61EA0-CEFB-322E-9F58-DFF588169D16}"/>
              </a:ext>
            </a:extLst>
          </p:cNvPr>
          <p:cNvSpPr txBox="1"/>
          <p:nvPr/>
        </p:nvSpPr>
        <p:spPr>
          <a:xfrm>
            <a:off x="1074248" y="4778855"/>
            <a:ext cx="11011734" cy="461665"/>
          </a:xfrm>
          <a:prstGeom prst="rect">
            <a:avLst/>
          </a:prstGeom>
          <a:noFill/>
        </p:spPr>
        <p:txBody>
          <a:bodyPr wrap="square" rtlCol="0">
            <a:spAutoFit/>
          </a:bodyPr>
          <a:lstStyle/>
          <a:p>
            <a:r>
              <a:rPr lang="ja-JP" altLang="en-US" sz="2400" dirty="0"/>
              <a:t>持参薬を整理しお渡し。</a:t>
            </a:r>
            <a:endParaRPr lang="en-US" altLang="ja-JP" sz="2400" dirty="0"/>
          </a:p>
        </p:txBody>
      </p:sp>
      <p:sp>
        <p:nvSpPr>
          <p:cNvPr id="11" name="テキスト ボックス 10">
            <a:extLst>
              <a:ext uri="{FF2B5EF4-FFF2-40B4-BE49-F238E27FC236}">
                <a16:creationId xmlns:a16="http://schemas.microsoft.com/office/drawing/2014/main" id="{66A24BC4-61EA-CC71-CB81-A8AD2798542F}"/>
              </a:ext>
            </a:extLst>
          </p:cNvPr>
          <p:cNvSpPr txBox="1"/>
          <p:nvPr/>
        </p:nvSpPr>
        <p:spPr>
          <a:xfrm>
            <a:off x="1074248" y="5457788"/>
            <a:ext cx="11011734" cy="830997"/>
          </a:xfrm>
          <a:prstGeom prst="rect">
            <a:avLst/>
          </a:prstGeom>
          <a:noFill/>
        </p:spPr>
        <p:txBody>
          <a:bodyPr wrap="square" rtlCol="0">
            <a:spAutoFit/>
          </a:bodyPr>
          <a:lstStyle/>
          <a:p>
            <a:r>
              <a:rPr lang="ja-JP" altLang="en-US" sz="2400" dirty="0"/>
              <a:t>その後、</a:t>
            </a:r>
            <a:r>
              <a:rPr lang="ja-JP" altLang="en-US" sz="2400" u="sng" dirty="0"/>
              <a:t>訪問看護師</a:t>
            </a:r>
            <a:r>
              <a:rPr lang="ja-JP" altLang="en-US" sz="2400" dirty="0"/>
              <a:t>により服薬管理できており、</a:t>
            </a:r>
            <a:endParaRPr lang="en-US" altLang="ja-JP" sz="2400" dirty="0"/>
          </a:p>
          <a:p>
            <a:r>
              <a:rPr lang="ja-JP" altLang="en-US" sz="2400" dirty="0"/>
              <a:t>順調だったが、妻の圧迫骨折入院を機に</a:t>
            </a:r>
            <a:r>
              <a:rPr lang="en-US" altLang="ja-JP" sz="2400" dirty="0"/>
              <a:t>2</a:t>
            </a:r>
            <a:r>
              <a:rPr lang="ja-JP" altLang="en-US" sz="2400" dirty="0"/>
              <a:t>人とも施設入居へ。</a:t>
            </a:r>
            <a:endParaRPr lang="en-US" altLang="ja-JP" sz="2400" dirty="0"/>
          </a:p>
        </p:txBody>
      </p:sp>
      <p:pic>
        <p:nvPicPr>
          <p:cNvPr id="14" name="図 13">
            <a:extLst>
              <a:ext uri="{FF2B5EF4-FFF2-40B4-BE49-F238E27FC236}">
                <a16:creationId xmlns:a16="http://schemas.microsoft.com/office/drawing/2014/main" id="{AE7B691D-CED8-95DA-A732-449AB22EB521}"/>
              </a:ext>
            </a:extLst>
          </p:cNvPr>
          <p:cNvPicPr>
            <a:picLocks noChangeAspect="1"/>
          </p:cNvPicPr>
          <p:nvPr/>
        </p:nvPicPr>
        <p:blipFill>
          <a:blip r:embed="rId3"/>
          <a:stretch>
            <a:fillRect/>
          </a:stretch>
        </p:blipFill>
        <p:spPr>
          <a:xfrm>
            <a:off x="9532570" y="4375548"/>
            <a:ext cx="2289976" cy="2289976"/>
          </a:xfrm>
          <a:prstGeom prst="rect">
            <a:avLst/>
          </a:prstGeom>
        </p:spPr>
      </p:pic>
    </p:spTree>
    <p:extLst>
      <p:ext uri="{BB962C8B-B14F-4D97-AF65-F5344CB8AC3E}">
        <p14:creationId xmlns:p14="http://schemas.microsoft.com/office/powerpoint/2010/main" val="236909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四角形: 角を丸くする 15">
            <a:extLst>
              <a:ext uri="{FF2B5EF4-FFF2-40B4-BE49-F238E27FC236}">
                <a16:creationId xmlns:a16="http://schemas.microsoft.com/office/drawing/2014/main" id="{F6C9249B-6700-92E5-4274-EEFFB868B73A}"/>
              </a:ext>
            </a:extLst>
          </p:cNvPr>
          <p:cNvSpPr/>
          <p:nvPr/>
        </p:nvSpPr>
        <p:spPr>
          <a:xfrm>
            <a:off x="352920" y="1561854"/>
            <a:ext cx="11552422" cy="5079668"/>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3" name="テキスト ボックス 2">
            <a:extLst>
              <a:ext uri="{FF2B5EF4-FFF2-40B4-BE49-F238E27FC236}">
                <a16:creationId xmlns:a16="http://schemas.microsoft.com/office/drawing/2014/main" id="{38332D13-2A8A-CDAF-B60A-E25F6F928C52}"/>
              </a:ext>
            </a:extLst>
          </p:cNvPr>
          <p:cNvSpPr txBox="1"/>
          <p:nvPr/>
        </p:nvSpPr>
        <p:spPr>
          <a:xfrm>
            <a:off x="2156459" y="216479"/>
            <a:ext cx="8905002"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事例②－２　　地域包括につながった</a:t>
            </a:r>
          </a:p>
        </p:txBody>
      </p:sp>
      <p:sp>
        <p:nvSpPr>
          <p:cNvPr id="2" name="テキスト ボックス 1">
            <a:extLst>
              <a:ext uri="{FF2B5EF4-FFF2-40B4-BE49-F238E27FC236}">
                <a16:creationId xmlns:a16="http://schemas.microsoft.com/office/drawing/2014/main" id="{64724F2C-14DB-D5F5-1730-978DB3BBA1B3}"/>
              </a:ext>
            </a:extLst>
          </p:cNvPr>
          <p:cNvSpPr txBox="1"/>
          <p:nvPr/>
        </p:nvSpPr>
        <p:spPr>
          <a:xfrm>
            <a:off x="849783" y="1006095"/>
            <a:ext cx="10716395" cy="584775"/>
          </a:xfrm>
          <a:prstGeom prst="rect">
            <a:avLst/>
          </a:prstGeom>
          <a:noFill/>
        </p:spPr>
        <p:txBody>
          <a:bodyPr wrap="none" rtlCol="0">
            <a:spAutoFit/>
          </a:bodyPr>
          <a:lstStyle/>
          <a:p>
            <a:r>
              <a:rPr lang="en-US" altLang="ja-JP" sz="3200" dirty="0"/>
              <a:t>80</a:t>
            </a:r>
            <a:r>
              <a:rPr lang="ja-JP" altLang="en-US" sz="3200" dirty="0"/>
              <a:t>代</a:t>
            </a:r>
            <a:r>
              <a:rPr kumimoji="1" lang="ja-JP" altLang="en-US" sz="3200" dirty="0"/>
              <a:t>男性</a:t>
            </a:r>
            <a:r>
              <a:rPr lang="ja-JP" altLang="en-US" sz="3200" dirty="0"/>
              <a:t>　山奥で独居。子供</a:t>
            </a:r>
            <a:r>
              <a:rPr lang="en-US" altLang="ja-JP" sz="3200" dirty="0"/>
              <a:t>3</a:t>
            </a:r>
            <a:r>
              <a:rPr lang="ja-JP" altLang="en-US" sz="3200" dirty="0"/>
              <a:t>人（キーパーソン：次男）</a:t>
            </a:r>
            <a:endParaRPr kumimoji="1" lang="ja-JP" altLang="en-US" sz="3200" dirty="0"/>
          </a:p>
        </p:txBody>
      </p:sp>
      <p:sp>
        <p:nvSpPr>
          <p:cNvPr id="4" name="テキスト ボックス 3">
            <a:extLst>
              <a:ext uri="{FF2B5EF4-FFF2-40B4-BE49-F238E27FC236}">
                <a16:creationId xmlns:a16="http://schemas.microsoft.com/office/drawing/2014/main" id="{C22359DD-85D6-157C-C0C1-C88367CC6706}"/>
              </a:ext>
            </a:extLst>
          </p:cNvPr>
          <p:cNvSpPr txBox="1"/>
          <p:nvPr/>
        </p:nvSpPr>
        <p:spPr>
          <a:xfrm>
            <a:off x="319789" y="1753886"/>
            <a:ext cx="11011734" cy="830997"/>
          </a:xfrm>
          <a:prstGeom prst="rect">
            <a:avLst/>
          </a:prstGeom>
          <a:noFill/>
        </p:spPr>
        <p:txBody>
          <a:bodyPr wrap="square" rtlCol="0">
            <a:spAutoFit/>
          </a:bodyPr>
          <a:lstStyle/>
          <a:p>
            <a:r>
              <a:rPr lang="en-US" altLang="ja-JP" sz="2400" b="1" dirty="0"/>
              <a:t>〈</a:t>
            </a:r>
            <a:r>
              <a:rPr lang="ja-JP" altLang="en-US" sz="2400" b="1" dirty="0"/>
              <a:t>背景</a:t>
            </a:r>
            <a:r>
              <a:rPr lang="en-US" altLang="ja-JP" sz="2400" b="1" dirty="0"/>
              <a:t>〉</a:t>
            </a:r>
            <a:r>
              <a:rPr lang="ja-JP" altLang="en-US" sz="2400" b="1" dirty="0"/>
              <a:t>　</a:t>
            </a:r>
            <a:endParaRPr lang="en-US" altLang="ja-JP" sz="2400" b="1" dirty="0"/>
          </a:p>
          <a:p>
            <a:r>
              <a:rPr lang="ja-JP" altLang="en-US" sz="2400" dirty="0"/>
              <a:t>　</a:t>
            </a:r>
            <a:r>
              <a:rPr lang="en-US" altLang="ja-JP" sz="2400" dirty="0"/>
              <a:t>2022.7</a:t>
            </a:r>
            <a:r>
              <a:rPr lang="ja-JP" altLang="en-US" sz="2400" dirty="0"/>
              <a:t>　合鍵を盗まれたと何度も薬局に来局。（</a:t>
            </a:r>
            <a:r>
              <a:rPr lang="ja-JP" altLang="en-US" sz="2400" b="1" dirty="0"/>
              <a:t>複数回</a:t>
            </a:r>
            <a:r>
              <a:rPr lang="ja-JP" altLang="en-US" sz="2400" dirty="0"/>
              <a:t>）</a:t>
            </a:r>
            <a:endParaRPr lang="en-US" altLang="ja-JP" sz="2400" dirty="0"/>
          </a:p>
        </p:txBody>
      </p:sp>
      <p:pic>
        <p:nvPicPr>
          <p:cNvPr id="10" name="図 9">
            <a:extLst>
              <a:ext uri="{FF2B5EF4-FFF2-40B4-BE49-F238E27FC236}">
                <a16:creationId xmlns:a16="http://schemas.microsoft.com/office/drawing/2014/main" id="{1B7E8DC8-E2B6-6C33-ED77-ACADF6051235}"/>
              </a:ext>
            </a:extLst>
          </p:cNvPr>
          <p:cNvPicPr>
            <a:picLocks noChangeAspect="1"/>
          </p:cNvPicPr>
          <p:nvPr/>
        </p:nvPicPr>
        <p:blipFill>
          <a:blip r:embed="rId3"/>
          <a:stretch>
            <a:fillRect/>
          </a:stretch>
        </p:blipFill>
        <p:spPr>
          <a:xfrm>
            <a:off x="10177570" y="1758594"/>
            <a:ext cx="1272560" cy="1086513"/>
          </a:xfrm>
          <a:prstGeom prst="rect">
            <a:avLst/>
          </a:prstGeom>
        </p:spPr>
      </p:pic>
      <p:sp>
        <p:nvSpPr>
          <p:cNvPr id="11" name="テキスト ボックス 10">
            <a:extLst>
              <a:ext uri="{FF2B5EF4-FFF2-40B4-BE49-F238E27FC236}">
                <a16:creationId xmlns:a16="http://schemas.microsoft.com/office/drawing/2014/main" id="{E58C7DD5-8FDD-E71F-0B78-4AF436DE8446}"/>
              </a:ext>
            </a:extLst>
          </p:cNvPr>
          <p:cNvSpPr txBox="1"/>
          <p:nvPr/>
        </p:nvSpPr>
        <p:spPr>
          <a:xfrm>
            <a:off x="623264" y="2635479"/>
            <a:ext cx="11011734" cy="830997"/>
          </a:xfrm>
          <a:prstGeom prst="rect">
            <a:avLst/>
          </a:prstGeom>
          <a:noFill/>
        </p:spPr>
        <p:txBody>
          <a:bodyPr wrap="square" rtlCol="0">
            <a:spAutoFit/>
          </a:bodyPr>
          <a:lstStyle/>
          <a:p>
            <a:r>
              <a:rPr lang="en-US" altLang="ja-JP" sz="2400" dirty="0"/>
              <a:t>2022.8</a:t>
            </a:r>
            <a:r>
              <a:rPr lang="ja-JP" altLang="en-US" sz="2400" dirty="0"/>
              <a:t>　</a:t>
            </a:r>
            <a:r>
              <a:rPr lang="ja-JP" altLang="en-US" sz="2400" b="1" dirty="0"/>
              <a:t>地域包括支援センター</a:t>
            </a:r>
            <a:r>
              <a:rPr lang="ja-JP" altLang="en-US" sz="2400" dirty="0"/>
              <a:t>に相談</a:t>
            </a:r>
            <a:endParaRPr lang="en-US" altLang="ja-JP" sz="2400" dirty="0"/>
          </a:p>
          <a:p>
            <a:r>
              <a:rPr lang="ja-JP" altLang="en-US" sz="2400" dirty="0"/>
              <a:t>　　　地域包括の方が見回りということで、患者さん宅に訪問。（経過観察）</a:t>
            </a:r>
          </a:p>
        </p:txBody>
      </p:sp>
      <p:sp>
        <p:nvSpPr>
          <p:cNvPr id="12" name="テキスト ボックス 11">
            <a:extLst>
              <a:ext uri="{FF2B5EF4-FFF2-40B4-BE49-F238E27FC236}">
                <a16:creationId xmlns:a16="http://schemas.microsoft.com/office/drawing/2014/main" id="{7B1F8D8D-89BF-CF8F-7B33-9280BCEED919}"/>
              </a:ext>
            </a:extLst>
          </p:cNvPr>
          <p:cNvSpPr txBox="1"/>
          <p:nvPr/>
        </p:nvSpPr>
        <p:spPr>
          <a:xfrm>
            <a:off x="623264" y="3528637"/>
            <a:ext cx="11169434" cy="461665"/>
          </a:xfrm>
          <a:prstGeom prst="rect">
            <a:avLst/>
          </a:prstGeom>
          <a:noFill/>
        </p:spPr>
        <p:txBody>
          <a:bodyPr wrap="square" rtlCol="0">
            <a:spAutoFit/>
          </a:bodyPr>
          <a:lstStyle/>
          <a:p>
            <a:r>
              <a:rPr lang="en-US" altLang="ja-JP" sz="2400" dirty="0"/>
              <a:t>2022.12</a:t>
            </a:r>
            <a:r>
              <a:rPr lang="ja-JP" altLang="en-US" sz="2400" dirty="0"/>
              <a:t>　再び、言動が強くなってきた</a:t>
            </a:r>
          </a:p>
        </p:txBody>
      </p:sp>
      <p:sp>
        <p:nvSpPr>
          <p:cNvPr id="14" name="テキスト ボックス 13">
            <a:extLst>
              <a:ext uri="{FF2B5EF4-FFF2-40B4-BE49-F238E27FC236}">
                <a16:creationId xmlns:a16="http://schemas.microsoft.com/office/drawing/2014/main" id="{ADE8B168-3799-8611-F36A-006FDB17F79D}"/>
              </a:ext>
            </a:extLst>
          </p:cNvPr>
          <p:cNvSpPr txBox="1"/>
          <p:nvPr/>
        </p:nvSpPr>
        <p:spPr>
          <a:xfrm>
            <a:off x="669646" y="4045941"/>
            <a:ext cx="11169434" cy="461665"/>
          </a:xfrm>
          <a:prstGeom prst="rect">
            <a:avLst/>
          </a:prstGeom>
          <a:noFill/>
        </p:spPr>
        <p:txBody>
          <a:bodyPr wrap="square" rtlCol="0">
            <a:spAutoFit/>
          </a:bodyPr>
          <a:lstStyle/>
          <a:p>
            <a:r>
              <a:rPr lang="ja-JP" altLang="en-US" sz="2400" dirty="0"/>
              <a:t>　　　　</a:t>
            </a:r>
            <a:r>
              <a:rPr lang="ja-JP" altLang="en-US" sz="2400" b="1" dirty="0"/>
              <a:t>地域包括支援センター</a:t>
            </a:r>
            <a:r>
              <a:rPr lang="en-US" altLang="ja-JP" sz="2400" dirty="0"/>
              <a:t>2</a:t>
            </a:r>
            <a:r>
              <a:rPr lang="ja-JP" altLang="en-US" sz="2400" dirty="0"/>
              <a:t>度目の連絡。訪問。</a:t>
            </a:r>
          </a:p>
        </p:txBody>
      </p:sp>
      <p:sp>
        <p:nvSpPr>
          <p:cNvPr id="15" name="テキスト ボックス 14">
            <a:extLst>
              <a:ext uri="{FF2B5EF4-FFF2-40B4-BE49-F238E27FC236}">
                <a16:creationId xmlns:a16="http://schemas.microsoft.com/office/drawing/2014/main" id="{C75820BC-D3BD-11AE-8AFF-512AC1643B6D}"/>
              </a:ext>
            </a:extLst>
          </p:cNvPr>
          <p:cNvSpPr txBox="1"/>
          <p:nvPr/>
        </p:nvSpPr>
        <p:spPr>
          <a:xfrm>
            <a:off x="623264" y="4533195"/>
            <a:ext cx="11169434" cy="830997"/>
          </a:xfrm>
          <a:prstGeom prst="rect">
            <a:avLst/>
          </a:prstGeom>
          <a:noFill/>
        </p:spPr>
        <p:txBody>
          <a:bodyPr wrap="square" rtlCol="0">
            <a:spAutoFit/>
          </a:bodyPr>
          <a:lstStyle/>
          <a:p>
            <a:r>
              <a:rPr lang="en-US" altLang="ja-JP" sz="2400" dirty="0"/>
              <a:t>2023.2</a:t>
            </a:r>
            <a:r>
              <a:rPr lang="ja-JP" altLang="en-US" sz="2400" dirty="0"/>
              <a:t>　地域包括の方より連絡あり</a:t>
            </a:r>
            <a:endParaRPr lang="en-US" altLang="ja-JP" sz="2400" dirty="0"/>
          </a:p>
          <a:p>
            <a:r>
              <a:rPr lang="ja-JP" altLang="en-US" sz="2400" dirty="0"/>
              <a:t>　　　　深刻な状況だったため介護申請へ。</a:t>
            </a:r>
          </a:p>
        </p:txBody>
      </p:sp>
      <p:sp>
        <p:nvSpPr>
          <p:cNvPr id="7" name="テキスト ボックス 6">
            <a:extLst>
              <a:ext uri="{FF2B5EF4-FFF2-40B4-BE49-F238E27FC236}">
                <a16:creationId xmlns:a16="http://schemas.microsoft.com/office/drawing/2014/main" id="{037867CB-1D25-5C45-853E-A13B57AD0589}"/>
              </a:ext>
            </a:extLst>
          </p:cNvPr>
          <p:cNvSpPr txBox="1"/>
          <p:nvPr/>
        </p:nvSpPr>
        <p:spPr>
          <a:xfrm>
            <a:off x="623264" y="5485775"/>
            <a:ext cx="10506825" cy="461665"/>
          </a:xfrm>
          <a:prstGeom prst="rect">
            <a:avLst/>
          </a:prstGeom>
          <a:noFill/>
        </p:spPr>
        <p:txBody>
          <a:bodyPr wrap="square" rtlCol="0">
            <a:spAutoFit/>
          </a:bodyPr>
          <a:lstStyle/>
          <a:p>
            <a:r>
              <a:rPr lang="en-US" altLang="ja-JP" sz="2400" dirty="0"/>
              <a:t>2023.5</a:t>
            </a:r>
            <a:r>
              <a:rPr lang="ja-JP" altLang="en-US" sz="2400" dirty="0"/>
              <a:t>　次男が孫を連れて遊びに来てくれたとお話ししてくれた。 　</a:t>
            </a:r>
            <a:endParaRPr lang="en-US" altLang="ja-JP" sz="2400" dirty="0"/>
          </a:p>
        </p:txBody>
      </p:sp>
      <p:pic>
        <p:nvPicPr>
          <p:cNvPr id="9" name="図 8">
            <a:extLst>
              <a:ext uri="{FF2B5EF4-FFF2-40B4-BE49-F238E27FC236}">
                <a16:creationId xmlns:a16="http://schemas.microsoft.com/office/drawing/2014/main" id="{D167A0DD-76E7-7DAE-E8FE-D4D2C94BC3F5}"/>
              </a:ext>
            </a:extLst>
          </p:cNvPr>
          <p:cNvPicPr>
            <a:picLocks noChangeAspect="1"/>
          </p:cNvPicPr>
          <p:nvPr/>
        </p:nvPicPr>
        <p:blipFill>
          <a:blip r:embed="rId4"/>
          <a:stretch>
            <a:fillRect/>
          </a:stretch>
        </p:blipFill>
        <p:spPr>
          <a:xfrm>
            <a:off x="10250350" y="4429361"/>
            <a:ext cx="1150083" cy="2049145"/>
          </a:xfrm>
          <a:prstGeom prst="rect">
            <a:avLst/>
          </a:prstGeom>
        </p:spPr>
      </p:pic>
      <p:sp>
        <p:nvSpPr>
          <p:cNvPr id="13" name="テキスト ボックス 12">
            <a:extLst>
              <a:ext uri="{FF2B5EF4-FFF2-40B4-BE49-F238E27FC236}">
                <a16:creationId xmlns:a16="http://schemas.microsoft.com/office/drawing/2014/main" id="{E325E126-617F-703A-A226-92752D908AA8}"/>
              </a:ext>
            </a:extLst>
          </p:cNvPr>
          <p:cNvSpPr txBox="1"/>
          <p:nvPr/>
        </p:nvSpPr>
        <p:spPr>
          <a:xfrm>
            <a:off x="1768976" y="6063648"/>
            <a:ext cx="7721865" cy="461665"/>
          </a:xfrm>
          <a:prstGeom prst="rect">
            <a:avLst/>
          </a:prstGeom>
          <a:noFill/>
          <a:ln>
            <a:solidFill>
              <a:schemeClr val="tx1"/>
            </a:solidFill>
          </a:ln>
        </p:spPr>
        <p:txBody>
          <a:bodyPr wrap="square" rtlCol="0">
            <a:spAutoFit/>
          </a:bodyPr>
          <a:lstStyle/>
          <a:p>
            <a:r>
              <a:rPr lang="ja-JP" altLang="en-US" sz="2400" dirty="0"/>
              <a:t>現在　訪問看護師による服薬管理等で穏やかな生活へ</a:t>
            </a:r>
            <a:endParaRPr lang="en-US" altLang="ja-JP" sz="2400" dirty="0"/>
          </a:p>
        </p:txBody>
      </p:sp>
    </p:spTree>
    <p:extLst>
      <p:ext uri="{BB962C8B-B14F-4D97-AF65-F5344CB8AC3E}">
        <p14:creationId xmlns:p14="http://schemas.microsoft.com/office/powerpoint/2010/main" val="242270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D7C959A4-E9D5-A564-1B48-4432CBAA2801}"/>
              </a:ext>
            </a:extLst>
          </p:cNvPr>
          <p:cNvSpPr txBox="1"/>
          <p:nvPr/>
        </p:nvSpPr>
        <p:spPr>
          <a:xfrm>
            <a:off x="2669418" y="105013"/>
            <a:ext cx="5827236"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事例③</a:t>
            </a:r>
            <a:r>
              <a:rPr lang="ja-JP" altLang="en-US" sz="4000" dirty="0"/>
              <a:t>　薬価からの提案</a:t>
            </a:r>
            <a:endParaRPr kumimoji="1" lang="ja-JP" altLang="en-US" sz="4000" dirty="0"/>
          </a:p>
        </p:txBody>
      </p:sp>
      <p:sp>
        <p:nvSpPr>
          <p:cNvPr id="3" name="テキスト ボックス 2">
            <a:extLst>
              <a:ext uri="{FF2B5EF4-FFF2-40B4-BE49-F238E27FC236}">
                <a16:creationId xmlns:a16="http://schemas.microsoft.com/office/drawing/2014/main" id="{E29461DA-E427-D21E-795C-DCFA1A156560}"/>
              </a:ext>
            </a:extLst>
          </p:cNvPr>
          <p:cNvSpPr txBox="1"/>
          <p:nvPr/>
        </p:nvSpPr>
        <p:spPr>
          <a:xfrm>
            <a:off x="3074279" y="962105"/>
            <a:ext cx="8624511" cy="584775"/>
          </a:xfrm>
          <a:prstGeom prst="rect">
            <a:avLst/>
          </a:prstGeom>
          <a:noFill/>
        </p:spPr>
        <p:txBody>
          <a:bodyPr wrap="square" rtlCol="0">
            <a:spAutoFit/>
          </a:bodyPr>
          <a:lstStyle/>
          <a:p>
            <a:r>
              <a:rPr lang="ja-JP" altLang="en-US" sz="3200" dirty="0"/>
              <a:t>　</a:t>
            </a:r>
            <a:r>
              <a:rPr lang="en-US" altLang="ja-JP" sz="3200" dirty="0"/>
              <a:t>20</a:t>
            </a:r>
            <a:r>
              <a:rPr lang="ja-JP" altLang="en-US" sz="3200" dirty="0"/>
              <a:t>代男性（学生）　帯状疱疹　</a:t>
            </a:r>
            <a:endParaRPr kumimoji="1" lang="ja-JP" altLang="en-US" sz="3200" dirty="0"/>
          </a:p>
        </p:txBody>
      </p:sp>
      <p:sp>
        <p:nvSpPr>
          <p:cNvPr id="4" name="四角形: 角を丸くする 3">
            <a:extLst>
              <a:ext uri="{FF2B5EF4-FFF2-40B4-BE49-F238E27FC236}">
                <a16:creationId xmlns:a16="http://schemas.microsoft.com/office/drawing/2014/main" id="{BA768C9B-DA17-57DC-BEF0-E68C8968A754}"/>
              </a:ext>
            </a:extLst>
          </p:cNvPr>
          <p:cNvSpPr/>
          <p:nvPr/>
        </p:nvSpPr>
        <p:spPr>
          <a:xfrm>
            <a:off x="319789" y="1597729"/>
            <a:ext cx="11552422" cy="4930292"/>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7" name="テキスト ボックス 6">
            <a:extLst>
              <a:ext uri="{FF2B5EF4-FFF2-40B4-BE49-F238E27FC236}">
                <a16:creationId xmlns:a16="http://schemas.microsoft.com/office/drawing/2014/main" id="{D18F1DD5-63DF-10A4-9C7D-A06220D16AAE}"/>
              </a:ext>
            </a:extLst>
          </p:cNvPr>
          <p:cNvSpPr txBox="1"/>
          <p:nvPr/>
        </p:nvSpPr>
        <p:spPr>
          <a:xfrm>
            <a:off x="831213" y="1844461"/>
            <a:ext cx="11552421" cy="461665"/>
          </a:xfrm>
          <a:prstGeom prst="rect">
            <a:avLst/>
          </a:prstGeom>
          <a:noFill/>
        </p:spPr>
        <p:txBody>
          <a:bodyPr wrap="square" rtlCol="0">
            <a:spAutoFit/>
          </a:bodyPr>
          <a:lstStyle/>
          <a:p>
            <a:r>
              <a:rPr lang="ja-JP" altLang="en-US" sz="2400" b="1" dirty="0"/>
              <a:t>処方　アメナメビル（＠アメナリーフ）とその他の薬剤含め（約</a:t>
            </a:r>
            <a:r>
              <a:rPr lang="en-US" altLang="ja-JP" sz="2400" b="1" dirty="0"/>
              <a:t>7000</a:t>
            </a:r>
            <a:r>
              <a:rPr lang="ja-JP" altLang="en-US" sz="2400" b="1" dirty="0"/>
              <a:t>円程度）　</a:t>
            </a:r>
            <a:endParaRPr lang="en-US" altLang="ja-JP" sz="2400" b="1" dirty="0"/>
          </a:p>
        </p:txBody>
      </p:sp>
      <p:pic>
        <p:nvPicPr>
          <p:cNvPr id="9" name="図 8">
            <a:extLst>
              <a:ext uri="{FF2B5EF4-FFF2-40B4-BE49-F238E27FC236}">
                <a16:creationId xmlns:a16="http://schemas.microsoft.com/office/drawing/2014/main" id="{EFD8E5AB-AE16-D406-2D0D-456C6295E38D}"/>
              </a:ext>
            </a:extLst>
          </p:cNvPr>
          <p:cNvPicPr>
            <a:picLocks noChangeAspect="1"/>
          </p:cNvPicPr>
          <p:nvPr/>
        </p:nvPicPr>
        <p:blipFill>
          <a:blip r:embed="rId3"/>
          <a:stretch>
            <a:fillRect/>
          </a:stretch>
        </p:blipFill>
        <p:spPr>
          <a:xfrm>
            <a:off x="10454053" y="4598348"/>
            <a:ext cx="1327919" cy="1785822"/>
          </a:xfrm>
          <a:prstGeom prst="rect">
            <a:avLst/>
          </a:prstGeom>
        </p:spPr>
      </p:pic>
      <p:sp>
        <p:nvSpPr>
          <p:cNvPr id="10" name="テキスト ボックス 9">
            <a:extLst>
              <a:ext uri="{FF2B5EF4-FFF2-40B4-BE49-F238E27FC236}">
                <a16:creationId xmlns:a16="http://schemas.microsoft.com/office/drawing/2014/main" id="{3152EA95-AC62-B47A-87E1-7CC448EE6383}"/>
              </a:ext>
            </a:extLst>
          </p:cNvPr>
          <p:cNvSpPr txBox="1"/>
          <p:nvPr/>
        </p:nvSpPr>
        <p:spPr>
          <a:xfrm>
            <a:off x="562636" y="2584614"/>
            <a:ext cx="11552421" cy="461665"/>
          </a:xfrm>
          <a:prstGeom prst="rect">
            <a:avLst/>
          </a:prstGeom>
          <a:noFill/>
        </p:spPr>
        <p:txBody>
          <a:bodyPr wrap="square" rtlCol="0">
            <a:spAutoFit/>
          </a:bodyPr>
          <a:lstStyle/>
          <a:p>
            <a:r>
              <a:rPr lang="ja-JP" altLang="en-US" sz="2400" dirty="0"/>
              <a:t>患者さん：</a:t>
            </a:r>
            <a:r>
              <a:rPr lang="en-US" altLang="ja-JP" sz="2400" dirty="0"/>
              <a:t>3000</a:t>
            </a:r>
            <a:r>
              <a:rPr lang="ja-JP" altLang="en-US" sz="2400" dirty="0"/>
              <a:t>円までだとどうにかなる</a:t>
            </a:r>
            <a:endParaRPr lang="en-US" altLang="ja-JP" sz="2400" dirty="0"/>
          </a:p>
        </p:txBody>
      </p:sp>
      <p:sp>
        <p:nvSpPr>
          <p:cNvPr id="11" name="テキスト ボックス 10">
            <a:extLst>
              <a:ext uri="{FF2B5EF4-FFF2-40B4-BE49-F238E27FC236}">
                <a16:creationId xmlns:a16="http://schemas.microsoft.com/office/drawing/2014/main" id="{7D5F0335-C67C-0DAB-5A48-AA3E5B116FD8}"/>
              </a:ext>
            </a:extLst>
          </p:cNvPr>
          <p:cNvSpPr txBox="1"/>
          <p:nvPr/>
        </p:nvSpPr>
        <p:spPr>
          <a:xfrm>
            <a:off x="562635" y="3266961"/>
            <a:ext cx="11552421" cy="830997"/>
          </a:xfrm>
          <a:prstGeom prst="rect">
            <a:avLst/>
          </a:prstGeom>
          <a:noFill/>
        </p:spPr>
        <p:txBody>
          <a:bodyPr wrap="square" rtlCol="0">
            <a:spAutoFit/>
          </a:bodyPr>
          <a:lstStyle/>
          <a:p>
            <a:r>
              <a:rPr lang="ja-JP" altLang="en-US" sz="2400" dirty="0"/>
              <a:t>薬局：バラシクロビル（＠バルトレックス）提案</a:t>
            </a:r>
            <a:endParaRPr lang="en-US" altLang="ja-JP" sz="2400" dirty="0"/>
          </a:p>
          <a:p>
            <a:r>
              <a:rPr lang="ja-JP" altLang="en-US" sz="2400" dirty="0"/>
              <a:t>（ジェネリック医薬品もあるため）</a:t>
            </a:r>
            <a:endParaRPr lang="en-US" altLang="ja-JP" sz="2400" dirty="0"/>
          </a:p>
        </p:txBody>
      </p:sp>
      <p:sp>
        <p:nvSpPr>
          <p:cNvPr id="12" name="吹き出し: 円形 11">
            <a:extLst>
              <a:ext uri="{FF2B5EF4-FFF2-40B4-BE49-F238E27FC236}">
                <a16:creationId xmlns:a16="http://schemas.microsoft.com/office/drawing/2014/main" id="{BC19DBF8-DB4D-2C5D-521F-2DF49132EA45}"/>
              </a:ext>
            </a:extLst>
          </p:cNvPr>
          <p:cNvSpPr/>
          <p:nvPr/>
        </p:nvSpPr>
        <p:spPr>
          <a:xfrm>
            <a:off x="7928365" y="3624151"/>
            <a:ext cx="2872076" cy="1277398"/>
          </a:xfrm>
          <a:prstGeom prst="wedgeEllipseCallout">
            <a:avLst>
              <a:gd name="adj1" fmla="val 42997"/>
              <a:gd name="adj2" fmla="val 51027"/>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基礎疾患なし</a:t>
            </a:r>
            <a:endParaRPr kumimoji="1" lang="en-US" altLang="ja-JP" dirty="0">
              <a:solidFill>
                <a:schemeClr val="tx1"/>
              </a:solidFill>
            </a:endParaRPr>
          </a:p>
          <a:p>
            <a:pPr algn="ctr"/>
            <a:r>
              <a:rPr lang="ja-JP" altLang="en-US" dirty="0">
                <a:solidFill>
                  <a:schemeClr val="tx1"/>
                </a:solidFill>
              </a:rPr>
              <a:t>腎機能低下の可能性も低い</a:t>
            </a:r>
            <a:endParaRPr kumimoji="1" lang="ja-JP" altLang="en-US" dirty="0">
              <a:solidFill>
                <a:schemeClr val="tx1"/>
              </a:solidFill>
            </a:endParaRPr>
          </a:p>
        </p:txBody>
      </p:sp>
      <p:sp>
        <p:nvSpPr>
          <p:cNvPr id="14" name="テキスト ボックス 13">
            <a:extLst>
              <a:ext uri="{FF2B5EF4-FFF2-40B4-BE49-F238E27FC236}">
                <a16:creationId xmlns:a16="http://schemas.microsoft.com/office/drawing/2014/main" id="{3B47095E-FDFC-5D91-5DE0-A682E3575D1D}"/>
              </a:ext>
            </a:extLst>
          </p:cNvPr>
          <p:cNvSpPr txBox="1"/>
          <p:nvPr/>
        </p:nvSpPr>
        <p:spPr>
          <a:xfrm>
            <a:off x="562635" y="4066494"/>
            <a:ext cx="7106068" cy="830997"/>
          </a:xfrm>
          <a:prstGeom prst="rect">
            <a:avLst/>
          </a:prstGeom>
          <a:noFill/>
        </p:spPr>
        <p:txBody>
          <a:bodyPr wrap="square" rtlCol="0">
            <a:spAutoFit/>
          </a:bodyPr>
          <a:lstStyle/>
          <a:p>
            <a:r>
              <a:rPr lang="ja-JP" altLang="en-US" sz="2400" dirty="0"/>
              <a:t>バラシクロビルに変更指示あり</a:t>
            </a:r>
            <a:endParaRPr lang="en-US" altLang="ja-JP" sz="2400" dirty="0"/>
          </a:p>
          <a:p>
            <a:r>
              <a:rPr lang="ja-JP" altLang="en-US" sz="2400" dirty="0"/>
              <a:t>☞</a:t>
            </a:r>
            <a:r>
              <a:rPr lang="ja-JP" altLang="en-US" sz="2400" u="sng" dirty="0"/>
              <a:t>約</a:t>
            </a:r>
            <a:r>
              <a:rPr lang="en-US" altLang="ja-JP" sz="2400" u="sng" dirty="0"/>
              <a:t>2500</a:t>
            </a:r>
            <a:r>
              <a:rPr lang="ja-JP" altLang="en-US" sz="2400" u="sng" dirty="0"/>
              <a:t>円程度</a:t>
            </a:r>
            <a:r>
              <a:rPr lang="ja-JP" altLang="en-US" sz="2400" dirty="0"/>
              <a:t>に薬代がなり、治療ができた。</a:t>
            </a:r>
            <a:endParaRPr lang="en-US" altLang="ja-JP" sz="2400" dirty="0"/>
          </a:p>
        </p:txBody>
      </p:sp>
      <p:sp>
        <p:nvSpPr>
          <p:cNvPr id="15" name="四角形: 角を丸くする 14">
            <a:extLst>
              <a:ext uri="{FF2B5EF4-FFF2-40B4-BE49-F238E27FC236}">
                <a16:creationId xmlns:a16="http://schemas.microsoft.com/office/drawing/2014/main" id="{0E10C242-844B-490B-7866-4F6364260C39}"/>
              </a:ext>
            </a:extLst>
          </p:cNvPr>
          <p:cNvSpPr/>
          <p:nvPr/>
        </p:nvSpPr>
        <p:spPr>
          <a:xfrm>
            <a:off x="687685" y="4929257"/>
            <a:ext cx="9766368" cy="1505056"/>
          </a:xfrm>
          <a:prstGeom prst="round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t>　　　　　　　　　　　　　　　　　　　　　　　　　　　　　　　　　　　　　　　　　　　　　　　　　　　　　　　　　　　　　　　　　</a:t>
            </a:r>
          </a:p>
        </p:txBody>
      </p:sp>
      <p:sp>
        <p:nvSpPr>
          <p:cNvPr id="16" name="テキスト ボックス 15">
            <a:extLst>
              <a:ext uri="{FF2B5EF4-FFF2-40B4-BE49-F238E27FC236}">
                <a16:creationId xmlns:a16="http://schemas.microsoft.com/office/drawing/2014/main" id="{CB4C1486-FCF5-54E9-6F66-CFE9A9DC2642}"/>
              </a:ext>
            </a:extLst>
          </p:cNvPr>
          <p:cNvSpPr txBox="1"/>
          <p:nvPr/>
        </p:nvSpPr>
        <p:spPr>
          <a:xfrm>
            <a:off x="4315102" y="5072935"/>
            <a:ext cx="1437369" cy="461665"/>
          </a:xfrm>
          <a:prstGeom prst="rect">
            <a:avLst/>
          </a:prstGeom>
          <a:noFill/>
        </p:spPr>
        <p:txBody>
          <a:bodyPr wrap="square" rtlCol="0">
            <a:spAutoFit/>
          </a:bodyPr>
          <a:lstStyle/>
          <a:p>
            <a:r>
              <a:rPr lang="ja-JP" altLang="en-US" sz="2400" b="1" dirty="0"/>
              <a:t>ポイント</a:t>
            </a:r>
            <a:endParaRPr lang="en-US" altLang="ja-JP" sz="2400" b="1" dirty="0"/>
          </a:p>
        </p:txBody>
      </p:sp>
      <p:sp>
        <p:nvSpPr>
          <p:cNvPr id="17" name="テキスト ボックス 16">
            <a:extLst>
              <a:ext uri="{FF2B5EF4-FFF2-40B4-BE49-F238E27FC236}">
                <a16:creationId xmlns:a16="http://schemas.microsoft.com/office/drawing/2014/main" id="{2E939971-B0F2-B913-56C2-3E9BFE5C3C5D}"/>
              </a:ext>
            </a:extLst>
          </p:cNvPr>
          <p:cNvSpPr txBox="1"/>
          <p:nvPr/>
        </p:nvSpPr>
        <p:spPr>
          <a:xfrm>
            <a:off x="731363" y="5636297"/>
            <a:ext cx="9722690" cy="461665"/>
          </a:xfrm>
          <a:prstGeom prst="rect">
            <a:avLst/>
          </a:prstGeom>
          <a:noFill/>
        </p:spPr>
        <p:txBody>
          <a:bodyPr wrap="square" rtlCol="0">
            <a:spAutoFit/>
          </a:bodyPr>
          <a:lstStyle/>
          <a:p>
            <a:r>
              <a:rPr lang="ja-JP" altLang="en-US" sz="2400" dirty="0"/>
              <a:t>薬価も考慮した処方提案は、薬剤師の大切な業務になるのではないか。</a:t>
            </a:r>
            <a:endParaRPr lang="en-US" altLang="ja-JP" sz="2400" dirty="0"/>
          </a:p>
        </p:txBody>
      </p:sp>
    </p:spTree>
    <p:extLst>
      <p:ext uri="{BB962C8B-B14F-4D97-AF65-F5344CB8AC3E}">
        <p14:creationId xmlns:p14="http://schemas.microsoft.com/office/powerpoint/2010/main" val="517346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653005D0-F0CD-DC5C-713C-DC371D73E779}"/>
              </a:ext>
            </a:extLst>
          </p:cNvPr>
          <p:cNvSpPr txBox="1"/>
          <p:nvPr/>
        </p:nvSpPr>
        <p:spPr>
          <a:xfrm>
            <a:off x="1899979" y="391261"/>
            <a:ext cx="8392041"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日常の投薬時に気を付けていること</a:t>
            </a:r>
          </a:p>
        </p:txBody>
      </p:sp>
      <p:sp>
        <p:nvSpPr>
          <p:cNvPr id="3" name="テキスト ボックス 2">
            <a:extLst>
              <a:ext uri="{FF2B5EF4-FFF2-40B4-BE49-F238E27FC236}">
                <a16:creationId xmlns:a16="http://schemas.microsoft.com/office/drawing/2014/main" id="{0C3774A4-666C-C50A-8A0D-AD8F45A4F96F}"/>
              </a:ext>
            </a:extLst>
          </p:cNvPr>
          <p:cNvSpPr txBox="1"/>
          <p:nvPr/>
        </p:nvSpPr>
        <p:spPr>
          <a:xfrm>
            <a:off x="639579" y="1479383"/>
            <a:ext cx="4641869" cy="615553"/>
          </a:xfrm>
          <a:prstGeom prst="rect">
            <a:avLst/>
          </a:prstGeom>
          <a:noFill/>
        </p:spPr>
        <p:txBody>
          <a:bodyPr wrap="square" rtlCol="0">
            <a:spAutoFit/>
          </a:bodyPr>
          <a:lstStyle/>
          <a:p>
            <a:r>
              <a:rPr lang="ja-JP" altLang="en-US" sz="3400" b="1" u="sng" dirty="0"/>
              <a:t>患者さん背景の聴収</a:t>
            </a:r>
            <a:endParaRPr lang="en-US" altLang="ja-JP" sz="3400" b="1" u="sng" dirty="0"/>
          </a:p>
        </p:txBody>
      </p:sp>
      <p:sp>
        <p:nvSpPr>
          <p:cNvPr id="4" name="テキスト ボックス 3">
            <a:extLst>
              <a:ext uri="{FF2B5EF4-FFF2-40B4-BE49-F238E27FC236}">
                <a16:creationId xmlns:a16="http://schemas.microsoft.com/office/drawing/2014/main" id="{0C26B763-3793-48E6-4636-D40559B1BB70}"/>
              </a:ext>
            </a:extLst>
          </p:cNvPr>
          <p:cNvSpPr txBox="1"/>
          <p:nvPr/>
        </p:nvSpPr>
        <p:spPr>
          <a:xfrm>
            <a:off x="715562" y="2315776"/>
            <a:ext cx="8484704" cy="1815882"/>
          </a:xfrm>
          <a:prstGeom prst="rect">
            <a:avLst/>
          </a:prstGeom>
          <a:noFill/>
        </p:spPr>
        <p:txBody>
          <a:bodyPr wrap="square" rtlCol="0">
            <a:spAutoFit/>
          </a:bodyPr>
          <a:lstStyle/>
          <a:p>
            <a:r>
              <a:rPr lang="ja-JP" altLang="en-US" sz="2800" dirty="0"/>
              <a:t>　薬歴に指導内容だけでなく、</a:t>
            </a:r>
            <a:endParaRPr lang="en-US" altLang="ja-JP" sz="2800" dirty="0"/>
          </a:p>
          <a:p>
            <a:r>
              <a:rPr lang="ja-JP" altLang="en-US" sz="2800" dirty="0"/>
              <a:t>ケアマネージャーは誰か・デイの頻度・介護度をできるだけ</a:t>
            </a:r>
            <a:endParaRPr lang="en-US" altLang="ja-JP" sz="2800" dirty="0"/>
          </a:p>
          <a:p>
            <a:r>
              <a:rPr lang="ja-JP" altLang="en-US" sz="2800" dirty="0"/>
              <a:t>聴収して記載。</a:t>
            </a:r>
            <a:endParaRPr lang="en-US" altLang="ja-JP" sz="2800" dirty="0"/>
          </a:p>
        </p:txBody>
      </p:sp>
      <p:grpSp>
        <p:nvGrpSpPr>
          <p:cNvPr id="7" name="グループ化 6">
            <a:extLst>
              <a:ext uri="{FF2B5EF4-FFF2-40B4-BE49-F238E27FC236}">
                <a16:creationId xmlns:a16="http://schemas.microsoft.com/office/drawing/2014/main" id="{DA23B969-33F8-6CDB-7F34-08598E3FC0EC}"/>
              </a:ext>
            </a:extLst>
          </p:cNvPr>
          <p:cNvGrpSpPr/>
          <p:nvPr/>
        </p:nvGrpSpPr>
        <p:grpSpPr>
          <a:xfrm>
            <a:off x="9262461" y="2044119"/>
            <a:ext cx="3673145" cy="3002949"/>
            <a:chOff x="9373344" y="2582103"/>
            <a:chExt cx="2577465" cy="2093903"/>
          </a:xfrm>
        </p:grpSpPr>
        <p:sp>
          <p:nvSpPr>
            <p:cNvPr id="5" name="テキスト ボックス 4">
              <a:extLst>
                <a:ext uri="{FF2B5EF4-FFF2-40B4-BE49-F238E27FC236}">
                  <a16:creationId xmlns:a16="http://schemas.microsoft.com/office/drawing/2014/main" id="{24803AFA-755D-8ED2-2E48-6543F0CF16D7}"/>
                </a:ext>
              </a:extLst>
            </p:cNvPr>
            <p:cNvSpPr txBox="1"/>
            <p:nvPr/>
          </p:nvSpPr>
          <p:spPr>
            <a:xfrm>
              <a:off x="9373344" y="4275896"/>
              <a:ext cx="2577465" cy="400110"/>
            </a:xfrm>
            <a:prstGeom prst="rect">
              <a:avLst/>
            </a:prstGeom>
            <a:noFill/>
          </p:spPr>
          <p:txBody>
            <a:bodyPr wrap="square" rtlCol="0">
              <a:spAutoFit/>
            </a:bodyPr>
            <a:lstStyle/>
            <a:p>
              <a:r>
                <a:rPr lang="ja-JP" altLang="en-US" sz="2000" dirty="0"/>
                <a:t>☆ケアマネージャー</a:t>
              </a:r>
              <a:endParaRPr lang="en-US" altLang="ja-JP" sz="2000" dirty="0"/>
            </a:p>
          </p:txBody>
        </p:sp>
        <p:pic>
          <p:nvPicPr>
            <p:cNvPr id="6" name="図 5">
              <a:extLst>
                <a:ext uri="{FF2B5EF4-FFF2-40B4-BE49-F238E27FC236}">
                  <a16:creationId xmlns:a16="http://schemas.microsoft.com/office/drawing/2014/main" id="{B0C0938F-3261-E526-E68A-89B31B598513}"/>
                </a:ext>
              </a:extLst>
            </p:cNvPr>
            <p:cNvPicPr>
              <a:picLocks noChangeAspect="1"/>
            </p:cNvPicPr>
            <p:nvPr/>
          </p:nvPicPr>
          <p:blipFill>
            <a:blip r:embed="rId3"/>
            <a:stretch>
              <a:fillRect/>
            </a:stretch>
          </p:blipFill>
          <p:spPr>
            <a:xfrm>
              <a:off x="9645430" y="2582103"/>
              <a:ext cx="1693793" cy="1693793"/>
            </a:xfrm>
            <a:prstGeom prst="rect">
              <a:avLst/>
            </a:prstGeom>
          </p:spPr>
        </p:pic>
      </p:grpSp>
      <p:sp>
        <p:nvSpPr>
          <p:cNvPr id="8" name="テキスト ボックス 7">
            <a:extLst>
              <a:ext uri="{FF2B5EF4-FFF2-40B4-BE49-F238E27FC236}">
                <a16:creationId xmlns:a16="http://schemas.microsoft.com/office/drawing/2014/main" id="{2CDD5BAE-9184-D112-289B-80B88FDBA8B3}"/>
              </a:ext>
            </a:extLst>
          </p:cNvPr>
          <p:cNvSpPr txBox="1"/>
          <p:nvPr/>
        </p:nvSpPr>
        <p:spPr>
          <a:xfrm>
            <a:off x="715562" y="4307909"/>
            <a:ext cx="3588965" cy="615553"/>
          </a:xfrm>
          <a:prstGeom prst="rect">
            <a:avLst/>
          </a:prstGeom>
          <a:noFill/>
        </p:spPr>
        <p:txBody>
          <a:bodyPr wrap="square" rtlCol="0">
            <a:spAutoFit/>
          </a:bodyPr>
          <a:lstStyle/>
          <a:p>
            <a:r>
              <a:rPr lang="ja-JP" altLang="en-US" sz="3400" b="1" u="sng" dirty="0"/>
              <a:t>話の切り出し方</a:t>
            </a:r>
            <a:endParaRPr lang="en-US" altLang="ja-JP" sz="3400" b="1" u="sng" dirty="0"/>
          </a:p>
        </p:txBody>
      </p:sp>
      <p:sp>
        <p:nvSpPr>
          <p:cNvPr id="9" name="テキスト ボックス 8">
            <a:extLst>
              <a:ext uri="{FF2B5EF4-FFF2-40B4-BE49-F238E27FC236}">
                <a16:creationId xmlns:a16="http://schemas.microsoft.com/office/drawing/2014/main" id="{EBEC9B1F-BB0C-8B5B-1382-3BFADC9ABC25}"/>
              </a:ext>
            </a:extLst>
          </p:cNvPr>
          <p:cNvSpPr txBox="1"/>
          <p:nvPr/>
        </p:nvSpPr>
        <p:spPr>
          <a:xfrm>
            <a:off x="715562" y="5076630"/>
            <a:ext cx="10680507" cy="954107"/>
          </a:xfrm>
          <a:prstGeom prst="rect">
            <a:avLst/>
          </a:prstGeom>
          <a:noFill/>
        </p:spPr>
        <p:txBody>
          <a:bodyPr wrap="square" rtlCol="0">
            <a:spAutoFit/>
          </a:bodyPr>
          <a:lstStyle/>
          <a:p>
            <a:r>
              <a:rPr lang="ja-JP" altLang="en-US" sz="2800" dirty="0"/>
              <a:t>　外用薬やお昼の薬、日常の会話から聞き出すように</a:t>
            </a:r>
            <a:endParaRPr lang="en-US" altLang="ja-JP" sz="2800" dirty="0"/>
          </a:p>
          <a:p>
            <a:r>
              <a:rPr lang="ja-JP" altLang="en-US" sz="2800" dirty="0"/>
              <a:t>心がけています。</a:t>
            </a:r>
            <a:endParaRPr lang="en-US" altLang="ja-JP" sz="2800" dirty="0"/>
          </a:p>
        </p:txBody>
      </p:sp>
    </p:spTree>
    <p:extLst>
      <p:ext uri="{BB962C8B-B14F-4D97-AF65-F5344CB8AC3E}">
        <p14:creationId xmlns:p14="http://schemas.microsoft.com/office/powerpoint/2010/main" val="2717911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2E1DEF49-97EB-AB1B-AE83-F0081EAAF462}"/>
              </a:ext>
            </a:extLst>
          </p:cNvPr>
          <p:cNvSpPr txBox="1"/>
          <p:nvPr/>
        </p:nvSpPr>
        <p:spPr>
          <a:xfrm>
            <a:off x="5234225" y="295845"/>
            <a:ext cx="1723549" cy="707886"/>
          </a:xfrm>
          <a:prstGeom prst="rect">
            <a:avLst/>
          </a:prstGeom>
          <a:solidFill>
            <a:schemeClr val="accent4">
              <a:lumMod val="20000"/>
              <a:lumOff val="80000"/>
            </a:schemeClr>
          </a:solidFill>
          <a:ln>
            <a:solidFill>
              <a:schemeClr val="tx1"/>
            </a:solidFill>
          </a:ln>
        </p:spPr>
        <p:txBody>
          <a:bodyPr wrap="none" rtlCol="0">
            <a:spAutoFit/>
          </a:bodyPr>
          <a:lstStyle/>
          <a:p>
            <a:r>
              <a:rPr kumimoji="1" lang="ja-JP" altLang="en-US" sz="4000" dirty="0"/>
              <a:t>まとめ</a:t>
            </a:r>
          </a:p>
        </p:txBody>
      </p:sp>
      <p:sp>
        <p:nvSpPr>
          <p:cNvPr id="3" name="テキスト ボックス 2">
            <a:extLst>
              <a:ext uri="{FF2B5EF4-FFF2-40B4-BE49-F238E27FC236}">
                <a16:creationId xmlns:a16="http://schemas.microsoft.com/office/drawing/2014/main" id="{65AA1992-865B-00BF-A9C1-B7D8DE261C73}"/>
              </a:ext>
            </a:extLst>
          </p:cNvPr>
          <p:cNvSpPr txBox="1"/>
          <p:nvPr/>
        </p:nvSpPr>
        <p:spPr>
          <a:xfrm>
            <a:off x="833934" y="1708621"/>
            <a:ext cx="10948944" cy="584775"/>
          </a:xfrm>
          <a:prstGeom prst="rect">
            <a:avLst/>
          </a:prstGeom>
          <a:noFill/>
        </p:spPr>
        <p:txBody>
          <a:bodyPr wrap="square" rtlCol="0">
            <a:spAutoFit/>
          </a:bodyPr>
          <a:lstStyle/>
          <a:p>
            <a:r>
              <a:rPr lang="ja-JP" altLang="en-US" sz="3200" dirty="0"/>
              <a:t>・患者さんや医師、ケアマネージャーからの相談が増えた</a:t>
            </a:r>
            <a:endParaRPr lang="en-US" altLang="ja-JP" sz="3200" dirty="0"/>
          </a:p>
        </p:txBody>
      </p:sp>
      <p:sp>
        <p:nvSpPr>
          <p:cNvPr id="4" name="テキスト ボックス 3">
            <a:extLst>
              <a:ext uri="{FF2B5EF4-FFF2-40B4-BE49-F238E27FC236}">
                <a16:creationId xmlns:a16="http://schemas.microsoft.com/office/drawing/2014/main" id="{F2B802EA-E50A-59C5-8C7E-5186FF1090E6}"/>
              </a:ext>
            </a:extLst>
          </p:cNvPr>
          <p:cNvSpPr txBox="1"/>
          <p:nvPr/>
        </p:nvSpPr>
        <p:spPr>
          <a:xfrm>
            <a:off x="833934" y="2798972"/>
            <a:ext cx="10948944" cy="1077218"/>
          </a:xfrm>
          <a:prstGeom prst="rect">
            <a:avLst/>
          </a:prstGeom>
          <a:noFill/>
        </p:spPr>
        <p:txBody>
          <a:bodyPr wrap="square" rtlCol="0">
            <a:spAutoFit/>
          </a:bodyPr>
          <a:lstStyle/>
          <a:p>
            <a:r>
              <a:rPr lang="ja-JP" altLang="en-US" sz="3200" dirty="0"/>
              <a:t>・外来対応だけでも、やれることがたくさんあることがわ</a:t>
            </a:r>
            <a:endParaRPr lang="en-US" altLang="ja-JP" sz="3200" dirty="0"/>
          </a:p>
          <a:p>
            <a:r>
              <a:rPr lang="ja-JP" altLang="en-US" sz="3200" dirty="0"/>
              <a:t>　かった</a:t>
            </a:r>
            <a:endParaRPr lang="en-US" altLang="ja-JP" sz="3200" dirty="0"/>
          </a:p>
        </p:txBody>
      </p:sp>
      <p:sp>
        <p:nvSpPr>
          <p:cNvPr id="5" name="テキスト ボックス 4">
            <a:extLst>
              <a:ext uri="{FF2B5EF4-FFF2-40B4-BE49-F238E27FC236}">
                <a16:creationId xmlns:a16="http://schemas.microsoft.com/office/drawing/2014/main" id="{DD05CF1A-415B-B181-777A-944248470ACB}"/>
              </a:ext>
            </a:extLst>
          </p:cNvPr>
          <p:cNvSpPr txBox="1"/>
          <p:nvPr/>
        </p:nvSpPr>
        <p:spPr>
          <a:xfrm>
            <a:off x="421419" y="4167836"/>
            <a:ext cx="11227240" cy="1077218"/>
          </a:xfrm>
          <a:prstGeom prst="rect">
            <a:avLst/>
          </a:prstGeom>
          <a:noFill/>
        </p:spPr>
        <p:txBody>
          <a:bodyPr wrap="square" rtlCol="0">
            <a:spAutoFit/>
          </a:bodyPr>
          <a:lstStyle/>
          <a:p>
            <a:r>
              <a:rPr lang="ja-JP" altLang="en-US" sz="3200" dirty="0"/>
              <a:t>　・様々な薬が増えてきた現在、薬の特徴と薬価を考慮した　　　</a:t>
            </a:r>
            <a:endParaRPr lang="en-US" altLang="ja-JP" sz="3200" dirty="0"/>
          </a:p>
          <a:p>
            <a:r>
              <a:rPr lang="ja-JP" altLang="en-US" sz="3200" dirty="0"/>
              <a:t>　　処方提案は、薬剤師の重要な仕事。</a:t>
            </a:r>
            <a:endParaRPr lang="en-US" altLang="ja-JP" sz="3200" dirty="0"/>
          </a:p>
        </p:txBody>
      </p:sp>
      <p:sp>
        <p:nvSpPr>
          <p:cNvPr id="6" name="テキスト ボックス 5">
            <a:extLst>
              <a:ext uri="{FF2B5EF4-FFF2-40B4-BE49-F238E27FC236}">
                <a16:creationId xmlns:a16="http://schemas.microsoft.com/office/drawing/2014/main" id="{9D4F743A-ED44-1CC1-3D59-6ADFF68A8724}"/>
              </a:ext>
            </a:extLst>
          </p:cNvPr>
          <p:cNvSpPr txBox="1"/>
          <p:nvPr/>
        </p:nvSpPr>
        <p:spPr>
          <a:xfrm>
            <a:off x="421419" y="5671432"/>
            <a:ext cx="11227240" cy="584775"/>
          </a:xfrm>
          <a:prstGeom prst="rect">
            <a:avLst/>
          </a:prstGeom>
          <a:noFill/>
        </p:spPr>
        <p:txBody>
          <a:bodyPr wrap="square" rtlCol="0">
            <a:spAutoFit/>
          </a:bodyPr>
          <a:lstStyle/>
          <a:p>
            <a:r>
              <a:rPr lang="ja-JP" altLang="en-US" sz="3200" dirty="0"/>
              <a:t>　・地域に根付ける薬局になるためには、多職種連携も大切。</a:t>
            </a:r>
            <a:endParaRPr lang="en-US" altLang="ja-JP" sz="3200" dirty="0"/>
          </a:p>
        </p:txBody>
      </p:sp>
    </p:spTree>
    <p:extLst>
      <p:ext uri="{BB962C8B-B14F-4D97-AF65-F5344CB8AC3E}">
        <p14:creationId xmlns:p14="http://schemas.microsoft.com/office/powerpoint/2010/main" val="166428123"/>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262663</TotalTime>
  <Words>2526</Words>
  <Application>Microsoft Office PowerPoint</Application>
  <PresentationFormat>ワイド画面</PresentationFormat>
  <Paragraphs>121</Paragraphs>
  <Slides>8</Slides>
  <Notes>8</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8</vt:i4>
      </vt:variant>
    </vt:vector>
  </HeadingPairs>
  <TitlesOfParts>
    <vt:vector size="12" baseType="lpstr">
      <vt:lpstr>游ゴシック</vt:lpstr>
      <vt:lpstr>游ゴシック Light</vt:lpstr>
      <vt:lpstr>Arial</vt:lpstr>
      <vt:lpstr>Office テーマ</vt:lpstr>
      <vt:lpstr>地域に根付ける薬局に なるためには</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智奈美 松岡</dc:creator>
  <cp:lastModifiedBy>松岡　加純</cp:lastModifiedBy>
  <cp:revision>81</cp:revision>
  <cp:lastPrinted>2025-08-26T23:37:16Z</cp:lastPrinted>
  <dcterms:created xsi:type="dcterms:W3CDTF">2025-04-23T12:02:13Z</dcterms:created>
  <dcterms:modified xsi:type="dcterms:W3CDTF">2025-09-23T07:08:10Z</dcterms:modified>
</cp:coreProperties>
</file>