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4"/>
  </p:notesMasterIdLst>
  <p:handoutMasterIdLst>
    <p:handoutMasterId r:id="rId25"/>
  </p:handoutMasterIdLst>
  <p:sldIdLst>
    <p:sldId id="256" r:id="rId2"/>
    <p:sldId id="277" r:id="rId3"/>
    <p:sldId id="268" r:id="rId4"/>
    <p:sldId id="274" r:id="rId5"/>
    <p:sldId id="275" r:id="rId6"/>
    <p:sldId id="257" r:id="rId7"/>
    <p:sldId id="258" r:id="rId8"/>
    <p:sldId id="262" r:id="rId9"/>
    <p:sldId id="259" r:id="rId10"/>
    <p:sldId id="263" r:id="rId11"/>
    <p:sldId id="260" r:id="rId12"/>
    <p:sldId id="261" r:id="rId13"/>
    <p:sldId id="265" r:id="rId14"/>
    <p:sldId id="270" r:id="rId15"/>
    <p:sldId id="266" r:id="rId16"/>
    <p:sldId id="269" r:id="rId17"/>
    <p:sldId id="264" r:id="rId18"/>
    <p:sldId id="272" r:id="rId19"/>
    <p:sldId id="276" r:id="rId20"/>
    <p:sldId id="273" r:id="rId21"/>
    <p:sldId id="271" r:id="rId22"/>
    <p:sldId id="267" r:id="rId23"/>
  </p:sldIdLst>
  <p:sldSz cx="12192000" cy="6858000"/>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間スタイル 2 - アクセント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29" autoAdjust="0"/>
    <p:restoredTop sz="95064" autoAdjust="0"/>
  </p:normalViewPr>
  <p:slideViewPr>
    <p:cSldViewPr snapToGrid="0">
      <p:cViewPr varScale="1">
        <p:scale>
          <a:sx n="78" d="100"/>
          <a:sy n="78" d="100"/>
        </p:scale>
        <p:origin x="898" y="53"/>
      </p:cViewPr>
      <p:guideLst/>
    </p:cSldViewPr>
  </p:slideViewPr>
  <p:outlineViewPr>
    <p:cViewPr>
      <p:scale>
        <a:sx n="33" d="100"/>
        <a:sy n="33" d="100"/>
      </p:scale>
      <p:origin x="0" y="0"/>
    </p:cViewPr>
  </p:outlineViewPr>
  <p:notesTextViewPr>
    <p:cViewPr>
      <p:scale>
        <a:sx n="3" d="2"/>
        <a:sy n="3" d="2"/>
      </p:scale>
      <p:origin x="0" y="0"/>
    </p:cViewPr>
  </p:notesTextViewPr>
  <p:notesViewPr>
    <p:cSldViewPr snapToGrid="0">
      <p:cViewPr varScale="1">
        <p:scale>
          <a:sx n="64" d="100"/>
          <a:sy n="64" d="100"/>
        </p:scale>
        <p:origin x="2676"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ABF4F05-B783-4C7A-AD14-CEEB7E6F760C}" type="doc">
      <dgm:prSet loTypeId="urn:microsoft.com/office/officeart/2005/8/layout/hProcess9" loCatId="process" qsTypeId="urn:microsoft.com/office/officeart/2005/8/quickstyle/simple1" qsCatId="simple" csTypeId="urn:microsoft.com/office/officeart/2005/8/colors/accent1_2" csCatId="accent1" phldr="1"/>
      <dgm:spPr/>
    </dgm:pt>
    <dgm:pt modelId="{B2D7D5C4-D5B5-42F9-8755-26D28A2DBCE2}">
      <dgm:prSet phldrT="[テキスト]" custT="1"/>
      <dgm:spPr/>
      <dgm:t>
        <a:bodyPr/>
        <a:lstStyle/>
        <a:p>
          <a:r>
            <a:rPr kumimoji="1" lang="ja-JP" altLang="en-US" sz="2800" dirty="0">
              <a:latin typeface="ＭＳ Ｐゴシック" panose="020B0600070205080204" pitchFamily="50" charset="-128"/>
              <a:ea typeface="ＭＳ Ｐゴシック" panose="020B0600070205080204" pitchFamily="50" charset="-128"/>
            </a:rPr>
            <a:t>相談ができる</a:t>
          </a:r>
          <a:endParaRPr kumimoji="1" lang="en-US" altLang="ja-JP" sz="2800" dirty="0">
            <a:latin typeface="ＭＳ Ｐゴシック" panose="020B0600070205080204" pitchFamily="50" charset="-128"/>
            <a:ea typeface="ＭＳ Ｐゴシック" panose="020B0600070205080204" pitchFamily="50" charset="-128"/>
          </a:endParaRPr>
        </a:p>
        <a:p>
          <a:r>
            <a:rPr kumimoji="1" lang="ja-JP" altLang="en-US" sz="2800" dirty="0">
              <a:latin typeface="ＭＳ Ｐゴシック" panose="020B0600070205080204" pitchFamily="50" charset="-128"/>
              <a:ea typeface="ＭＳ Ｐゴシック" panose="020B0600070205080204" pitchFamily="50" charset="-128"/>
            </a:rPr>
            <a:t>関係性構築</a:t>
          </a:r>
        </a:p>
      </dgm:t>
    </dgm:pt>
    <dgm:pt modelId="{5D7D6035-8BDB-47D7-8AF4-8DE1A7225411}" type="parTrans" cxnId="{8408E87E-FE60-499C-9EA4-849E01EB792E}">
      <dgm:prSet/>
      <dgm:spPr/>
      <dgm:t>
        <a:bodyPr/>
        <a:lstStyle/>
        <a:p>
          <a:endParaRPr kumimoji="1" lang="ja-JP" altLang="en-US"/>
        </a:p>
      </dgm:t>
    </dgm:pt>
    <dgm:pt modelId="{93C2E60C-9DF2-4F42-A645-36FDBD862B4D}" type="sibTrans" cxnId="{8408E87E-FE60-499C-9EA4-849E01EB792E}">
      <dgm:prSet/>
      <dgm:spPr/>
      <dgm:t>
        <a:bodyPr/>
        <a:lstStyle/>
        <a:p>
          <a:endParaRPr kumimoji="1" lang="ja-JP" altLang="en-US"/>
        </a:p>
      </dgm:t>
    </dgm:pt>
    <dgm:pt modelId="{7DD2BC90-208D-4CAD-AE1E-E80760231775}">
      <dgm:prSet phldrT="[テキスト]" custT="1"/>
      <dgm:spPr/>
      <dgm:t>
        <a:bodyPr/>
        <a:lstStyle/>
        <a:p>
          <a:r>
            <a:rPr kumimoji="1" lang="ja-JP" altLang="en-US" sz="2800" dirty="0">
              <a:latin typeface="ＭＳ Ｐゴシック" panose="020B0600070205080204" pitchFamily="50" charset="-128"/>
              <a:ea typeface="ＭＳ Ｐゴシック" panose="020B0600070205080204" pitchFamily="50" charset="-128"/>
            </a:rPr>
            <a:t>薬局での相談</a:t>
          </a:r>
          <a:endParaRPr kumimoji="1" lang="en-US" altLang="ja-JP" sz="2800" dirty="0">
            <a:latin typeface="ＭＳ Ｐゴシック" panose="020B0600070205080204" pitchFamily="50" charset="-128"/>
            <a:ea typeface="ＭＳ Ｐゴシック" panose="020B0600070205080204" pitchFamily="50" charset="-128"/>
          </a:endParaRPr>
        </a:p>
        <a:p>
          <a:r>
            <a:rPr kumimoji="1" lang="ja-JP" altLang="en-US" sz="2800" dirty="0">
              <a:latin typeface="ＭＳ Ｐゴシック" panose="020B0600070205080204" pitchFamily="50" charset="-128"/>
              <a:ea typeface="ＭＳ Ｐゴシック" panose="020B0600070205080204" pitchFamily="50" charset="-128"/>
            </a:rPr>
            <a:t>増加</a:t>
          </a:r>
          <a:endParaRPr kumimoji="1" lang="en-US" altLang="ja-JP" sz="2800" dirty="0">
            <a:latin typeface="ＭＳ Ｐゴシック" panose="020B0600070205080204" pitchFamily="50" charset="-128"/>
            <a:ea typeface="ＭＳ Ｐゴシック" panose="020B0600070205080204" pitchFamily="50" charset="-128"/>
          </a:endParaRPr>
        </a:p>
      </dgm:t>
    </dgm:pt>
    <dgm:pt modelId="{3E21D666-117E-40BC-BC32-5F33E02521AF}" type="sibTrans" cxnId="{C0F3CF1A-B7E8-4EB3-B253-3229AFA2BB61}">
      <dgm:prSet/>
      <dgm:spPr/>
      <dgm:t>
        <a:bodyPr/>
        <a:lstStyle/>
        <a:p>
          <a:endParaRPr kumimoji="1" lang="ja-JP" altLang="en-US"/>
        </a:p>
      </dgm:t>
    </dgm:pt>
    <dgm:pt modelId="{DE906B51-22F1-4C41-A47E-2C5327386F26}" type="parTrans" cxnId="{C0F3CF1A-B7E8-4EB3-B253-3229AFA2BB61}">
      <dgm:prSet/>
      <dgm:spPr/>
      <dgm:t>
        <a:bodyPr/>
        <a:lstStyle/>
        <a:p>
          <a:endParaRPr kumimoji="1" lang="ja-JP" altLang="en-US"/>
        </a:p>
      </dgm:t>
    </dgm:pt>
    <dgm:pt modelId="{57381E7D-B20F-404C-8F87-38675C0DF6AA}">
      <dgm:prSet phldrT="[テキスト]" custT="1"/>
      <dgm:spPr/>
      <dgm:t>
        <a:bodyPr/>
        <a:lstStyle/>
        <a:p>
          <a:r>
            <a:rPr kumimoji="1" lang="ja-JP" altLang="en-US" sz="2800" dirty="0">
              <a:latin typeface="ＭＳ Ｐゴシック" panose="020B0600070205080204" pitchFamily="50" charset="-128"/>
              <a:ea typeface="ＭＳ Ｐゴシック" panose="020B0600070205080204" pitchFamily="50" charset="-128"/>
            </a:rPr>
            <a:t>健康に関する</a:t>
          </a:r>
          <a:endParaRPr kumimoji="1" lang="en-US" altLang="ja-JP" sz="2800" dirty="0">
            <a:latin typeface="ＭＳ Ｐゴシック" panose="020B0600070205080204" pitchFamily="50" charset="-128"/>
            <a:ea typeface="ＭＳ Ｐゴシック" panose="020B0600070205080204" pitchFamily="50" charset="-128"/>
          </a:endParaRPr>
        </a:p>
        <a:p>
          <a:r>
            <a:rPr kumimoji="1" lang="ja-JP" altLang="en-US" sz="2800" dirty="0">
              <a:latin typeface="ＭＳ Ｐゴシック" panose="020B0600070205080204" pitchFamily="50" charset="-128"/>
              <a:ea typeface="ＭＳ Ｐゴシック" panose="020B0600070205080204" pitchFamily="50" charset="-128"/>
            </a:rPr>
            <a:t>情報提供拠点として</a:t>
          </a:r>
          <a:endParaRPr kumimoji="1" lang="en-US" altLang="ja-JP" sz="2800" dirty="0">
            <a:latin typeface="ＭＳ Ｐゴシック" panose="020B0600070205080204" pitchFamily="50" charset="-128"/>
            <a:ea typeface="ＭＳ Ｐゴシック" panose="020B0600070205080204" pitchFamily="50" charset="-128"/>
          </a:endParaRPr>
        </a:p>
        <a:p>
          <a:r>
            <a:rPr kumimoji="1" lang="ja-JP" altLang="en-US" sz="2800" dirty="0">
              <a:latin typeface="ＭＳ Ｐゴシック" panose="020B0600070205080204" pitchFamily="50" charset="-128"/>
              <a:ea typeface="ＭＳ Ｐゴシック" panose="020B0600070205080204" pitchFamily="50" charset="-128"/>
            </a:rPr>
            <a:t>薬局がより機能</a:t>
          </a:r>
        </a:p>
      </dgm:t>
    </dgm:pt>
    <dgm:pt modelId="{7785D27A-ED1B-4838-98C9-CBE764E29165}" type="sibTrans" cxnId="{D012838B-2F60-46C7-AEE8-D87C8EBCA217}">
      <dgm:prSet/>
      <dgm:spPr/>
      <dgm:t>
        <a:bodyPr/>
        <a:lstStyle/>
        <a:p>
          <a:endParaRPr kumimoji="1" lang="ja-JP" altLang="en-US"/>
        </a:p>
      </dgm:t>
    </dgm:pt>
    <dgm:pt modelId="{7D03991E-B72F-49E0-884D-D016784B9BF5}" type="parTrans" cxnId="{D012838B-2F60-46C7-AEE8-D87C8EBCA217}">
      <dgm:prSet/>
      <dgm:spPr/>
      <dgm:t>
        <a:bodyPr/>
        <a:lstStyle/>
        <a:p>
          <a:endParaRPr kumimoji="1" lang="ja-JP" altLang="en-US"/>
        </a:p>
      </dgm:t>
    </dgm:pt>
    <dgm:pt modelId="{EF5836B7-AAEB-4976-BEF0-B1EB57FBEFE6}" type="pres">
      <dgm:prSet presAssocID="{9ABF4F05-B783-4C7A-AD14-CEEB7E6F760C}" presName="CompostProcess" presStyleCnt="0">
        <dgm:presLayoutVars>
          <dgm:dir/>
          <dgm:resizeHandles val="exact"/>
        </dgm:presLayoutVars>
      </dgm:prSet>
      <dgm:spPr/>
    </dgm:pt>
    <dgm:pt modelId="{9B15CD4A-FD50-421E-979D-76F829BB966B}" type="pres">
      <dgm:prSet presAssocID="{9ABF4F05-B783-4C7A-AD14-CEEB7E6F760C}" presName="arrow" presStyleLbl="bgShp" presStyleIdx="0" presStyleCnt="1" custScaleX="117647" custLinFactNeighborX="-1386" custLinFactNeighborY="26315"/>
      <dgm:spPr>
        <a:solidFill>
          <a:srgbClr val="FFC000"/>
        </a:solidFill>
      </dgm:spPr>
    </dgm:pt>
    <dgm:pt modelId="{9800BDF9-C976-4318-8561-0FDF52A11363}" type="pres">
      <dgm:prSet presAssocID="{9ABF4F05-B783-4C7A-AD14-CEEB7E6F760C}" presName="linearProcess" presStyleCnt="0"/>
      <dgm:spPr/>
    </dgm:pt>
    <dgm:pt modelId="{1CCA5402-C4E6-42BA-A504-B59D8038CDB8}" type="pres">
      <dgm:prSet presAssocID="{B2D7D5C4-D5B5-42F9-8755-26D28A2DBCE2}" presName="textNode" presStyleLbl="node1" presStyleIdx="0" presStyleCnt="3" custScaleX="97947" custLinFactNeighborX="19702" custLinFactNeighborY="2991">
        <dgm:presLayoutVars>
          <dgm:bulletEnabled val="1"/>
        </dgm:presLayoutVars>
      </dgm:prSet>
      <dgm:spPr/>
    </dgm:pt>
    <dgm:pt modelId="{375EB38F-EBAF-47AE-96F7-128BC2C6F76C}" type="pres">
      <dgm:prSet presAssocID="{93C2E60C-9DF2-4F42-A645-36FDBD862B4D}" presName="sibTrans" presStyleCnt="0"/>
      <dgm:spPr/>
    </dgm:pt>
    <dgm:pt modelId="{FE57A461-DAA9-48FE-B53C-2A0CEC08665D}" type="pres">
      <dgm:prSet presAssocID="{7DD2BC90-208D-4CAD-AE1E-E80760231775}" presName="textNode" presStyleLbl="node1" presStyleIdx="1" presStyleCnt="3" custScaleX="104294" custScaleY="114043" custLinFactNeighborX="-49615" custLinFactNeighborY="748">
        <dgm:presLayoutVars>
          <dgm:bulletEnabled val="1"/>
        </dgm:presLayoutVars>
      </dgm:prSet>
      <dgm:spPr/>
    </dgm:pt>
    <dgm:pt modelId="{398B71E7-F189-4CE4-AF4E-2A939DEED066}" type="pres">
      <dgm:prSet presAssocID="{3E21D666-117E-40BC-BC32-5F33E02521AF}" presName="sibTrans" presStyleCnt="0"/>
      <dgm:spPr/>
    </dgm:pt>
    <dgm:pt modelId="{3B326124-F822-48AC-979A-DF07FB9B605C}" type="pres">
      <dgm:prSet presAssocID="{57381E7D-B20F-404C-8F87-38675C0DF6AA}" presName="textNode" presStyleLbl="node1" presStyleIdx="2" presStyleCnt="3" custScaleX="141911" custScaleY="134307" custLinFactX="-2852" custLinFactNeighborX="-100000" custLinFactNeighborY="2515">
        <dgm:presLayoutVars>
          <dgm:bulletEnabled val="1"/>
        </dgm:presLayoutVars>
      </dgm:prSet>
      <dgm:spPr/>
    </dgm:pt>
  </dgm:ptLst>
  <dgm:cxnLst>
    <dgm:cxn modelId="{C0F3CF1A-B7E8-4EB3-B253-3229AFA2BB61}" srcId="{9ABF4F05-B783-4C7A-AD14-CEEB7E6F760C}" destId="{7DD2BC90-208D-4CAD-AE1E-E80760231775}" srcOrd="1" destOrd="0" parTransId="{DE906B51-22F1-4C41-A47E-2C5327386F26}" sibTransId="{3E21D666-117E-40BC-BC32-5F33E02521AF}"/>
    <dgm:cxn modelId="{8408E87E-FE60-499C-9EA4-849E01EB792E}" srcId="{9ABF4F05-B783-4C7A-AD14-CEEB7E6F760C}" destId="{B2D7D5C4-D5B5-42F9-8755-26D28A2DBCE2}" srcOrd="0" destOrd="0" parTransId="{5D7D6035-8BDB-47D7-8AF4-8DE1A7225411}" sibTransId="{93C2E60C-9DF2-4F42-A645-36FDBD862B4D}"/>
    <dgm:cxn modelId="{D012838B-2F60-46C7-AEE8-D87C8EBCA217}" srcId="{9ABF4F05-B783-4C7A-AD14-CEEB7E6F760C}" destId="{57381E7D-B20F-404C-8F87-38675C0DF6AA}" srcOrd="2" destOrd="0" parTransId="{7D03991E-B72F-49E0-884D-D016784B9BF5}" sibTransId="{7785D27A-ED1B-4838-98C9-CBE764E29165}"/>
    <dgm:cxn modelId="{AE5879A2-9033-4BE3-9AAF-F577F063CE0D}" type="presOf" srcId="{B2D7D5C4-D5B5-42F9-8755-26D28A2DBCE2}" destId="{1CCA5402-C4E6-42BA-A504-B59D8038CDB8}" srcOrd="0" destOrd="0" presId="urn:microsoft.com/office/officeart/2005/8/layout/hProcess9"/>
    <dgm:cxn modelId="{7E6385CB-78CC-4562-AE11-09D9017B66E8}" type="presOf" srcId="{57381E7D-B20F-404C-8F87-38675C0DF6AA}" destId="{3B326124-F822-48AC-979A-DF07FB9B605C}" srcOrd="0" destOrd="0" presId="urn:microsoft.com/office/officeart/2005/8/layout/hProcess9"/>
    <dgm:cxn modelId="{737968D4-5776-4CDE-8A4A-42D8BD5B809C}" type="presOf" srcId="{7DD2BC90-208D-4CAD-AE1E-E80760231775}" destId="{FE57A461-DAA9-48FE-B53C-2A0CEC08665D}" srcOrd="0" destOrd="0" presId="urn:microsoft.com/office/officeart/2005/8/layout/hProcess9"/>
    <dgm:cxn modelId="{5EF497D8-4082-4133-B307-12EA155CFEDB}" type="presOf" srcId="{9ABF4F05-B783-4C7A-AD14-CEEB7E6F760C}" destId="{EF5836B7-AAEB-4976-BEF0-B1EB57FBEFE6}" srcOrd="0" destOrd="0" presId="urn:microsoft.com/office/officeart/2005/8/layout/hProcess9"/>
    <dgm:cxn modelId="{B39950A7-7D93-4FE1-90A4-F62D94BB5FBE}" type="presParOf" srcId="{EF5836B7-AAEB-4976-BEF0-B1EB57FBEFE6}" destId="{9B15CD4A-FD50-421E-979D-76F829BB966B}" srcOrd="0" destOrd="0" presId="urn:microsoft.com/office/officeart/2005/8/layout/hProcess9"/>
    <dgm:cxn modelId="{45E15958-6456-4F7F-B23E-BEB0CE08FF94}" type="presParOf" srcId="{EF5836B7-AAEB-4976-BEF0-B1EB57FBEFE6}" destId="{9800BDF9-C976-4318-8561-0FDF52A11363}" srcOrd="1" destOrd="0" presId="urn:microsoft.com/office/officeart/2005/8/layout/hProcess9"/>
    <dgm:cxn modelId="{FEC6EB50-C160-41C7-A790-96036F73D13D}" type="presParOf" srcId="{9800BDF9-C976-4318-8561-0FDF52A11363}" destId="{1CCA5402-C4E6-42BA-A504-B59D8038CDB8}" srcOrd="0" destOrd="0" presId="urn:microsoft.com/office/officeart/2005/8/layout/hProcess9"/>
    <dgm:cxn modelId="{3DE047EE-614B-4583-BD03-3C65381609F7}" type="presParOf" srcId="{9800BDF9-C976-4318-8561-0FDF52A11363}" destId="{375EB38F-EBAF-47AE-96F7-128BC2C6F76C}" srcOrd="1" destOrd="0" presId="urn:microsoft.com/office/officeart/2005/8/layout/hProcess9"/>
    <dgm:cxn modelId="{42AAC605-40A7-4FDC-8070-AB2031CA9D30}" type="presParOf" srcId="{9800BDF9-C976-4318-8561-0FDF52A11363}" destId="{FE57A461-DAA9-48FE-B53C-2A0CEC08665D}" srcOrd="2" destOrd="0" presId="urn:microsoft.com/office/officeart/2005/8/layout/hProcess9"/>
    <dgm:cxn modelId="{9BA1FF5D-3C67-4793-8E8E-0D93A7F3071F}" type="presParOf" srcId="{9800BDF9-C976-4318-8561-0FDF52A11363}" destId="{398B71E7-F189-4CE4-AF4E-2A939DEED066}" srcOrd="3" destOrd="0" presId="urn:microsoft.com/office/officeart/2005/8/layout/hProcess9"/>
    <dgm:cxn modelId="{2EC026F4-7D1C-4C93-82FF-ACB4654F83E3}" type="presParOf" srcId="{9800BDF9-C976-4318-8561-0FDF52A11363}" destId="{3B326124-F822-48AC-979A-DF07FB9B605C}"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15CD4A-FD50-421E-979D-76F829BB966B}">
      <dsp:nvSpPr>
        <dsp:cNvPr id="0" name=""/>
        <dsp:cNvSpPr/>
      </dsp:nvSpPr>
      <dsp:spPr>
        <a:xfrm>
          <a:off x="0" y="0"/>
          <a:ext cx="11027658" cy="4515759"/>
        </a:xfrm>
        <a:prstGeom prst="rightArrow">
          <a:avLst/>
        </a:prstGeom>
        <a:solidFill>
          <a:srgbClr val="FFC000"/>
        </a:solidFill>
        <a:ln>
          <a:noFill/>
        </a:ln>
        <a:effectLst/>
      </dsp:spPr>
      <dsp:style>
        <a:lnRef idx="0">
          <a:scrgbClr r="0" g="0" b="0"/>
        </a:lnRef>
        <a:fillRef idx="1">
          <a:scrgbClr r="0" g="0" b="0"/>
        </a:fillRef>
        <a:effectRef idx="0">
          <a:scrgbClr r="0" g="0" b="0"/>
        </a:effectRef>
        <a:fontRef idx="minor"/>
      </dsp:style>
    </dsp:sp>
    <dsp:sp modelId="{1CCA5402-C4E6-42BA-A504-B59D8038CDB8}">
      <dsp:nvSpPr>
        <dsp:cNvPr id="0" name=""/>
        <dsp:cNvSpPr/>
      </dsp:nvSpPr>
      <dsp:spPr>
        <a:xfrm>
          <a:off x="95482" y="1408754"/>
          <a:ext cx="2875711" cy="180630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kumimoji="1" lang="ja-JP" altLang="en-US" sz="2800" kern="1200" dirty="0">
              <a:latin typeface="ＭＳ Ｐゴシック" panose="020B0600070205080204" pitchFamily="50" charset="-128"/>
              <a:ea typeface="ＭＳ Ｐゴシック" panose="020B0600070205080204" pitchFamily="50" charset="-128"/>
            </a:rPr>
            <a:t>相談ができる</a:t>
          </a:r>
          <a:endParaRPr kumimoji="1" lang="en-US" altLang="ja-JP" sz="2800" kern="1200" dirty="0">
            <a:latin typeface="ＭＳ Ｐゴシック" panose="020B0600070205080204" pitchFamily="50" charset="-128"/>
            <a:ea typeface="ＭＳ Ｐゴシック" panose="020B0600070205080204" pitchFamily="50" charset="-128"/>
          </a:endParaRPr>
        </a:p>
        <a:p>
          <a:pPr marL="0" lvl="0" indent="0" algn="ctr" defTabSz="1244600">
            <a:lnSpc>
              <a:spcPct val="90000"/>
            </a:lnSpc>
            <a:spcBef>
              <a:spcPct val="0"/>
            </a:spcBef>
            <a:spcAft>
              <a:spcPct val="35000"/>
            </a:spcAft>
            <a:buNone/>
          </a:pPr>
          <a:r>
            <a:rPr kumimoji="1" lang="ja-JP" altLang="en-US" sz="2800" kern="1200" dirty="0">
              <a:latin typeface="ＭＳ Ｐゴシック" panose="020B0600070205080204" pitchFamily="50" charset="-128"/>
              <a:ea typeface="ＭＳ Ｐゴシック" panose="020B0600070205080204" pitchFamily="50" charset="-128"/>
            </a:rPr>
            <a:t>関係性構築</a:t>
          </a:r>
        </a:p>
      </dsp:txBody>
      <dsp:txXfrm>
        <a:off x="183658" y="1496930"/>
        <a:ext cx="2699359" cy="1629951"/>
      </dsp:txXfrm>
    </dsp:sp>
    <dsp:sp modelId="{FE57A461-DAA9-48FE-B53C-2A0CEC08665D}">
      <dsp:nvSpPr>
        <dsp:cNvPr id="0" name=""/>
        <dsp:cNvSpPr/>
      </dsp:nvSpPr>
      <dsp:spPr>
        <a:xfrm>
          <a:off x="3111131" y="1241409"/>
          <a:ext cx="3062058" cy="205996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kumimoji="1" lang="ja-JP" altLang="en-US" sz="2800" kern="1200" dirty="0">
              <a:latin typeface="ＭＳ Ｐゴシック" panose="020B0600070205080204" pitchFamily="50" charset="-128"/>
              <a:ea typeface="ＭＳ Ｐゴシック" panose="020B0600070205080204" pitchFamily="50" charset="-128"/>
            </a:rPr>
            <a:t>薬局での相談</a:t>
          </a:r>
          <a:endParaRPr kumimoji="1" lang="en-US" altLang="ja-JP" sz="2800" kern="1200" dirty="0">
            <a:latin typeface="ＭＳ Ｐゴシック" panose="020B0600070205080204" pitchFamily="50" charset="-128"/>
            <a:ea typeface="ＭＳ Ｐゴシック" panose="020B0600070205080204" pitchFamily="50" charset="-128"/>
          </a:endParaRPr>
        </a:p>
        <a:p>
          <a:pPr marL="0" lvl="0" indent="0" algn="ctr" defTabSz="1244600">
            <a:lnSpc>
              <a:spcPct val="90000"/>
            </a:lnSpc>
            <a:spcBef>
              <a:spcPct val="0"/>
            </a:spcBef>
            <a:spcAft>
              <a:spcPct val="35000"/>
            </a:spcAft>
            <a:buNone/>
          </a:pPr>
          <a:r>
            <a:rPr kumimoji="1" lang="ja-JP" altLang="en-US" sz="2800" kern="1200" dirty="0">
              <a:latin typeface="ＭＳ Ｐゴシック" panose="020B0600070205080204" pitchFamily="50" charset="-128"/>
              <a:ea typeface="ＭＳ Ｐゴシック" panose="020B0600070205080204" pitchFamily="50" charset="-128"/>
            </a:rPr>
            <a:t>増加</a:t>
          </a:r>
          <a:endParaRPr kumimoji="1" lang="en-US" altLang="ja-JP" sz="2800" kern="1200" dirty="0">
            <a:latin typeface="ＭＳ Ｐゴシック" panose="020B0600070205080204" pitchFamily="50" charset="-128"/>
            <a:ea typeface="ＭＳ Ｐゴシック" panose="020B0600070205080204" pitchFamily="50" charset="-128"/>
          </a:endParaRPr>
        </a:p>
      </dsp:txBody>
      <dsp:txXfrm>
        <a:off x="3211690" y="1341968"/>
        <a:ext cx="2860940" cy="1858844"/>
      </dsp:txXfrm>
    </dsp:sp>
    <dsp:sp modelId="{3B326124-F822-48AC-979A-DF07FB9B605C}">
      <dsp:nvSpPr>
        <dsp:cNvPr id="0" name=""/>
        <dsp:cNvSpPr/>
      </dsp:nvSpPr>
      <dsp:spPr>
        <a:xfrm>
          <a:off x="6315738" y="1090311"/>
          <a:ext cx="4166489" cy="242599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kumimoji="1" lang="ja-JP" altLang="en-US" sz="2800" kern="1200" dirty="0">
              <a:latin typeface="ＭＳ Ｐゴシック" panose="020B0600070205080204" pitchFamily="50" charset="-128"/>
              <a:ea typeface="ＭＳ Ｐゴシック" panose="020B0600070205080204" pitchFamily="50" charset="-128"/>
            </a:rPr>
            <a:t>健康に関する</a:t>
          </a:r>
          <a:endParaRPr kumimoji="1" lang="en-US" altLang="ja-JP" sz="2800" kern="1200" dirty="0">
            <a:latin typeface="ＭＳ Ｐゴシック" panose="020B0600070205080204" pitchFamily="50" charset="-128"/>
            <a:ea typeface="ＭＳ Ｐゴシック" panose="020B0600070205080204" pitchFamily="50" charset="-128"/>
          </a:endParaRPr>
        </a:p>
        <a:p>
          <a:pPr marL="0" lvl="0" indent="0" algn="ctr" defTabSz="1244600">
            <a:lnSpc>
              <a:spcPct val="90000"/>
            </a:lnSpc>
            <a:spcBef>
              <a:spcPct val="0"/>
            </a:spcBef>
            <a:spcAft>
              <a:spcPct val="35000"/>
            </a:spcAft>
            <a:buNone/>
          </a:pPr>
          <a:r>
            <a:rPr kumimoji="1" lang="ja-JP" altLang="en-US" sz="2800" kern="1200" dirty="0">
              <a:latin typeface="ＭＳ Ｐゴシック" panose="020B0600070205080204" pitchFamily="50" charset="-128"/>
              <a:ea typeface="ＭＳ Ｐゴシック" panose="020B0600070205080204" pitchFamily="50" charset="-128"/>
            </a:rPr>
            <a:t>情報提供拠点として</a:t>
          </a:r>
          <a:endParaRPr kumimoji="1" lang="en-US" altLang="ja-JP" sz="2800" kern="1200" dirty="0">
            <a:latin typeface="ＭＳ Ｐゴシック" panose="020B0600070205080204" pitchFamily="50" charset="-128"/>
            <a:ea typeface="ＭＳ Ｐゴシック" panose="020B0600070205080204" pitchFamily="50" charset="-128"/>
          </a:endParaRPr>
        </a:p>
        <a:p>
          <a:pPr marL="0" lvl="0" indent="0" algn="ctr" defTabSz="1244600">
            <a:lnSpc>
              <a:spcPct val="90000"/>
            </a:lnSpc>
            <a:spcBef>
              <a:spcPct val="0"/>
            </a:spcBef>
            <a:spcAft>
              <a:spcPct val="35000"/>
            </a:spcAft>
            <a:buNone/>
          </a:pPr>
          <a:r>
            <a:rPr kumimoji="1" lang="ja-JP" altLang="en-US" sz="2800" kern="1200" dirty="0">
              <a:latin typeface="ＭＳ Ｐゴシック" panose="020B0600070205080204" pitchFamily="50" charset="-128"/>
              <a:ea typeface="ＭＳ Ｐゴシック" panose="020B0600070205080204" pitchFamily="50" charset="-128"/>
            </a:rPr>
            <a:t>薬局がより機能</a:t>
          </a:r>
        </a:p>
      </dsp:txBody>
      <dsp:txXfrm>
        <a:off x="6434165" y="1208738"/>
        <a:ext cx="3929635" cy="2189138"/>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1B3719-631F-42E3-A208-24ADF72344F6}" type="datetimeFigureOut">
              <a:rPr kumimoji="1" lang="ja-JP" altLang="en-US" smtClean="0"/>
              <a:t>2025/10/24</a:t>
            </a:fld>
            <a:endParaRPr kumimoji="1" lang="ja-JP" altLang="en-US"/>
          </a:p>
        </p:txBody>
      </p:sp>
      <p:sp>
        <p:nvSpPr>
          <p:cNvPr id="4" name="フッター プレースホルダー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5" name="スライド番号プレースホルダー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26FD98F-4805-42CE-9A9D-1D6340BD340D}" type="slidenum">
              <a:rPr kumimoji="1" lang="ja-JP" altLang="en-US" smtClean="0"/>
              <a:t>‹#›</a:t>
            </a:fld>
            <a:endParaRPr kumimoji="1" lang="ja-JP" altLang="en-US"/>
          </a:p>
        </p:txBody>
      </p:sp>
    </p:spTree>
    <p:extLst>
      <p:ext uri="{BB962C8B-B14F-4D97-AF65-F5344CB8AC3E}">
        <p14:creationId xmlns:p14="http://schemas.microsoft.com/office/powerpoint/2010/main" val="39597737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CCA871-F874-456C-8C79-8EAD677AC848}" type="datetimeFigureOut">
              <a:rPr kumimoji="1" lang="ja-JP" altLang="en-US" smtClean="0"/>
              <a:t>2025/10/24</a:t>
            </a:fld>
            <a:endParaRPr kumimoji="1" lang="ja-JP" altLang="en-US"/>
          </a:p>
        </p:txBody>
      </p:sp>
      <p:sp>
        <p:nvSpPr>
          <p:cNvPr id="4" name="スライド イメージ プレースホルダー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F72143-84A2-4905-9DCE-36CA38AAA0D8}" type="slidenum">
              <a:rPr kumimoji="1" lang="ja-JP" altLang="en-US" smtClean="0"/>
              <a:t>‹#›</a:t>
            </a:fld>
            <a:endParaRPr kumimoji="1" lang="ja-JP" altLang="en-US"/>
          </a:p>
        </p:txBody>
      </p:sp>
    </p:spTree>
    <p:extLst>
      <p:ext uri="{BB962C8B-B14F-4D97-AF65-F5344CB8AC3E}">
        <p14:creationId xmlns:p14="http://schemas.microsoft.com/office/powerpoint/2010/main" val="1890125491"/>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ja-JP" altLang="ja-JP" dirty="0"/>
              <a:t>「地域住民と相談し合える関係性構築を目指して」〜認知症カフェ　はるの芽カフェを通して〜</a:t>
            </a:r>
          </a:p>
          <a:p>
            <a:r>
              <a:rPr lang="ja-JP" altLang="ja-JP" dirty="0"/>
              <a:t>のテーマで発表させていただきます</a:t>
            </a:r>
          </a:p>
          <a:p>
            <a:r>
              <a:rPr lang="ja-JP" altLang="ja-JP" dirty="0"/>
              <a:t>四国調剤はるの薬局の沖村です</a:t>
            </a:r>
          </a:p>
          <a:p>
            <a:r>
              <a:rPr lang="ja-JP" altLang="ja-JP" dirty="0"/>
              <a:t>よろしくお願いします</a:t>
            </a:r>
          </a:p>
          <a:p>
            <a:endParaRPr kumimoji="1" lang="ja-JP" altLang="en-US" dirty="0"/>
          </a:p>
        </p:txBody>
      </p:sp>
      <p:sp>
        <p:nvSpPr>
          <p:cNvPr id="4" name="スライド番号プレースホルダー 3"/>
          <p:cNvSpPr>
            <a:spLocks noGrp="1"/>
          </p:cNvSpPr>
          <p:nvPr>
            <p:ph type="sldNum" sz="quarter" idx="5"/>
          </p:nvPr>
        </p:nvSpPr>
        <p:spPr/>
        <p:txBody>
          <a:bodyPr/>
          <a:lstStyle/>
          <a:p>
            <a:fld id="{F4F72143-84A2-4905-9DCE-36CA38AAA0D8}" type="slidenum">
              <a:rPr kumimoji="1" lang="ja-JP" altLang="en-US" smtClean="0"/>
              <a:t>1</a:t>
            </a:fld>
            <a:endParaRPr kumimoji="1" lang="ja-JP" altLang="en-US"/>
          </a:p>
        </p:txBody>
      </p:sp>
    </p:spTree>
    <p:extLst>
      <p:ext uri="{BB962C8B-B14F-4D97-AF65-F5344CB8AC3E}">
        <p14:creationId xmlns:p14="http://schemas.microsoft.com/office/powerpoint/2010/main" val="1179932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fld id="{F4F72143-84A2-4905-9DCE-36CA38AAA0D8}" type="slidenum">
              <a:rPr kumimoji="1" lang="ja-JP" altLang="en-US" smtClean="0"/>
              <a:t>3</a:t>
            </a:fld>
            <a:endParaRPr kumimoji="1" lang="ja-JP" altLang="en-US"/>
          </a:p>
        </p:txBody>
      </p:sp>
    </p:spTree>
    <p:extLst>
      <p:ext uri="{BB962C8B-B14F-4D97-AF65-F5344CB8AC3E}">
        <p14:creationId xmlns:p14="http://schemas.microsoft.com/office/powerpoint/2010/main" val="10364227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ACAEB9-CAB2-4C90-6529-6DE01332EC9C}"/>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5BDADFB6-5FBD-03FF-A0E3-361BA66DA6EC}"/>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DC106239-3ED8-630D-1D8F-11B448242BA1}"/>
              </a:ext>
            </a:extLst>
          </p:cNvPr>
          <p:cNvSpPr>
            <a:spLocks noGrp="1"/>
          </p:cNvSpPr>
          <p:nvPr>
            <p:ph type="body" idx="1"/>
          </p:nvPr>
        </p:nvSpPr>
        <p:spPr/>
        <p:txBody>
          <a:bodyPr/>
          <a:lstStyle/>
          <a:p>
            <a:r>
              <a:rPr lang="ja-JP" altLang="ja-JP" dirty="0"/>
              <a:t>まずご存知の方も多いと思いますが、改めて認知症カフェについて説明します</a:t>
            </a:r>
          </a:p>
          <a:p>
            <a:r>
              <a:rPr lang="ja-JP" altLang="ja-JP" dirty="0"/>
              <a:t>認知症カフェとは「認知症の人とその家族、専門職だけではなく誰もが気軽に参加でき、集うことのできる場所であり、また相互に情報共有し、お互いを理解することのできる場でもあります</a:t>
            </a:r>
          </a:p>
          <a:p>
            <a:r>
              <a:rPr lang="en-US" altLang="ja-JP" dirty="0"/>
              <a:t> </a:t>
            </a:r>
            <a:endParaRPr lang="ja-JP" altLang="ja-JP" dirty="0"/>
          </a:p>
          <a:p>
            <a:r>
              <a:rPr lang="ja-JP" altLang="ja-JP" dirty="0"/>
              <a:t>厚生労働省によると、</a:t>
            </a:r>
            <a:r>
              <a:rPr lang="en-US" altLang="ja-JP" dirty="0"/>
              <a:t>1-2</a:t>
            </a:r>
            <a:r>
              <a:rPr lang="ja-JP" altLang="ja-JP" dirty="0"/>
              <a:t>回／月の頻度で、</a:t>
            </a:r>
            <a:r>
              <a:rPr lang="en-US" altLang="ja-JP" dirty="0"/>
              <a:t>1</a:t>
            </a:r>
            <a:r>
              <a:rPr lang="ja-JP" altLang="ja-JP" dirty="0"/>
              <a:t>回あたり</a:t>
            </a:r>
            <a:r>
              <a:rPr lang="en-US" altLang="ja-JP" dirty="0"/>
              <a:t>2</a:t>
            </a:r>
            <a:r>
              <a:rPr lang="ja-JP" altLang="ja-JP" dirty="0"/>
              <a:t>時間程度で開催するものとされています</a:t>
            </a:r>
          </a:p>
          <a:p>
            <a:r>
              <a:rPr lang="en-US" altLang="ja-JP" dirty="0"/>
              <a:t> </a:t>
            </a:r>
            <a:endParaRPr lang="ja-JP" altLang="ja-JP" dirty="0"/>
          </a:p>
          <a:p>
            <a:r>
              <a:rPr lang="en-US" altLang="ja-JP" dirty="0"/>
              <a:t>2022</a:t>
            </a:r>
            <a:r>
              <a:rPr lang="ja-JP" altLang="ja-JP" dirty="0"/>
              <a:t>年度地点にはなりますが、</a:t>
            </a:r>
            <a:r>
              <a:rPr lang="en-US" altLang="ja-JP" dirty="0"/>
              <a:t>47</a:t>
            </a:r>
            <a:r>
              <a:rPr lang="ja-JP" altLang="ja-JP" dirty="0"/>
              <a:t>都道府県</a:t>
            </a:r>
            <a:r>
              <a:rPr lang="en-US" altLang="ja-JP" dirty="0"/>
              <a:t>1563</a:t>
            </a:r>
            <a:r>
              <a:rPr lang="ja-JP" altLang="ja-JP" dirty="0"/>
              <a:t>市町村で開催されています</a:t>
            </a:r>
          </a:p>
          <a:p>
            <a:r>
              <a:rPr lang="en-US" altLang="ja-JP" dirty="0"/>
              <a:t> </a:t>
            </a:r>
            <a:endParaRPr lang="ja-JP" altLang="ja-JP" dirty="0"/>
          </a:p>
          <a:p>
            <a:r>
              <a:rPr lang="ja-JP" altLang="ja-JP" dirty="0"/>
              <a:t>認知症カフェは、発祥はオランダであり、そこから世界中に普及しました</a:t>
            </a:r>
          </a:p>
          <a:p>
            <a:r>
              <a:rPr lang="ja-JP" altLang="ja-JP" dirty="0"/>
              <a:t>日本では</a:t>
            </a:r>
            <a:r>
              <a:rPr lang="en-US" altLang="ja-JP" dirty="0"/>
              <a:t>2015</a:t>
            </a:r>
            <a:r>
              <a:rPr lang="ja-JP" altLang="ja-JP" dirty="0"/>
              <a:t>年に制定された新オレンジプランや</a:t>
            </a:r>
            <a:r>
              <a:rPr lang="en-US" altLang="ja-JP" dirty="0"/>
              <a:t>2019</a:t>
            </a:r>
            <a:r>
              <a:rPr lang="ja-JP" altLang="ja-JP" dirty="0"/>
              <a:t>年度に施行された認知症施作推進大綱や、そして</a:t>
            </a:r>
            <a:r>
              <a:rPr lang="en-US" altLang="ja-JP" dirty="0"/>
              <a:t>2024</a:t>
            </a:r>
            <a:r>
              <a:rPr lang="ja-JP" altLang="ja-JP" dirty="0"/>
              <a:t>年度に施行された認知症基本法で推奨されています</a:t>
            </a:r>
          </a:p>
          <a:p>
            <a:r>
              <a:rPr lang="en-US" altLang="ja-JP" dirty="0"/>
              <a:t> </a:t>
            </a:r>
            <a:endParaRPr lang="ja-JP" altLang="ja-JP" dirty="0"/>
          </a:p>
          <a:p>
            <a:r>
              <a:rPr lang="ja-JP" altLang="ja-JP" dirty="0"/>
              <a:t>認知症施作推進大綱では、認知症カフェは、地域支援体制を強化し、認知症の方でも住み慣れた地域で普通に暮らせるようにする「認知症バリアフリー」推進のために必要な取り組みとされています</a:t>
            </a:r>
          </a:p>
          <a:p>
            <a:r>
              <a:rPr lang="en-US" altLang="ja-JP" dirty="0"/>
              <a:t> </a:t>
            </a:r>
            <a:endParaRPr lang="ja-JP" altLang="ja-JP" dirty="0"/>
          </a:p>
          <a:p>
            <a:endParaRPr kumimoji="1" lang="ja-JP" altLang="en-US" dirty="0"/>
          </a:p>
        </p:txBody>
      </p:sp>
      <p:sp>
        <p:nvSpPr>
          <p:cNvPr id="4" name="スライド番号プレースホルダー 3">
            <a:extLst>
              <a:ext uri="{FF2B5EF4-FFF2-40B4-BE49-F238E27FC236}">
                <a16:creationId xmlns:a16="http://schemas.microsoft.com/office/drawing/2014/main" id="{E0CEB89B-865D-E057-63AF-B98CD6430CDA}"/>
              </a:ext>
            </a:extLst>
          </p:cNvPr>
          <p:cNvSpPr>
            <a:spLocks noGrp="1"/>
          </p:cNvSpPr>
          <p:nvPr>
            <p:ph type="sldNum" sz="quarter" idx="5"/>
          </p:nvPr>
        </p:nvSpPr>
        <p:spPr/>
        <p:txBody>
          <a:bodyPr/>
          <a:lstStyle/>
          <a:p>
            <a:fld id="{F4F72143-84A2-4905-9DCE-36CA38AAA0D8}" type="slidenum">
              <a:rPr kumimoji="1" lang="ja-JP" altLang="en-US" smtClean="0"/>
              <a:t>4</a:t>
            </a:fld>
            <a:endParaRPr kumimoji="1" lang="ja-JP" altLang="en-US" dirty="0"/>
          </a:p>
        </p:txBody>
      </p:sp>
    </p:spTree>
    <p:extLst>
      <p:ext uri="{BB962C8B-B14F-4D97-AF65-F5344CB8AC3E}">
        <p14:creationId xmlns:p14="http://schemas.microsoft.com/office/powerpoint/2010/main" val="948307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ja-JP" altLang="ja-JP" dirty="0"/>
              <a:t>今回認知症カフェを開催した、当薬局の所在地である高知市春野町は、</a:t>
            </a:r>
          </a:p>
          <a:p>
            <a:r>
              <a:rPr lang="ja-JP" altLang="ja-JP" dirty="0"/>
              <a:t>農村地帯で、高齢化率も高いです</a:t>
            </a:r>
          </a:p>
          <a:p>
            <a:r>
              <a:rPr lang="ja-JP" altLang="ja-JP" dirty="0"/>
              <a:t>また、町内に鉄道路線はなく、写真のようにバスの運行本数も少ない状況です</a:t>
            </a:r>
          </a:p>
          <a:p>
            <a:r>
              <a:rPr lang="ja-JP" altLang="ja-JP" dirty="0"/>
              <a:t>そのため車の必要性は高く、車がない方用にデマンドタクシーも制度として用意されています</a:t>
            </a:r>
          </a:p>
          <a:p>
            <a:r>
              <a:rPr lang="ja-JP" altLang="ja-JP" dirty="0"/>
              <a:t>現在高知県では、</a:t>
            </a:r>
            <a:r>
              <a:rPr lang="en-US" altLang="ja-JP" dirty="0"/>
              <a:t>26</a:t>
            </a:r>
            <a:r>
              <a:rPr lang="ja-JP" altLang="ja-JP" dirty="0"/>
              <a:t>市町村</a:t>
            </a:r>
            <a:r>
              <a:rPr lang="en-US" altLang="ja-JP" dirty="0"/>
              <a:t>128</a:t>
            </a:r>
            <a:r>
              <a:rPr lang="ja-JP" altLang="ja-JP" dirty="0"/>
              <a:t>ヶ所</a:t>
            </a:r>
            <a:r>
              <a:rPr lang="en-US" altLang="ja-JP" dirty="0"/>
              <a:t>(</a:t>
            </a:r>
            <a:r>
              <a:rPr lang="ja-JP" altLang="ja-JP" dirty="0"/>
              <a:t>休止中は</a:t>
            </a:r>
            <a:r>
              <a:rPr lang="en-US" altLang="ja-JP" dirty="0"/>
              <a:t>19</a:t>
            </a:r>
            <a:r>
              <a:rPr lang="ja-JP" altLang="ja-JP" dirty="0"/>
              <a:t>ヶ所</a:t>
            </a:r>
            <a:r>
              <a:rPr lang="en-US" altLang="ja-JP" dirty="0"/>
              <a:t>)</a:t>
            </a:r>
            <a:r>
              <a:rPr lang="ja-JP" altLang="ja-JP" dirty="0"/>
              <a:t>運営されていますが、</a:t>
            </a:r>
          </a:p>
          <a:p>
            <a:r>
              <a:rPr lang="ja-JP" altLang="ja-JP" dirty="0"/>
              <a:t>私たちが開催するまでは、春野町では開催されていませんでした</a:t>
            </a:r>
          </a:p>
          <a:p>
            <a:r>
              <a:rPr lang="en-US" altLang="ja-JP" dirty="0"/>
              <a:t> </a:t>
            </a:r>
            <a:endParaRPr lang="ja-JP" altLang="ja-JP" dirty="0"/>
          </a:p>
          <a:p>
            <a:endParaRPr kumimoji="1" lang="ja-JP" altLang="en-US" dirty="0"/>
          </a:p>
        </p:txBody>
      </p:sp>
      <p:sp>
        <p:nvSpPr>
          <p:cNvPr id="4" name="スライド番号プレースホルダー 3"/>
          <p:cNvSpPr>
            <a:spLocks noGrp="1"/>
          </p:cNvSpPr>
          <p:nvPr>
            <p:ph type="sldNum" sz="quarter" idx="5"/>
          </p:nvPr>
        </p:nvSpPr>
        <p:spPr>
          <a:xfrm>
            <a:off x="3896970" y="8685213"/>
            <a:ext cx="2971800" cy="458787"/>
          </a:xfrm>
        </p:spPr>
        <p:txBody>
          <a:bodyPr/>
          <a:lstStyle/>
          <a:p>
            <a:fld id="{F4F72143-84A2-4905-9DCE-36CA38AAA0D8}" type="slidenum">
              <a:rPr kumimoji="1" lang="ja-JP" altLang="en-US" smtClean="0"/>
              <a:t>5</a:t>
            </a:fld>
            <a:endParaRPr kumimoji="1" lang="ja-JP" altLang="en-US"/>
          </a:p>
        </p:txBody>
      </p:sp>
    </p:spTree>
    <p:extLst>
      <p:ext uri="{BB962C8B-B14F-4D97-AF65-F5344CB8AC3E}">
        <p14:creationId xmlns:p14="http://schemas.microsoft.com/office/powerpoint/2010/main" val="42719421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fld id="{F4F72143-84A2-4905-9DCE-36CA38AAA0D8}" type="slidenum">
              <a:rPr kumimoji="1" lang="ja-JP" altLang="en-US" smtClean="0"/>
              <a:t>6</a:t>
            </a:fld>
            <a:endParaRPr kumimoji="1" lang="ja-JP" altLang="en-US"/>
          </a:p>
        </p:txBody>
      </p:sp>
    </p:spTree>
    <p:extLst>
      <p:ext uri="{BB962C8B-B14F-4D97-AF65-F5344CB8AC3E}">
        <p14:creationId xmlns:p14="http://schemas.microsoft.com/office/powerpoint/2010/main" val="8105384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F4F72143-84A2-4905-9DCE-36CA38AAA0D8}" type="slidenum">
              <a:rPr kumimoji="1" lang="ja-JP" altLang="en-US" smtClean="0"/>
              <a:t>7</a:t>
            </a:fld>
            <a:endParaRPr kumimoji="1" lang="ja-JP" altLang="en-US"/>
          </a:p>
        </p:txBody>
      </p:sp>
    </p:spTree>
    <p:extLst>
      <p:ext uri="{BB962C8B-B14F-4D97-AF65-F5344CB8AC3E}">
        <p14:creationId xmlns:p14="http://schemas.microsoft.com/office/powerpoint/2010/main" val="4801573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ja-JP" altLang="ja-JP" dirty="0"/>
              <a:t>立ち上げの経緯ですが、地域包括支援センターと協力して</a:t>
            </a:r>
            <a:r>
              <a:rPr lang="en-US" altLang="ja-JP" dirty="0"/>
              <a:t>ACP(</a:t>
            </a:r>
            <a:r>
              <a:rPr lang="ja-JP" altLang="ja-JP" dirty="0"/>
              <a:t>アドバンスドケアプラン</a:t>
            </a:r>
            <a:r>
              <a:rPr lang="en-US" altLang="ja-JP" dirty="0"/>
              <a:t>•</a:t>
            </a:r>
            <a:r>
              <a:rPr lang="ja-JP" altLang="ja-JP" dirty="0"/>
              <a:t>人生会議</a:t>
            </a:r>
            <a:r>
              <a:rPr lang="en-US" altLang="ja-JP" dirty="0"/>
              <a:t>)</a:t>
            </a:r>
            <a:r>
              <a:rPr lang="ja-JP" altLang="ja-JP" dirty="0"/>
              <a:t>についてのイベントを開催したことがきっかけです</a:t>
            </a:r>
          </a:p>
          <a:p>
            <a:r>
              <a:rPr lang="en-US" altLang="ja-JP" dirty="0"/>
              <a:t> </a:t>
            </a:r>
            <a:endParaRPr lang="ja-JP" altLang="ja-JP" dirty="0"/>
          </a:p>
          <a:p>
            <a:r>
              <a:rPr lang="ja-JP" altLang="ja-JP" dirty="0"/>
              <a:t>薬局で開催したイベントでしたが、参加者</a:t>
            </a:r>
            <a:r>
              <a:rPr lang="en-US" altLang="ja-JP" dirty="0"/>
              <a:t>1</a:t>
            </a:r>
            <a:r>
              <a:rPr lang="ja-JP" altLang="ja-JP" dirty="0"/>
              <a:t>名のみでした</a:t>
            </a:r>
          </a:p>
          <a:p>
            <a:r>
              <a:rPr lang="en-US" altLang="ja-JP" dirty="0"/>
              <a:t> </a:t>
            </a:r>
            <a:endParaRPr lang="ja-JP" altLang="ja-JP" dirty="0"/>
          </a:p>
          <a:p>
            <a:r>
              <a:rPr lang="ja-JP" altLang="ja-JP" dirty="0"/>
              <a:t>なぜ人が集まらなかったのか考察した結果、薬局は薬を渡すだけではなく「健康に関する情報拠点」であることが地域の方に認識されていないことを感じました</a:t>
            </a:r>
          </a:p>
          <a:p>
            <a:r>
              <a:rPr lang="en-US" altLang="ja-JP" dirty="0"/>
              <a:t> </a:t>
            </a:r>
            <a:endParaRPr lang="ja-JP" altLang="ja-JP" dirty="0"/>
          </a:p>
          <a:p>
            <a:r>
              <a:rPr lang="ja-JP" altLang="ja-JP" dirty="0"/>
              <a:t>私達としては、処方箋無しでも来局していただき、健康相談や日常のお悩みを話していただきたいです</a:t>
            </a:r>
          </a:p>
          <a:p>
            <a:r>
              <a:rPr lang="ja-JP" altLang="ja-JP" dirty="0"/>
              <a:t>しかし地域の方にはそれは伝わっておらず、そのため処方箋無しでは薬局にいきずらいのではないか？と考えられました</a:t>
            </a:r>
          </a:p>
          <a:p>
            <a:r>
              <a:rPr lang="en-US" altLang="ja-JP" dirty="0"/>
              <a:t> </a:t>
            </a:r>
            <a:endParaRPr lang="ja-JP" altLang="ja-JP" dirty="0"/>
          </a:p>
          <a:p>
            <a:r>
              <a:rPr lang="ja-JP" altLang="ja-JP" dirty="0"/>
              <a:t>そこで、薬局を飛び出して気軽に誰もが訪れやすい拠点構築の必要性があると認識し、当薬局がある春野町で開催されていない認知症カフェに着目しました</a:t>
            </a:r>
          </a:p>
          <a:p>
            <a:r>
              <a:rPr lang="ja-JP" altLang="ja-JP" dirty="0"/>
              <a:t>そして地域包括支援センター</a:t>
            </a:r>
            <a:r>
              <a:rPr lang="en-US" altLang="ja-JP" dirty="0"/>
              <a:t>•</a:t>
            </a:r>
            <a:r>
              <a:rPr lang="ja-JP" altLang="ja-JP" dirty="0"/>
              <a:t>社会福祉協議会に呼びかけ、共同で認知症カフェ「はるの芽カフェ」を立ち上げ</a:t>
            </a:r>
            <a:r>
              <a:rPr lang="ja-JP" altLang="en-US" dirty="0"/>
              <a:t>ました</a:t>
            </a:r>
            <a:endParaRPr lang="ja-JP" altLang="ja-JP" dirty="0"/>
          </a:p>
          <a:p>
            <a:endParaRPr kumimoji="1" lang="ja-JP" altLang="en-US" dirty="0"/>
          </a:p>
        </p:txBody>
      </p:sp>
      <p:sp>
        <p:nvSpPr>
          <p:cNvPr id="4" name="スライド番号プレースホルダー 3"/>
          <p:cNvSpPr>
            <a:spLocks noGrp="1"/>
          </p:cNvSpPr>
          <p:nvPr>
            <p:ph type="sldNum" sz="quarter" idx="5"/>
          </p:nvPr>
        </p:nvSpPr>
        <p:spPr/>
        <p:txBody>
          <a:bodyPr/>
          <a:lstStyle/>
          <a:p>
            <a:fld id="{F4F72143-84A2-4905-9DCE-36CA38AAA0D8}" type="slidenum">
              <a:rPr kumimoji="1" lang="ja-JP" altLang="en-US" smtClean="0"/>
              <a:t>8</a:t>
            </a:fld>
            <a:endParaRPr kumimoji="1" lang="ja-JP" altLang="en-US"/>
          </a:p>
        </p:txBody>
      </p:sp>
    </p:spTree>
    <p:extLst>
      <p:ext uri="{BB962C8B-B14F-4D97-AF65-F5344CB8AC3E}">
        <p14:creationId xmlns:p14="http://schemas.microsoft.com/office/powerpoint/2010/main" val="6712751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ja-JP" altLang="ja-JP" dirty="0"/>
              <a:t>認知症カフェ開催にあたっての目標は大きく</a:t>
            </a:r>
            <a:r>
              <a:rPr lang="en-US" altLang="ja-JP" dirty="0"/>
              <a:t>4</a:t>
            </a:r>
            <a:r>
              <a:rPr lang="ja-JP" altLang="ja-JP" dirty="0"/>
              <a:t>つあります</a:t>
            </a:r>
          </a:p>
          <a:p>
            <a:r>
              <a:rPr lang="en-US" altLang="ja-JP" dirty="0"/>
              <a:t> </a:t>
            </a:r>
            <a:endParaRPr lang="ja-JP" altLang="ja-JP" dirty="0"/>
          </a:p>
          <a:p>
            <a:r>
              <a:rPr lang="ja-JP" altLang="ja-JP" dirty="0"/>
              <a:t>まず気軽に誰もが立ち寄れて楽しい交流の場を構築</a:t>
            </a:r>
            <a:r>
              <a:rPr lang="en-US" altLang="ja-JP" dirty="0"/>
              <a:t>•</a:t>
            </a:r>
            <a:r>
              <a:rPr lang="ja-JP" altLang="ja-JP" dirty="0"/>
              <a:t>提供すること</a:t>
            </a:r>
          </a:p>
          <a:p>
            <a:r>
              <a:rPr lang="en-US" altLang="ja-JP" dirty="0"/>
              <a:t> </a:t>
            </a:r>
            <a:endParaRPr lang="ja-JP" altLang="ja-JP" dirty="0"/>
          </a:p>
          <a:p>
            <a:r>
              <a:rPr lang="ja-JP" altLang="ja-JP" dirty="0"/>
              <a:t>次に認知症カフェ内で相談コーナーを実施して、支援が必要だと思われる方を早期発見できる体制を整えること</a:t>
            </a:r>
          </a:p>
          <a:p>
            <a:r>
              <a:rPr lang="en-US" altLang="ja-JP" dirty="0"/>
              <a:t> </a:t>
            </a:r>
            <a:endParaRPr lang="ja-JP" altLang="ja-JP" dirty="0"/>
          </a:p>
          <a:p>
            <a:r>
              <a:rPr lang="ja-JP" altLang="ja-JP" dirty="0"/>
              <a:t>そしてただ気軽に立ち寄れる交流の場だけではなく、専門職がいるため日常の悩みや変わったことがあったときに相談できる場として認識してもらうこと</a:t>
            </a:r>
          </a:p>
          <a:p>
            <a:r>
              <a:rPr lang="en-US" altLang="ja-JP" dirty="0"/>
              <a:t> </a:t>
            </a:r>
            <a:endParaRPr lang="ja-JP" altLang="ja-JP" dirty="0"/>
          </a:p>
          <a:p>
            <a:r>
              <a:rPr lang="ja-JP" altLang="ja-JP" dirty="0"/>
              <a:t>最後に、認知症への理解を深めてもらうことも大きな目標です</a:t>
            </a:r>
          </a:p>
          <a:p>
            <a:r>
              <a:rPr lang="ja-JP" altLang="ja-JP" dirty="0"/>
              <a:t>認知症は誰もがなりえる病気であり、周りのサポート次第で問題なく日常生活を送ることができることなどを知ってもらい、一度なってしまったら終わりだ、なにもかもできなくなるといった認知症への偏見を無くすことを目標としました</a:t>
            </a:r>
          </a:p>
          <a:p>
            <a:r>
              <a:rPr lang="en-US" altLang="ja-JP" dirty="0"/>
              <a:t> </a:t>
            </a:r>
            <a:endParaRPr lang="ja-JP" altLang="ja-JP" dirty="0"/>
          </a:p>
          <a:p>
            <a:endParaRPr kumimoji="1" lang="ja-JP" altLang="en-US" dirty="0"/>
          </a:p>
        </p:txBody>
      </p:sp>
      <p:sp>
        <p:nvSpPr>
          <p:cNvPr id="4" name="スライド番号プレースホルダー 3"/>
          <p:cNvSpPr>
            <a:spLocks noGrp="1"/>
          </p:cNvSpPr>
          <p:nvPr>
            <p:ph type="sldNum" sz="quarter" idx="5"/>
          </p:nvPr>
        </p:nvSpPr>
        <p:spPr/>
        <p:txBody>
          <a:bodyPr/>
          <a:lstStyle/>
          <a:p>
            <a:fld id="{F4F72143-84A2-4905-9DCE-36CA38AAA0D8}" type="slidenum">
              <a:rPr kumimoji="1" lang="ja-JP" altLang="en-US" smtClean="0"/>
              <a:t>9</a:t>
            </a:fld>
            <a:endParaRPr kumimoji="1" lang="ja-JP" altLang="en-US"/>
          </a:p>
        </p:txBody>
      </p:sp>
    </p:spTree>
    <p:extLst>
      <p:ext uri="{BB962C8B-B14F-4D97-AF65-F5344CB8AC3E}">
        <p14:creationId xmlns:p14="http://schemas.microsoft.com/office/powerpoint/2010/main" val="14615351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ja-JP" altLang="ja-JP" dirty="0"/>
              <a:t>そして、開催を継続していくことで</a:t>
            </a:r>
          </a:p>
          <a:p>
            <a:r>
              <a:rPr lang="ja-JP" altLang="ja-JP" dirty="0"/>
              <a:t>参加者と相談ができる関係性を構築することができれば、薬局来局時にも相談してくれることが期待されます</a:t>
            </a:r>
          </a:p>
          <a:p>
            <a:r>
              <a:rPr lang="ja-JP" altLang="ja-JP" dirty="0"/>
              <a:t>そうなれば、健康に関する情報拠点として薬局がより機能することができます</a:t>
            </a:r>
          </a:p>
          <a:p>
            <a:r>
              <a:rPr lang="ja-JP" altLang="ja-JP" dirty="0"/>
              <a:t>最終的には認知症だけではなく、処方箋なくても困ったらまずはこの薬局に相談しょう！と思っていただけるような薬局を目指しています</a:t>
            </a:r>
          </a:p>
          <a:p>
            <a:endParaRPr kumimoji="1" lang="ja-JP" altLang="en-US" dirty="0"/>
          </a:p>
        </p:txBody>
      </p:sp>
      <p:sp>
        <p:nvSpPr>
          <p:cNvPr id="4" name="スライド番号プレースホルダー 3"/>
          <p:cNvSpPr>
            <a:spLocks noGrp="1"/>
          </p:cNvSpPr>
          <p:nvPr>
            <p:ph type="sldNum" sz="quarter" idx="5"/>
          </p:nvPr>
        </p:nvSpPr>
        <p:spPr/>
        <p:txBody>
          <a:bodyPr/>
          <a:lstStyle/>
          <a:p>
            <a:fld id="{F4F72143-84A2-4905-9DCE-36CA38AAA0D8}" type="slidenum">
              <a:rPr kumimoji="1" lang="ja-JP" altLang="en-US" smtClean="0"/>
              <a:t>10</a:t>
            </a:fld>
            <a:endParaRPr kumimoji="1" lang="ja-JP" altLang="en-US" dirty="0"/>
          </a:p>
        </p:txBody>
      </p:sp>
    </p:spTree>
    <p:extLst>
      <p:ext uri="{BB962C8B-B14F-4D97-AF65-F5344CB8AC3E}">
        <p14:creationId xmlns:p14="http://schemas.microsoft.com/office/powerpoint/2010/main" val="32470651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ja-JP" altLang="ja-JP" dirty="0"/>
              <a:t>こちらが実際の実施内容です</a:t>
            </a:r>
          </a:p>
          <a:p>
            <a:r>
              <a:rPr lang="ja-JP" altLang="ja-JP" dirty="0"/>
              <a:t>毎月第</a:t>
            </a:r>
            <a:r>
              <a:rPr lang="en-US" altLang="ja-JP" dirty="0"/>
              <a:t>2</a:t>
            </a:r>
            <a:r>
              <a:rPr lang="ja-JP" altLang="ja-JP" dirty="0"/>
              <a:t>土曜</a:t>
            </a:r>
            <a:r>
              <a:rPr lang="en-US" altLang="ja-JP" dirty="0"/>
              <a:t>13:30-15:30</a:t>
            </a:r>
            <a:r>
              <a:rPr lang="ja-JP" altLang="ja-JP" dirty="0"/>
              <a:t>に開催しました</a:t>
            </a:r>
          </a:p>
          <a:p>
            <a:r>
              <a:rPr lang="ja-JP" altLang="ja-JP" dirty="0"/>
              <a:t>薬局の近くにあるサービス付き高齢者向け住宅で開催しており、希望した入居者の方も参加されていました</a:t>
            </a:r>
          </a:p>
          <a:p>
            <a:r>
              <a:rPr lang="en-US" altLang="ja-JP" dirty="0"/>
              <a:t> </a:t>
            </a:r>
            <a:endParaRPr lang="ja-JP" altLang="ja-JP" dirty="0"/>
          </a:p>
          <a:p>
            <a:r>
              <a:rPr lang="ja-JP" altLang="ja-JP" dirty="0"/>
              <a:t>序盤はカフェタイムですが、途中で毎月テーマを変えて講話を行います</a:t>
            </a:r>
          </a:p>
          <a:p>
            <a:r>
              <a:rPr lang="ja-JP" altLang="ja-JP" dirty="0"/>
              <a:t>またそれに加えて「お役立ち情報」と称したミニ講話を実施しました</a:t>
            </a:r>
          </a:p>
          <a:p>
            <a:r>
              <a:rPr lang="ja-JP" altLang="ja-JP" dirty="0"/>
              <a:t>そして個別ブースを用意し、希望者が個別に相談できることを呼びかけて行う相談コーナーも講話終了後に行いました</a:t>
            </a:r>
          </a:p>
          <a:p>
            <a:endParaRPr kumimoji="1" lang="ja-JP" altLang="en-US" dirty="0"/>
          </a:p>
        </p:txBody>
      </p:sp>
      <p:sp>
        <p:nvSpPr>
          <p:cNvPr id="4" name="スライド番号プレースホルダー 3"/>
          <p:cNvSpPr>
            <a:spLocks noGrp="1"/>
          </p:cNvSpPr>
          <p:nvPr>
            <p:ph type="sldNum" sz="quarter" idx="5"/>
          </p:nvPr>
        </p:nvSpPr>
        <p:spPr/>
        <p:txBody>
          <a:bodyPr/>
          <a:lstStyle/>
          <a:p>
            <a:fld id="{F4F72143-84A2-4905-9DCE-36CA38AAA0D8}" type="slidenum">
              <a:rPr kumimoji="1" lang="ja-JP" altLang="en-US" smtClean="0"/>
              <a:t>11</a:t>
            </a:fld>
            <a:endParaRPr kumimoji="1" lang="ja-JP" altLang="en-US"/>
          </a:p>
        </p:txBody>
      </p:sp>
    </p:spTree>
    <p:extLst>
      <p:ext uri="{BB962C8B-B14F-4D97-AF65-F5344CB8AC3E}">
        <p14:creationId xmlns:p14="http://schemas.microsoft.com/office/powerpoint/2010/main" val="218964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fld id="{F4F72143-84A2-4905-9DCE-36CA38AAA0D8}" type="slidenum">
              <a:rPr kumimoji="1" lang="ja-JP" altLang="en-US" smtClean="0"/>
              <a:t>12</a:t>
            </a:fld>
            <a:endParaRPr kumimoji="1" lang="ja-JP" altLang="en-US"/>
          </a:p>
        </p:txBody>
      </p:sp>
    </p:spTree>
    <p:extLst>
      <p:ext uri="{BB962C8B-B14F-4D97-AF65-F5344CB8AC3E}">
        <p14:creationId xmlns:p14="http://schemas.microsoft.com/office/powerpoint/2010/main" val="24303050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ja-JP" altLang="ja-JP" dirty="0"/>
              <a:t>実際の講話内容です</a:t>
            </a:r>
          </a:p>
          <a:p>
            <a:r>
              <a:rPr lang="en-US" altLang="ja-JP" dirty="0"/>
              <a:t> </a:t>
            </a:r>
            <a:endParaRPr lang="ja-JP" altLang="ja-JP" dirty="0"/>
          </a:p>
          <a:p>
            <a:r>
              <a:rPr lang="ja-JP" altLang="ja-JP" dirty="0"/>
              <a:t>まずこの春の芽カフェを運営する団体</a:t>
            </a:r>
            <a:r>
              <a:rPr lang="en-US" altLang="ja-JP" dirty="0"/>
              <a:t>(</a:t>
            </a:r>
            <a:r>
              <a:rPr lang="ja-JP" altLang="ja-JP" dirty="0"/>
              <a:t>薬局</a:t>
            </a:r>
            <a:r>
              <a:rPr lang="en-US" altLang="ja-JP" dirty="0"/>
              <a:t>•</a:t>
            </a:r>
            <a:r>
              <a:rPr lang="ja-JP" altLang="ja-JP" dirty="0"/>
              <a:t>地域包括支援センター</a:t>
            </a:r>
            <a:r>
              <a:rPr lang="en-US" altLang="ja-JP" dirty="0"/>
              <a:t>•</a:t>
            </a:r>
            <a:r>
              <a:rPr lang="ja-JP" altLang="ja-JP" dirty="0"/>
              <a:t>社会福祉協議会</a:t>
            </a:r>
            <a:r>
              <a:rPr lang="en-US" altLang="ja-JP" dirty="0"/>
              <a:t>•</a:t>
            </a:r>
            <a:r>
              <a:rPr lang="ja-JP" altLang="ja-JP" dirty="0"/>
              <a:t>サービス付き高齢者向け住宅</a:t>
            </a:r>
            <a:r>
              <a:rPr lang="en-US" altLang="ja-JP" dirty="0"/>
              <a:t>)</a:t>
            </a:r>
            <a:r>
              <a:rPr lang="ja-JP" altLang="ja-JP" dirty="0"/>
              <a:t>について毎月</a:t>
            </a:r>
            <a:r>
              <a:rPr lang="en-US" altLang="ja-JP" dirty="0"/>
              <a:t>1</a:t>
            </a:r>
            <a:r>
              <a:rPr lang="ja-JP" altLang="ja-JP" dirty="0"/>
              <a:t>箇所ずつ自己紹介ということで説明をしました</a:t>
            </a:r>
          </a:p>
          <a:p>
            <a:r>
              <a:rPr lang="en-US" altLang="ja-JP" dirty="0"/>
              <a:t> </a:t>
            </a:r>
            <a:endParaRPr lang="ja-JP" altLang="ja-JP" dirty="0"/>
          </a:p>
          <a:p>
            <a:r>
              <a:rPr lang="ja-JP" altLang="ja-JP" dirty="0"/>
              <a:t>各団体の説明が終了した後は、フレイルや口腔ケア、栄養摂取など、認知症についてではなく、日常生活に関連するようなテーマで話すことを意識してテーマ選出し、講話を行いました</a:t>
            </a:r>
          </a:p>
          <a:p>
            <a:r>
              <a:rPr lang="en-US" altLang="ja-JP" dirty="0"/>
              <a:t> </a:t>
            </a:r>
            <a:endParaRPr lang="ja-JP" altLang="ja-JP" dirty="0"/>
          </a:p>
          <a:p>
            <a:endParaRPr kumimoji="1" lang="ja-JP" altLang="en-US" dirty="0"/>
          </a:p>
        </p:txBody>
      </p:sp>
      <p:sp>
        <p:nvSpPr>
          <p:cNvPr id="4" name="スライド番号プレースホルダー 3"/>
          <p:cNvSpPr>
            <a:spLocks noGrp="1"/>
          </p:cNvSpPr>
          <p:nvPr>
            <p:ph type="sldNum" sz="quarter" idx="5"/>
          </p:nvPr>
        </p:nvSpPr>
        <p:spPr/>
        <p:txBody>
          <a:bodyPr/>
          <a:lstStyle/>
          <a:p>
            <a:fld id="{F4F72143-84A2-4905-9DCE-36CA38AAA0D8}" type="slidenum">
              <a:rPr kumimoji="1" lang="ja-JP" altLang="en-US" smtClean="0"/>
              <a:t>13</a:t>
            </a:fld>
            <a:endParaRPr kumimoji="1" lang="ja-JP" altLang="en-US"/>
          </a:p>
        </p:txBody>
      </p:sp>
    </p:spTree>
    <p:extLst>
      <p:ext uri="{BB962C8B-B14F-4D97-AF65-F5344CB8AC3E}">
        <p14:creationId xmlns:p14="http://schemas.microsoft.com/office/powerpoint/2010/main" val="7741432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ja-JP" altLang="ja-JP" dirty="0"/>
              <a:t>こちらが実際の様子です</a:t>
            </a:r>
          </a:p>
          <a:p>
            <a:r>
              <a:rPr lang="ja-JP" altLang="ja-JP" dirty="0"/>
              <a:t>会場の雰囲気は喫茶店をイメージしています</a:t>
            </a:r>
          </a:p>
          <a:p>
            <a:r>
              <a:rPr lang="ja-JP" altLang="ja-JP" dirty="0"/>
              <a:t>参加者さんは真剣にメモを取ってお話を聞いてくださいました</a:t>
            </a:r>
          </a:p>
          <a:p>
            <a:r>
              <a:rPr lang="ja-JP" altLang="ja-JP" dirty="0"/>
              <a:t>時には社会福祉協議会のマスコット</a:t>
            </a:r>
            <a:r>
              <a:rPr lang="ja-JP" altLang="en-US" dirty="0"/>
              <a:t>の</a:t>
            </a:r>
            <a:r>
              <a:rPr lang="ja-JP" altLang="ja-JP" dirty="0"/>
              <a:t>着ぐるみを借りて写真撮影、と</a:t>
            </a:r>
            <a:r>
              <a:rPr lang="ja-JP" altLang="en-US" dirty="0"/>
              <a:t>和気あいあいと</a:t>
            </a:r>
            <a:r>
              <a:rPr lang="ja-JP" altLang="ja-JP" dirty="0"/>
              <a:t>楽しい雰囲気で行うことができました</a:t>
            </a:r>
          </a:p>
          <a:p>
            <a:r>
              <a:rPr lang="en-US" altLang="ja-JP" dirty="0"/>
              <a:t> </a:t>
            </a:r>
            <a:endParaRPr lang="ja-JP" altLang="ja-JP" dirty="0"/>
          </a:p>
          <a:p>
            <a:endParaRPr lang="ja-JP" altLang="ja-JP" dirty="0"/>
          </a:p>
        </p:txBody>
      </p:sp>
      <p:sp>
        <p:nvSpPr>
          <p:cNvPr id="4" name="スライド番号プレースホルダー 3"/>
          <p:cNvSpPr>
            <a:spLocks noGrp="1"/>
          </p:cNvSpPr>
          <p:nvPr>
            <p:ph type="sldNum" sz="quarter" idx="5"/>
          </p:nvPr>
        </p:nvSpPr>
        <p:spPr/>
        <p:txBody>
          <a:bodyPr/>
          <a:lstStyle/>
          <a:p>
            <a:fld id="{F4F72143-84A2-4905-9DCE-36CA38AAA0D8}" type="slidenum">
              <a:rPr kumimoji="1" lang="ja-JP" altLang="en-US" smtClean="0"/>
              <a:t>14</a:t>
            </a:fld>
            <a:endParaRPr kumimoji="1" lang="ja-JP" altLang="en-US"/>
          </a:p>
        </p:txBody>
      </p:sp>
    </p:spTree>
    <p:extLst>
      <p:ext uri="{BB962C8B-B14F-4D97-AF65-F5344CB8AC3E}">
        <p14:creationId xmlns:p14="http://schemas.microsoft.com/office/powerpoint/2010/main" val="2873375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685800" y="690563"/>
            <a:ext cx="5486400" cy="3086100"/>
          </a:xfrm>
        </p:spPr>
      </p:sp>
      <p:sp>
        <p:nvSpPr>
          <p:cNvPr id="3" name="ノート プレースホルダー 2"/>
          <p:cNvSpPr>
            <a:spLocks noGrp="1"/>
          </p:cNvSpPr>
          <p:nvPr>
            <p:ph type="body" idx="1"/>
          </p:nvPr>
        </p:nvSpPr>
        <p:spPr/>
        <p:txBody>
          <a:bodyPr/>
          <a:lstStyle/>
          <a:p>
            <a:r>
              <a:rPr lang="en-US" altLang="ja-JP" dirty="0"/>
              <a:t> </a:t>
            </a:r>
            <a:endParaRPr lang="ja-JP" altLang="ja-JP" dirty="0"/>
          </a:p>
          <a:p>
            <a:endParaRPr kumimoji="1" lang="ja-JP" altLang="en-US" dirty="0"/>
          </a:p>
        </p:txBody>
      </p:sp>
      <p:sp>
        <p:nvSpPr>
          <p:cNvPr id="4" name="スライド番号プレースホルダー 3"/>
          <p:cNvSpPr>
            <a:spLocks noGrp="1"/>
          </p:cNvSpPr>
          <p:nvPr>
            <p:ph type="sldNum" sz="quarter" idx="5"/>
          </p:nvPr>
        </p:nvSpPr>
        <p:spPr/>
        <p:txBody>
          <a:bodyPr/>
          <a:lstStyle/>
          <a:p>
            <a:fld id="{F4F72143-84A2-4905-9DCE-36CA38AAA0D8}" type="slidenum">
              <a:rPr kumimoji="1" lang="ja-JP" altLang="en-US" smtClean="0"/>
              <a:t>15</a:t>
            </a:fld>
            <a:endParaRPr kumimoji="1" lang="ja-JP" altLang="en-US"/>
          </a:p>
        </p:txBody>
      </p:sp>
      <p:sp>
        <p:nvSpPr>
          <p:cNvPr id="6" name="テキスト ボックス 5">
            <a:extLst>
              <a:ext uri="{FF2B5EF4-FFF2-40B4-BE49-F238E27FC236}">
                <a16:creationId xmlns:a16="http://schemas.microsoft.com/office/drawing/2014/main" id="{926F8A14-B187-816E-AF5A-1FE0369921F0}"/>
              </a:ext>
            </a:extLst>
          </p:cNvPr>
          <p:cNvSpPr txBox="1"/>
          <p:nvPr/>
        </p:nvSpPr>
        <p:spPr>
          <a:xfrm>
            <a:off x="114300" y="4351818"/>
            <a:ext cx="6629400" cy="4562788"/>
          </a:xfrm>
          <a:prstGeom prst="rect">
            <a:avLst/>
          </a:prstGeom>
          <a:noFill/>
        </p:spPr>
        <p:txBody>
          <a:bodyPr wrap="square">
            <a:spAutoFit/>
          </a:bodyPr>
          <a:lstStyle/>
          <a:p>
            <a:pPr>
              <a:buNone/>
            </a:pPr>
            <a:r>
              <a:rPr lang="ja-JP" altLang="ja-JP" sz="1200" dirty="0">
                <a:effectLst/>
                <a:ea typeface="ＭＳ Ｐゴシック" panose="020B0600070205080204" pitchFamily="50" charset="-128"/>
                <a:cs typeface="ＭＳ Ｐゴシック" panose="020B0600070205080204" pitchFamily="50" charset="-128"/>
              </a:rPr>
              <a:t>実際に開催して感じたことです</a:t>
            </a:r>
          </a:p>
          <a:p>
            <a:pPr>
              <a:buNone/>
            </a:pPr>
            <a:r>
              <a:rPr lang="ja-JP" altLang="ja-JP" sz="1200" dirty="0">
                <a:effectLst/>
                <a:ea typeface="ＭＳ Ｐゴシック" panose="020B0600070205080204" pitchFamily="50" charset="-128"/>
                <a:cs typeface="ＭＳ Ｐゴシック" panose="020B0600070205080204" pitchFamily="50" charset="-128"/>
              </a:rPr>
              <a:t>気軽に話せる雰囲気が好評でした</a:t>
            </a:r>
          </a:p>
          <a:p>
            <a:pPr>
              <a:buNone/>
            </a:pPr>
            <a:r>
              <a:rPr lang="ja-JP" altLang="ja-JP" sz="1200" dirty="0">
                <a:effectLst/>
                <a:ea typeface="ＭＳ Ｐゴシック" panose="020B0600070205080204" pitchFamily="50" charset="-128"/>
                <a:cs typeface="ＭＳ Ｐゴシック" panose="020B0600070205080204" pitchFamily="50" charset="-128"/>
              </a:rPr>
              <a:t>来てくださった方は趣味や生い立ちの話を私たちにしてくれ、認知症介護者の方からは悩みや介護施設についての相談が主でした</a:t>
            </a:r>
          </a:p>
          <a:p>
            <a:pPr>
              <a:spcAft>
                <a:spcPts val="300"/>
              </a:spcAft>
              <a:buNone/>
            </a:pPr>
            <a:r>
              <a:rPr lang="en-US" altLang="ja-JP" sz="1200" dirty="0">
                <a:effectLst/>
                <a:ea typeface="ＭＳ Ｐゴシック" panose="020B0600070205080204" pitchFamily="50" charset="-128"/>
                <a:cs typeface="ＭＳ Ｐゴシック" panose="020B0600070205080204" pitchFamily="50" charset="-128"/>
              </a:rPr>
              <a:t> </a:t>
            </a:r>
            <a:endParaRPr lang="ja-JP" altLang="ja-JP" sz="1200" dirty="0">
              <a:effectLst/>
              <a:ea typeface="ＭＳ Ｐゴシック" panose="020B0600070205080204" pitchFamily="50" charset="-128"/>
              <a:cs typeface="ＭＳ Ｐゴシック" panose="020B0600070205080204" pitchFamily="50" charset="-128"/>
            </a:endParaRPr>
          </a:p>
          <a:p>
            <a:pPr>
              <a:buNone/>
            </a:pPr>
            <a:r>
              <a:rPr lang="ja-JP" altLang="ja-JP" sz="1200" dirty="0">
                <a:effectLst/>
                <a:ea typeface="ＭＳ Ｐゴシック" panose="020B0600070205080204" pitchFamily="50" charset="-128"/>
                <a:cs typeface="ＭＳ Ｐゴシック" panose="020B0600070205080204" pitchFamily="50" charset="-128"/>
              </a:rPr>
              <a:t>これによって薬局業務中では確認できなかった生活状況やお困りごとを把握することができました</a:t>
            </a:r>
          </a:p>
          <a:p>
            <a:pPr>
              <a:buNone/>
            </a:pPr>
            <a:r>
              <a:rPr lang="en-US" altLang="ja-JP" sz="1200" dirty="0">
                <a:effectLst/>
                <a:ea typeface="ＭＳ Ｐゴシック" panose="020B0600070205080204" pitchFamily="50" charset="-128"/>
                <a:cs typeface="ＭＳ Ｐゴシック" panose="020B0600070205080204" pitchFamily="50" charset="-128"/>
              </a:rPr>
              <a:t> </a:t>
            </a:r>
            <a:endParaRPr lang="ja-JP" altLang="ja-JP" sz="1200" dirty="0">
              <a:effectLst/>
              <a:ea typeface="ＭＳ Ｐゴシック" panose="020B0600070205080204" pitchFamily="50" charset="-128"/>
              <a:cs typeface="ＭＳ Ｐゴシック" panose="020B0600070205080204" pitchFamily="50" charset="-128"/>
            </a:endParaRPr>
          </a:p>
          <a:p>
            <a:pPr>
              <a:buNone/>
            </a:pPr>
            <a:r>
              <a:rPr lang="ja-JP" altLang="ja-JP" sz="1200" dirty="0">
                <a:effectLst/>
                <a:ea typeface="ＭＳ Ｐゴシック" panose="020B0600070205080204" pitchFamily="50" charset="-128"/>
                <a:cs typeface="ＭＳ Ｐゴシック" panose="020B0600070205080204" pitchFamily="50" charset="-128"/>
              </a:rPr>
              <a:t>そして毎回参加してくれる固定客グループを獲得し、その方から定期的に相談を受けるようになりました</a:t>
            </a:r>
          </a:p>
          <a:p>
            <a:pPr>
              <a:buNone/>
            </a:pPr>
            <a:r>
              <a:rPr lang="ja-JP" altLang="ja-JP" sz="1200" dirty="0">
                <a:effectLst/>
                <a:ea typeface="ＭＳ Ｐゴシック" panose="020B0600070205080204" pitchFamily="50" charset="-128"/>
                <a:cs typeface="ＭＳ Ｐゴシック" panose="020B0600070205080204" pitchFamily="50" charset="-128"/>
              </a:rPr>
              <a:t>このサプリメント気になるけど飲んで良い？</a:t>
            </a:r>
          </a:p>
          <a:p>
            <a:pPr>
              <a:buNone/>
            </a:pPr>
            <a:r>
              <a:rPr lang="ja-JP" altLang="ja-JP" sz="1200" dirty="0">
                <a:effectLst/>
                <a:ea typeface="ＭＳ Ｐゴシック" panose="020B0600070205080204" pitchFamily="50" charset="-128"/>
                <a:cs typeface="ＭＳ Ｐゴシック" panose="020B0600070205080204" pitchFamily="50" charset="-128"/>
              </a:rPr>
              <a:t>や市から送付される薬剤情報を持参していただき、減らせる薬あるか？などの相談をしていただき対応しました</a:t>
            </a:r>
          </a:p>
          <a:p>
            <a:pPr>
              <a:buNone/>
            </a:pPr>
            <a:r>
              <a:rPr lang="en-US" altLang="ja-JP" sz="1200" dirty="0">
                <a:effectLst/>
                <a:ea typeface="ＭＳ Ｐゴシック" panose="020B0600070205080204" pitchFamily="50" charset="-128"/>
                <a:cs typeface="ＭＳ Ｐゴシック" panose="020B0600070205080204" pitchFamily="50" charset="-128"/>
              </a:rPr>
              <a:t> </a:t>
            </a:r>
            <a:endParaRPr lang="ja-JP" altLang="ja-JP" sz="1200" dirty="0">
              <a:effectLst/>
              <a:ea typeface="ＭＳ Ｐゴシック" panose="020B0600070205080204" pitchFamily="50" charset="-128"/>
              <a:cs typeface="ＭＳ Ｐゴシック" panose="020B0600070205080204" pitchFamily="50" charset="-128"/>
            </a:endParaRPr>
          </a:p>
          <a:p>
            <a:pPr>
              <a:buNone/>
            </a:pPr>
            <a:r>
              <a:rPr lang="ja-JP" altLang="ja-JP" sz="1200" dirty="0">
                <a:effectLst/>
                <a:ea typeface="ＭＳ Ｐゴシック" panose="020B0600070205080204" pitchFamily="50" charset="-128"/>
                <a:cs typeface="ＭＳ Ｐゴシック" panose="020B0600070205080204" pitchFamily="50" charset="-128"/>
              </a:rPr>
              <a:t>また、他運営団体のスタッフも認知症の方と接してきた方が多く、認知症の方との接し方、特に話題の展開の仕方を学ぶことができました</a:t>
            </a:r>
          </a:p>
          <a:p>
            <a:pPr>
              <a:buNone/>
            </a:pPr>
            <a:r>
              <a:rPr lang="en-US" altLang="ja-JP" sz="1200" dirty="0">
                <a:effectLst/>
                <a:ea typeface="ＭＳ Ｐゴシック" panose="020B0600070205080204" pitchFamily="50" charset="-128"/>
                <a:cs typeface="ＭＳ Ｐゴシック" panose="020B0600070205080204" pitchFamily="50" charset="-128"/>
              </a:rPr>
              <a:t> </a:t>
            </a:r>
            <a:endParaRPr lang="ja-JP" altLang="ja-JP" sz="1200" dirty="0">
              <a:effectLst/>
              <a:ea typeface="ＭＳ Ｐゴシック" panose="020B0600070205080204" pitchFamily="50" charset="-128"/>
              <a:cs typeface="ＭＳ Ｐゴシック" panose="020B0600070205080204" pitchFamily="50" charset="-128"/>
            </a:endParaRPr>
          </a:p>
          <a:p>
            <a:pPr>
              <a:buNone/>
            </a:pPr>
            <a:r>
              <a:rPr lang="ja-JP" altLang="ja-JP" sz="1200" dirty="0">
                <a:effectLst/>
                <a:ea typeface="ＭＳ Ｐゴシック" panose="020B0600070205080204" pitchFamily="50" charset="-128"/>
                <a:cs typeface="ＭＳ Ｐゴシック" panose="020B0600070205080204" pitchFamily="50" charset="-128"/>
              </a:rPr>
              <a:t>加えて講話中に各運営団体の役割を説明したことで、認知症カフェではない通常業務中に、「認知症カフェ」でこういう時相談して良いと聞いたから〜と言われて来局される方が増え、薬局含め各団体への個別相談も増加しました</a:t>
            </a:r>
          </a:p>
          <a:p>
            <a:pPr>
              <a:buNone/>
            </a:pPr>
            <a:r>
              <a:rPr lang="en-US" altLang="ja-JP" sz="1200" dirty="0">
                <a:effectLst/>
                <a:ea typeface="ＭＳ Ｐゴシック" panose="020B0600070205080204" pitchFamily="50" charset="-128"/>
                <a:cs typeface="ＭＳ Ｐゴシック" panose="020B0600070205080204" pitchFamily="50" charset="-128"/>
              </a:rPr>
              <a:t> </a:t>
            </a:r>
            <a:endParaRPr lang="ja-JP" altLang="ja-JP" sz="1200" dirty="0">
              <a:effectLst/>
              <a:ea typeface="ＭＳ Ｐゴシック" panose="020B0600070205080204" pitchFamily="50" charset="-128"/>
              <a:cs typeface="ＭＳ Ｐゴシック" panose="020B0600070205080204" pitchFamily="50" charset="-128"/>
            </a:endParaRPr>
          </a:p>
          <a:p>
            <a:pPr>
              <a:buNone/>
            </a:pPr>
            <a:r>
              <a:rPr lang="ja-JP" altLang="ja-JP" sz="1200" dirty="0">
                <a:effectLst/>
                <a:ea typeface="ＭＳ Ｐゴシック" panose="020B0600070205080204" pitchFamily="50" charset="-128"/>
                <a:cs typeface="ＭＳ Ｐゴシック" panose="020B0600070205080204" pitchFamily="50" charset="-128"/>
              </a:rPr>
              <a:t>さらに、認知症カフェの参加者だけではなく、来局者が宣伝のために貼っているポスターを見て、自分の家族が認知症かもしれない、こういう取り組みがあるの早く知りたかった</a:t>
            </a:r>
          </a:p>
          <a:p>
            <a:pPr>
              <a:buNone/>
            </a:pPr>
            <a:r>
              <a:rPr lang="ja-JP" altLang="ja-JP" sz="1200" dirty="0">
                <a:effectLst/>
                <a:ea typeface="ＭＳ Ｐゴシック" panose="020B0600070205080204" pitchFamily="50" charset="-128"/>
                <a:cs typeface="ＭＳ Ｐゴシック" panose="020B0600070205080204" pitchFamily="50" charset="-128"/>
              </a:rPr>
              <a:t>今自分はしっかりしていると思うが行く意味があるの？など投薬中に話題が広がり、より様々なことを教えていただけることも増えました</a:t>
            </a:r>
          </a:p>
        </p:txBody>
      </p:sp>
    </p:spTree>
    <p:extLst>
      <p:ext uri="{BB962C8B-B14F-4D97-AF65-F5344CB8AC3E}">
        <p14:creationId xmlns:p14="http://schemas.microsoft.com/office/powerpoint/2010/main" val="679150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ja-JP" altLang="ja-JP" dirty="0"/>
              <a:t>必要となった物品ですが、</a:t>
            </a:r>
          </a:p>
          <a:p>
            <a:r>
              <a:rPr lang="ja-JP" altLang="ja-JP" dirty="0"/>
              <a:t>喫茶店をモチーフとして準備しました</a:t>
            </a:r>
          </a:p>
          <a:p>
            <a:r>
              <a:rPr lang="en-US" altLang="ja-JP" dirty="0"/>
              <a:t> </a:t>
            </a:r>
            <a:endParaRPr lang="ja-JP" altLang="ja-JP" dirty="0"/>
          </a:p>
          <a:p>
            <a:r>
              <a:rPr lang="ja-JP" altLang="ja-JP" dirty="0"/>
              <a:t>飲み物やお菓子、紙コップやコーヒーメーカーなど飲食に必要なもの、そのほかはテーブルクロスやのぼり旗などが必要となりました</a:t>
            </a:r>
          </a:p>
          <a:p>
            <a:r>
              <a:rPr lang="en-US" altLang="ja-JP" dirty="0"/>
              <a:t> </a:t>
            </a:r>
            <a:endParaRPr lang="ja-JP" altLang="ja-JP" dirty="0"/>
          </a:p>
          <a:p>
            <a:r>
              <a:rPr lang="ja-JP" altLang="ja-JP" dirty="0"/>
              <a:t>準備費用は高知市実施の認知症カフェ助成金制度に申請し、捻出しました</a:t>
            </a:r>
          </a:p>
          <a:p>
            <a:r>
              <a:rPr lang="ja-JP" altLang="ja-JP" dirty="0"/>
              <a:t>この制度は高知市内で認知症カフェを新しく開く際に設備整備費や広報費といった初期費用を援助してくれる制度になっています</a:t>
            </a:r>
          </a:p>
          <a:p>
            <a:endParaRPr kumimoji="1" lang="ja-JP" altLang="en-US" dirty="0"/>
          </a:p>
        </p:txBody>
      </p:sp>
      <p:sp>
        <p:nvSpPr>
          <p:cNvPr id="4" name="スライド番号プレースホルダー 3"/>
          <p:cNvSpPr>
            <a:spLocks noGrp="1"/>
          </p:cNvSpPr>
          <p:nvPr>
            <p:ph type="sldNum" sz="quarter" idx="5"/>
          </p:nvPr>
        </p:nvSpPr>
        <p:spPr/>
        <p:txBody>
          <a:bodyPr/>
          <a:lstStyle/>
          <a:p>
            <a:fld id="{F4F72143-84A2-4905-9DCE-36CA38AAA0D8}" type="slidenum">
              <a:rPr kumimoji="1" lang="ja-JP" altLang="en-US" smtClean="0"/>
              <a:t>16</a:t>
            </a:fld>
            <a:endParaRPr kumimoji="1" lang="ja-JP" altLang="en-US"/>
          </a:p>
        </p:txBody>
      </p:sp>
    </p:spTree>
    <p:extLst>
      <p:ext uri="{BB962C8B-B14F-4D97-AF65-F5344CB8AC3E}">
        <p14:creationId xmlns:p14="http://schemas.microsoft.com/office/powerpoint/2010/main" val="8536076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ja-JP" altLang="ja-JP" dirty="0"/>
              <a:t>今後の課題についてですが、大きく２つあると考えています</a:t>
            </a:r>
          </a:p>
          <a:p>
            <a:r>
              <a:rPr lang="ja-JP" altLang="ja-JP" dirty="0"/>
              <a:t>一つ目は参加者が少ないことです</a:t>
            </a:r>
          </a:p>
          <a:p>
            <a:r>
              <a:rPr lang="ja-JP" altLang="ja-JP" dirty="0"/>
              <a:t>現在多くても</a:t>
            </a:r>
            <a:r>
              <a:rPr lang="en-US" altLang="ja-JP" dirty="0"/>
              <a:t>10</a:t>
            </a:r>
            <a:r>
              <a:rPr lang="ja-JP" altLang="ja-JP" dirty="0"/>
              <a:t>名以下のため、集客方法を見直す必要があります</a:t>
            </a:r>
          </a:p>
          <a:p>
            <a:r>
              <a:rPr lang="en-US" altLang="ja-JP" dirty="0"/>
              <a:t> </a:t>
            </a:r>
            <a:endParaRPr lang="ja-JP" altLang="ja-JP" dirty="0"/>
          </a:p>
          <a:p>
            <a:r>
              <a:rPr lang="ja-JP" altLang="ja-JP" dirty="0"/>
              <a:t>改善策として</a:t>
            </a:r>
          </a:p>
          <a:p>
            <a:r>
              <a:rPr lang="ja-JP" altLang="ja-JP" dirty="0"/>
              <a:t>薬局だけではなく郵便局や病院、掲示板など広報する範囲を広める</a:t>
            </a:r>
          </a:p>
          <a:p>
            <a:r>
              <a:rPr lang="ja-JP" altLang="ja-JP" dirty="0"/>
              <a:t>開催日時を忘れて来れなかった、という方がおられるため開催直前に電話などで告知する</a:t>
            </a:r>
          </a:p>
          <a:p>
            <a:r>
              <a:rPr lang="ja-JP" altLang="ja-JP" dirty="0"/>
              <a:t>移動手段がなく来れなかった、という方もいらっしゃるため送迎様式を整備する</a:t>
            </a:r>
          </a:p>
          <a:p>
            <a:r>
              <a:rPr lang="ja-JP" altLang="ja-JP" dirty="0"/>
              <a:t>また、移動式として将来的には春野町各地で開催する、が挙げられます</a:t>
            </a:r>
          </a:p>
          <a:p>
            <a:endParaRPr kumimoji="1" lang="ja-JP" altLang="en-US" dirty="0"/>
          </a:p>
        </p:txBody>
      </p:sp>
      <p:sp>
        <p:nvSpPr>
          <p:cNvPr id="4" name="スライド番号プレースホルダー 3"/>
          <p:cNvSpPr>
            <a:spLocks noGrp="1"/>
          </p:cNvSpPr>
          <p:nvPr>
            <p:ph type="sldNum" sz="quarter" idx="5"/>
          </p:nvPr>
        </p:nvSpPr>
        <p:spPr/>
        <p:txBody>
          <a:bodyPr/>
          <a:lstStyle/>
          <a:p>
            <a:fld id="{F4F72143-84A2-4905-9DCE-36CA38AAA0D8}" type="slidenum">
              <a:rPr kumimoji="1" lang="ja-JP" altLang="en-US" smtClean="0"/>
              <a:t>17</a:t>
            </a:fld>
            <a:endParaRPr kumimoji="1" lang="ja-JP" altLang="en-US"/>
          </a:p>
        </p:txBody>
      </p:sp>
    </p:spTree>
    <p:extLst>
      <p:ext uri="{BB962C8B-B14F-4D97-AF65-F5344CB8AC3E}">
        <p14:creationId xmlns:p14="http://schemas.microsoft.com/office/powerpoint/2010/main" val="20134663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660400" y="1225550"/>
            <a:ext cx="5486400" cy="3086100"/>
          </a:xfrm>
        </p:spPr>
      </p:sp>
      <p:sp>
        <p:nvSpPr>
          <p:cNvPr id="3" name="ノート プレースホルダー 2"/>
          <p:cNvSpPr>
            <a:spLocks noGrp="1"/>
          </p:cNvSpPr>
          <p:nvPr>
            <p:ph type="body" idx="1"/>
          </p:nvPr>
        </p:nvSpPr>
        <p:spPr/>
        <p:txBody>
          <a:bodyPr/>
          <a:lstStyle/>
          <a:p>
            <a:r>
              <a:rPr lang="ja-JP" altLang="ja-JP" dirty="0"/>
              <a:t>二つ目はスタッフの増員についてです</a:t>
            </a:r>
          </a:p>
          <a:p>
            <a:r>
              <a:rPr lang="ja-JP" altLang="ja-JP" dirty="0"/>
              <a:t>現在各運営団体からメンバーを出して最大</a:t>
            </a:r>
            <a:r>
              <a:rPr lang="en-US" altLang="ja-JP" dirty="0"/>
              <a:t>6</a:t>
            </a:r>
            <a:r>
              <a:rPr lang="ja-JP" altLang="ja-JP" dirty="0"/>
              <a:t>名で運営していますが、各メンバーへの負担が大きく当日一人でも欠けてしまうと運営に支障が出る状態になっています</a:t>
            </a:r>
          </a:p>
          <a:p>
            <a:r>
              <a:rPr lang="en-US" altLang="ja-JP" dirty="0"/>
              <a:t> </a:t>
            </a:r>
            <a:endParaRPr lang="ja-JP" altLang="ja-JP" dirty="0"/>
          </a:p>
          <a:p>
            <a:r>
              <a:rPr lang="ja-JP" altLang="ja-JP" dirty="0"/>
              <a:t>改善案としては、ボランティアで地域住民の協力を得ることが考えられます</a:t>
            </a:r>
          </a:p>
          <a:p>
            <a:r>
              <a:rPr lang="ja-JP" altLang="ja-JP" dirty="0"/>
              <a:t>地域住民の協力を得ることができ、運営に携わっていただければ、人手の面だけではなく</a:t>
            </a:r>
          </a:p>
          <a:p>
            <a:r>
              <a:rPr lang="ja-JP" altLang="ja-JP" dirty="0"/>
              <a:t>私たち医療関係者とは違った視点で活動を提案し、活動の幅が広がることが期待できます</a:t>
            </a:r>
          </a:p>
          <a:p>
            <a:r>
              <a:rPr lang="en-US" altLang="ja-JP" dirty="0"/>
              <a:t> </a:t>
            </a:r>
            <a:endParaRPr lang="ja-JP" altLang="ja-JP" dirty="0"/>
          </a:p>
          <a:p>
            <a:r>
              <a:rPr lang="ja-JP" altLang="ja-JP" dirty="0"/>
              <a:t>また、今後認知症カフェが長く続いていくためには地域住民が主体となり運営していくことが望ましいと考えています</a:t>
            </a:r>
          </a:p>
          <a:p>
            <a:endParaRPr lang="ja-JP" altLang="ja-JP" dirty="0"/>
          </a:p>
        </p:txBody>
      </p:sp>
      <p:sp>
        <p:nvSpPr>
          <p:cNvPr id="4" name="スライド番号プレースホルダー 3"/>
          <p:cNvSpPr>
            <a:spLocks noGrp="1"/>
          </p:cNvSpPr>
          <p:nvPr>
            <p:ph type="sldNum" sz="quarter" idx="5"/>
          </p:nvPr>
        </p:nvSpPr>
        <p:spPr/>
        <p:txBody>
          <a:bodyPr/>
          <a:lstStyle/>
          <a:p>
            <a:fld id="{F4F72143-84A2-4905-9DCE-36CA38AAA0D8}" type="slidenum">
              <a:rPr kumimoji="1" lang="ja-JP" altLang="en-US" smtClean="0"/>
              <a:t>18</a:t>
            </a:fld>
            <a:endParaRPr kumimoji="1" lang="ja-JP" altLang="en-US"/>
          </a:p>
        </p:txBody>
      </p:sp>
    </p:spTree>
    <p:extLst>
      <p:ext uri="{BB962C8B-B14F-4D97-AF65-F5344CB8AC3E}">
        <p14:creationId xmlns:p14="http://schemas.microsoft.com/office/powerpoint/2010/main" val="29029961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685800" y="430213"/>
            <a:ext cx="5486400" cy="3086100"/>
          </a:xfrm>
        </p:spPr>
      </p:sp>
      <p:sp>
        <p:nvSpPr>
          <p:cNvPr id="3" name="ノート プレースホルダー 2"/>
          <p:cNvSpPr>
            <a:spLocks noGrp="1"/>
          </p:cNvSpPr>
          <p:nvPr>
            <p:ph type="body" idx="1"/>
          </p:nvPr>
        </p:nvSpPr>
        <p:spPr>
          <a:xfrm>
            <a:off x="685800" y="3765176"/>
            <a:ext cx="5486400" cy="5244353"/>
          </a:xfrm>
        </p:spPr>
        <p:txBody>
          <a:bodyPr/>
          <a:lstStyle/>
          <a:p>
            <a:r>
              <a:rPr lang="ja-JP" altLang="ja-JP" dirty="0"/>
              <a:t>今後の課題についてですが、大きく２つあると考えています</a:t>
            </a:r>
          </a:p>
          <a:p>
            <a:r>
              <a:rPr lang="ja-JP" altLang="ja-JP" dirty="0"/>
              <a:t>一つ目は参加者が少ないことです</a:t>
            </a:r>
          </a:p>
          <a:p>
            <a:r>
              <a:rPr lang="ja-JP" altLang="ja-JP" dirty="0"/>
              <a:t>現在多くても</a:t>
            </a:r>
            <a:r>
              <a:rPr lang="en-US" altLang="ja-JP" dirty="0"/>
              <a:t>10</a:t>
            </a:r>
            <a:r>
              <a:rPr lang="ja-JP" altLang="ja-JP" dirty="0"/>
              <a:t>名以下のため、集客方法を見直す必要があります</a:t>
            </a:r>
          </a:p>
          <a:p>
            <a:r>
              <a:rPr lang="en-US" altLang="ja-JP" dirty="0"/>
              <a:t> </a:t>
            </a:r>
            <a:endParaRPr lang="ja-JP" altLang="ja-JP" dirty="0"/>
          </a:p>
          <a:p>
            <a:r>
              <a:rPr lang="ja-JP" altLang="ja-JP" dirty="0"/>
              <a:t>改善策として</a:t>
            </a:r>
          </a:p>
          <a:p>
            <a:r>
              <a:rPr lang="ja-JP" altLang="ja-JP" dirty="0"/>
              <a:t>薬局だけではなく郵便局や病院、掲示板など広報する範囲を広める</a:t>
            </a:r>
          </a:p>
          <a:p>
            <a:r>
              <a:rPr lang="ja-JP" altLang="ja-JP" dirty="0"/>
              <a:t>開催日時を忘れて来れなかった、という方がおられるため開催直前に電話などで告知する</a:t>
            </a:r>
          </a:p>
          <a:p>
            <a:r>
              <a:rPr lang="ja-JP" altLang="ja-JP" dirty="0"/>
              <a:t>移動手段がなく来れなかった、という方もいらっしゃるため送迎様式を整備する</a:t>
            </a:r>
          </a:p>
          <a:p>
            <a:r>
              <a:rPr lang="ja-JP" altLang="ja-JP" dirty="0"/>
              <a:t>また、移動式として将来的には春野町各地で開催する、が挙げられます</a:t>
            </a:r>
          </a:p>
          <a:p>
            <a:r>
              <a:rPr lang="en-US" altLang="ja-JP" dirty="0"/>
              <a:t> </a:t>
            </a:r>
            <a:endParaRPr lang="ja-JP" altLang="ja-JP" dirty="0"/>
          </a:p>
          <a:p>
            <a:r>
              <a:rPr lang="ja-JP" altLang="ja-JP" dirty="0"/>
              <a:t>二つ目はスタッフの増員についてです</a:t>
            </a:r>
          </a:p>
          <a:p>
            <a:r>
              <a:rPr lang="ja-JP" altLang="ja-JP" dirty="0"/>
              <a:t>現在各運営団体からメンバーを出して最大</a:t>
            </a:r>
            <a:r>
              <a:rPr lang="en-US" altLang="ja-JP" dirty="0"/>
              <a:t>6</a:t>
            </a:r>
            <a:r>
              <a:rPr lang="ja-JP" altLang="ja-JP" dirty="0"/>
              <a:t>名で運営していますが、各メンバーへの負担が大きく当日一人でも欠けてしまうと運営に支障が出る状態になっています</a:t>
            </a:r>
          </a:p>
          <a:p>
            <a:r>
              <a:rPr lang="en-US" altLang="ja-JP" dirty="0"/>
              <a:t> </a:t>
            </a:r>
            <a:endParaRPr lang="ja-JP" altLang="ja-JP" dirty="0"/>
          </a:p>
          <a:p>
            <a:r>
              <a:rPr lang="ja-JP" altLang="ja-JP" dirty="0"/>
              <a:t>改善案としては、ボランティアで地域住民の協力を得ることが考えられます</a:t>
            </a:r>
          </a:p>
          <a:p>
            <a:r>
              <a:rPr lang="ja-JP" altLang="ja-JP" dirty="0"/>
              <a:t>地域住民の協力を得ることができ、運営に携わっていただければ、人手の面だけではなく</a:t>
            </a:r>
          </a:p>
          <a:p>
            <a:r>
              <a:rPr lang="ja-JP" altLang="ja-JP" dirty="0"/>
              <a:t>私たち医療関係者とは違った視点で活動を提案し、活動の幅が広がることが期待できます</a:t>
            </a:r>
          </a:p>
          <a:p>
            <a:r>
              <a:rPr lang="en-US" altLang="ja-JP" dirty="0"/>
              <a:t> </a:t>
            </a:r>
            <a:endParaRPr lang="ja-JP" altLang="ja-JP" dirty="0"/>
          </a:p>
          <a:p>
            <a:r>
              <a:rPr lang="ja-JP" altLang="ja-JP" dirty="0"/>
              <a:t>また、今後認知症カフェが長く続いていくためには地域住民が主体となり運営していくことが望ましいと考えています</a:t>
            </a:r>
          </a:p>
          <a:p>
            <a:r>
              <a:rPr lang="en-US" altLang="ja-JP" dirty="0"/>
              <a:t> </a:t>
            </a:r>
            <a:endParaRPr lang="ja-JP" altLang="ja-JP" dirty="0"/>
          </a:p>
          <a:p>
            <a:endParaRPr kumimoji="1" lang="ja-JP" altLang="en-US" dirty="0"/>
          </a:p>
        </p:txBody>
      </p:sp>
      <p:sp>
        <p:nvSpPr>
          <p:cNvPr id="4" name="スライド番号プレースホルダー 3"/>
          <p:cNvSpPr>
            <a:spLocks noGrp="1"/>
          </p:cNvSpPr>
          <p:nvPr>
            <p:ph type="sldNum" sz="quarter" idx="5"/>
          </p:nvPr>
        </p:nvSpPr>
        <p:spPr/>
        <p:txBody>
          <a:bodyPr/>
          <a:lstStyle/>
          <a:p>
            <a:fld id="{F4F72143-84A2-4905-9DCE-36CA38AAA0D8}" type="slidenum">
              <a:rPr kumimoji="1" lang="ja-JP" altLang="en-US" smtClean="0"/>
              <a:t>19</a:t>
            </a:fld>
            <a:endParaRPr kumimoji="1" lang="ja-JP" altLang="en-US"/>
          </a:p>
        </p:txBody>
      </p:sp>
    </p:spTree>
    <p:extLst>
      <p:ext uri="{BB962C8B-B14F-4D97-AF65-F5344CB8AC3E}">
        <p14:creationId xmlns:p14="http://schemas.microsoft.com/office/powerpoint/2010/main" val="18530256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ja-JP" altLang="ja-JP" dirty="0"/>
              <a:t>総括です</a:t>
            </a:r>
          </a:p>
          <a:p>
            <a:r>
              <a:rPr lang="en-US" altLang="ja-JP" dirty="0"/>
              <a:t> </a:t>
            </a:r>
            <a:endParaRPr lang="ja-JP" altLang="ja-JP" dirty="0"/>
          </a:p>
          <a:p>
            <a:r>
              <a:rPr lang="ja-JP" altLang="ja-JP" dirty="0"/>
              <a:t>認知症カフェ「はるの芽カフェ」を開催したことにより、参加者との関係性構築をすることができ、薬局業務中では気づけなかった生活状況の把握ができるようになりました</a:t>
            </a:r>
          </a:p>
          <a:p>
            <a:r>
              <a:rPr lang="en-US" altLang="ja-JP" dirty="0"/>
              <a:t> </a:t>
            </a:r>
            <a:endParaRPr lang="ja-JP" altLang="ja-JP" dirty="0"/>
          </a:p>
          <a:p>
            <a:r>
              <a:rPr lang="ja-JP" altLang="ja-JP" dirty="0"/>
              <a:t>そして処方箋なしでも来局、相談に来られる方が薬局だけではなく他機関でも増加しました</a:t>
            </a:r>
          </a:p>
          <a:p>
            <a:r>
              <a:rPr lang="en-US" altLang="ja-JP" dirty="0"/>
              <a:t> </a:t>
            </a:r>
            <a:endParaRPr lang="ja-JP" altLang="ja-JP" dirty="0"/>
          </a:p>
          <a:p>
            <a:r>
              <a:rPr lang="ja-JP" altLang="ja-JP" dirty="0"/>
              <a:t>課題としては、参加者が現状少ないため、宣伝強化や送迎の検討など改善策を取りながら継続開催していきます</a:t>
            </a:r>
          </a:p>
          <a:p>
            <a:r>
              <a:rPr lang="en-US" altLang="ja-JP" dirty="0"/>
              <a:t> </a:t>
            </a:r>
            <a:endParaRPr lang="ja-JP" altLang="ja-JP" dirty="0"/>
          </a:p>
          <a:p>
            <a:r>
              <a:rPr lang="ja-JP" altLang="ja-JP" dirty="0"/>
              <a:t>また、将来的には地域の方にも運営に携わっていただき、内容を充実させていきたいと考えています</a:t>
            </a:r>
          </a:p>
          <a:p>
            <a:r>
              <a:rPr lang="en-US" altLang="ja-JP" dirty="0"/>
              <a:t> </a:t>
            </a:r>
            <a:endParaRPr lang="ja-JP" altLang="ja-JP" dirty="0"/>
          </a:p>
          <a:p>
            <a:r>
              <a:rPr lang="ja-JP" altLang="ja-JP" dirty="0"/>
              <a:t>今はその名の通り小さな芽である「はるの芽カフェ」ですが、長く太く続けて、いつかは大木のような皆様の安らげる場所となれるように、今後も頑張っていきます</a:t>
            </a:r>
          </a:p>
          <a:p>
            <a:endParaRPr kumimoji="1" lang="ja-JP" altLang="en-US" dirty="0"/>
          </a:p>
        </p:txBody>
      </p:sp>
      <p:sp>
        <p:nvSpPr>
          <p:cNvPr id="4" name="スライド番号プレースホルダー 3"/>
          <p:cNvSpPr>
            <a:spLocks noGrp="1"/>
          </p:cNvSpPr>
          <p:nvPr>
            <p:ph type="sldNum" sz="quarter" idx="5"/>
          </p:nvPr>
        </p:nvSpPr>
        <p:spPr/>
        <p:txBody>
          <a:bodyPr/>
          <a:lstStyle/>
          <a:p>
            <a:fld id="{F4F72143-84A2-4905-9DCE-36CA38AAA0D8}" type="slidenum">
              <a:rPr kumimoji="1" lang="ja-JP" altLang="en-US" smtClean="0"/>
              <a:t>20</a:t>
            </a:fld>
            <a:endParaRPr kumimoji="1" lang="ja-JP" altLang="en-US"/>
          </a:p>
        </p:txBody>
      </p:sp>
    </p:spTree>
    <p:extLst>
      <p:ext uri="{BB962C8B-B14F-4D97-AF65-F5344CB8AC3E}">
        <p14:creationId xmlns:p14="http://schemas.microsoft.com/office/powerpoint/2010/main" val="9584096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F4F72143-84A2-4905-9DCE-36CA38AAA0D8}" type="slidenum">
              <a:rPr kumimoji="1" lang="ja-JP" altLang="en-US" smtClean="0"/>
              <a:t>21</a:t>
            </a:fld>
            <a:endParaRPr kumimoji="1" lang="ja-JP" altLang="en-US"/>
          </a:p>
        </p:txBody>
      </p:sp>
    </p:spTree>
    <p:extLst>
      <p:ext uri="{BB962C8B-B14F-4D97-AF65-F5344CB8AC3E}">
        <p14:creationId xmlns:p14="http://schemas.microsoft.com/office/powerpoint/2010/main" val="25412122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F4F72143-84A2-4905-9DCE-36CA38AAA0D8}" type="slidenum">
              <a:rPr kumimoji="1" lang="ja-JP" altLang="en-US" smtClean="0"/>
              <a:t>22</a:t>
            </a:fld>
            <a:endParaRPr kumimoji="1" lang="ja-JP" altLang="en-US"/>
          </a:p>
        </p:txBody>
      </p:sp>
    </p:spTree>
    <p:extLst>
      <p:ext uri="{BB962C8B-B14F-4D97-AF65-F5344CB8AC3E}">
        <p14:creationId xmlns:p14="http://schemas.microsoft.com/office/powerpoint/2010/main" val="24401575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85FCDC0-326F-49DE-9966-83DA517531F0}"/>
              </a:ext>
            </a:extLst>
          </p:cNvPr>
          <p:cNvSpPr>
            <a:spLocks noGrp="1"/>
          </p:cNvSpPr>
          <p:nvPr>
            <p:ph type="ctrTitle"/>
          </p:nvPr>
        </p:nvSpPr>
        <p:spPr>
          <a:xfrm>
            <a:off x="1524000" y="1122363"/>
            <a:ext cx="9144000" cy="2387600"/>
          </a:xfrm>
        </p:spPr>
        <p:txBody>
          <a:bodyPr anchor="b"/>
          <a:lstStyle>
            <a:lvl1pPr algn="ctr">
              <a:defRPr sz="6000"/>
            </a:lvl1pPr>
          </a:lstStyle>
          <a:p>
            <a:r>
              <a:rPr kumimoji="1" lang="ja-JP" altLang="en-US"/>
              <a:t>マスター タイトルの書式設定</a:t>
            </a:r>
          </a:p>
        </p:txBody>
      </p:sp>
      <p:sp>
        <p:nvSpPr>
          <p:cNvPr id="3" name="字幕 2">
            <a:extLst>
              <a:ext uri="{FF2B5EF4-FFF2-40B4-BE49-F238E27FC236}">
                <a16:creationId xmlns:a16="http://schemas.microsoft.com/office/drawing/2014/main" id="{63DA1194-8405-618B-7F18-7A9B407BD83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a:t>マスター サブタイトルの書式設定</a:t>
            </a:r>
          </a:p>
        </p:txBody>
      </p:sp>
      <p:sp>
        <p:nvSpPr>
          <p:cNvPr id="4" name="日付プレースホルダー 3">
            <a:extLst>
              <a:ext uri="{FF2B5EF4-FFF2-40B4-BE49-F238E27FC236}">
                <a16:creationId xmlns:a16="http://schemas.microsoft.com/office/drawing/2014/main" id="{2EDBB3DE-1323-CC8B-EA02-87D0B9DBB5BD}"/>
              </a:ext>
            </a:extLst>
          </p:cNvPr>
          <p:cNvSpPr>
            <a:spLocks noGrp="1"/>
          </p:cNvSpPr>
          <p:nvPr>
            <p:ph type="dt" sz="half" idx="10"/>
          </p:nvPr>
        </p:nvSpPr>
        <p:spPr/>
        <p:txBody>
          <a:bodyPr/>
          <a:lstStyle/>
          <a:p>
            <a:fld id="{375209E9-96C2-4EA8-8056-94182C96305F}" type="datetimeFigureOut">
              <a:rPr kumimoji="1" lang="ja-JP" altLang="en-US" smtClean="0"/>
              <a:t>2025/10/24</a:t>
            </a:fld>
            <a:endParaRPr kumimoji="1" lang="ja-JP" altLang="en-US"/>
          </a:p>
        </p:txBody>
      </p:sp>
      <p:sp>
        <p:nvSpPr>
          <p:cNvPr id="5" name="フッター プレースホルダー 4">
            <a:extLst>
              <a:ext uri="{FF2B5EF4-FFF2-40B4-BE49-F238E27FC236}">
                <a16:creationId xmlns:a16="http://schemas.microsoft.com/office/drawing/2014/main" id="{3D1673B5-8FC7-9B18-8174-B3F6A4A73C9B}"/>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265DCDC2-2517-8B64-0103-E32DE5777A96}"/>
              </a:ext>
            </a:extLst>
          </p:cNvPr>
          <p:cNvSpPr>
            <a:spLocks noGrp="1"/>
          </p:cNvSpPr>
          <p:nvPr>
            <p:ph type="sldNum" sz="quarter" idx="12"/>
          </p:nvPr>
        </p:nvSpPr>
        <p:spPr/>
        <p:txBody>
          <a:bodyPr/>
          <a:lstStyle/>
          <a:p>
            <a:fld id="{35B520CD-23A2-4932-BE13-4A5BFB20472D}" type="slidenum">
              <a:rPr kumimoji="1" lang="ja-JP" altLang="en-US" smtClean="0"/>
              <a:t>‹#›</a:t>
            </a:fld>
            <a:endParaRPr kumimoji="1" lang="ja-JP" altLang="en-US"/>
          </a:p>
        </p:txBody>
      </p:sp>
    </p:spTree>
    <p:extLst>
      <p:ext uri="{BB962C8B-B14F-4D97-AF65-F5344CB8AC3E}">
        <p14:creationId xmlns:p14="http://schemas.microsoft.com/office/powerpoint/2010/main" val="3013482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C5110840-BE93-CDBA-6897-5875B02E8DEF}"/>
              </a:ext>
            </a:extLst>
          </p:cNvPr>
          <p:cNvSpPr>
            <a:spLocks noGrp="1"/>
          </p:cNvSpPr>
          <p:nvPr>
            <p:ph type="title"/>
          </p:nvPr>
        </p:nvSpPr>
        <p:spPr>
          <a:xfrm>
            <a:off x="0" y="1"/>
            <a:ext cx="12192000" cy="1449976"/>
          </a:xfrm>
        </p:spPr>
        <p:txBody>
          <a:bodyPr/>
          <a:lstStyle/>
          <a:p>
            <a:r>
              <a:rPr kumimoji="1" lang="ja-JP" altLang="en-US" dirty="0"/>
              <a:t>マスター タイトルの書式設定</a:t>
            </a:r>
          </a:p>
        </p:txBody>
      </p:sp>
      <p:sp>
        <p:nvSpPr>
          <p:cNvPr id="3" name="コンテンツ プレースホルダー 2">
            <a:extLst>
              <a:ext uri="{FF2B5EF4-FFF2-40B4-BE49-F238E27FC236}">
                <a16:creationId xmlns:a16="http://schemas.microsoft.com/office/drawing/2014/main" id="{257B7E05-BFA0-8C54-4FB8-898F7161E0F6}"/>
              </a:ext>
            </a:extLst>
          </p:cNvPr>
          <p:cNvSpPr>
            <a:spLocks noGrp="1"/>
          </p:cNvSpPr>
          <p:nvPr>
            <p:ph idx="1"/>
          </p:nvPr>
        </p:nvSpPr>
        <p:spPr/>
        <p:txBody>
          <a:bodyPr/>
          <a:lstStyle/>
          <a:p>
            <a:pPr lvl="0"/>
            <a:r>
              <a:rPr kumimoji="1" lang="ja-JP" altLang="en-US" dirty="0"/>
              <a:t>マスター テキストの書式設定</a:t>
            </a:r>
          </a:p>
          <a:p>
            <a:pPr lvl="1"/>
            <a:r>
              <a:rPr kumimoji="1" lang="ja-JP" altLang="en-US" dirty="0"/>
              <a:t>第 </a:t>
            </a:r>
            <a:r>
              <a:rPr kumimoji="1" lang="en-US" altLang="ja-JP" dirty="0"/>
              <a:t>2 </a:t>
            </a:r>
            <a:r>
              <a:rPr kumimoji="1" lang="ja-JP" altLang="en-US" dirty="0"/>
              <a:t>レベル</a:t>
            </a:r>
          </a:p>
          <a:p>
            <a:pPr lvl="2"/>
            <a:r>
              <a:rPr kumimoji="1" lang="ja-JP" altLang="en-US" dirty="0"/>
              <a:t>第 </a:t>
            </a:r>
            <a:r>
              <a:rPr kumimoji="1" lang="en-US" altLang="ja-JP" dirty="0"/>
              <a:t>3 </a:t>
            </a:r>
            <a:r>
              <a:rPr kumimoji="1" lang="ja-JP" altLang="en-US" dirty="0"/>
              <a:t>レベル</a:t>
            </a:r>
          </a:p>
          <a:p>
            <a:pPr lvl="3"/>
            <a:r>
              <a:rPr kumimoji="1" lang="ja-JP" altLang="en-US" dirty="0"/>
              <a:t>第 </a:t>
            </a:r>
            <a:r>
              <a:rPr kumimoji="1" lang="en-US" altLang="ja-JP" dirty="0"/>
              <a:t>4 </a:t>
            </a:r>
            <a:r>
              <a:rPr kumimoji="1" lang="ja-JP" altLang="en-US" dirty="0"/>
              <a:t>レベル</a:t>
            </a:r>
          </a:p>
          <a:p>
            <a:pPr lvl="4"/>
            <a:r>
              <a:rPr kumimoji="1" lang="ja-JP" altLang="en-US" dirty="0"/>
              <a:t>第 </a:t>
            </a:r>
            <a:r>
              <a:rPr kumimoji="1" lang="en-US" altLang="ja-JP" dirty="0"/>
              <a:t>5 </a:t>
            </a:r>
            <a:r>
              <a:rPr kumimoji="1" lang="ja-JP" altLang="en-US" dirty="0"/>
              <a:t>レベル</a:t>
            </a:r>
          </a:p>
        </p:txBody>
      </p:sp>
      <p:sp>
        <p:nvSpPr>
          <p:cNvPr id="4" name="日付プレースホルダー 3">
            <a:extLst>
              <a:ext uri="{FF2B5EF4-FFF2-40B4-BE49-F238E27FC236}">
                <a16:creationId xmlns:a16="http://schemas.microsoft.com/office/drawing/2014/main" id="{10E4394A-B5D4-389A-3C87-BBFDD5EBF533}"/>
              </a:ext>
            </a:extLst>
          </p:cNvPr>
          <p:cNvSpPr>
            <a:spLocks noGrp="1"/>
          </p:cNvSpPr>
          <p:nvPr>
            <p:ph type="dt" sz="half" idx="10"/>
          </p:nvPr>
        </p:nvSpPr>
        <p:spPr/>
        <p:txBody>
          <a:bodyPr/>
          <a:lstStyle/>
          <a:p>
            <a:fld id="{375209E9-96C2-4EA8-8056-94182C96305F}" type="datetimeFigureOut">
              <a:rPr kumimoji="1" lang="ja-JP" altLang="en-US" smtClean="0"/>
              <a:t>2025/10/24</a:t>
            </a:fld>
            <a:endParaRPr kumimoji="1" lang="ja-JP" altLang="en-US"/>
          </a:p>
        </p:txBody>
      </p:sp>
      <p:sp>
        <p:nvSpPr>
          <p:cNvPr id="5" name="フッター プレースホルダー 4">
            <a:extLst>
              <a:ext uri="{FF2B5EF4-FFF2-40B4-BE49-F238E27FC236}">
                <a16:creationId xmlns:a16="http://schemas.microsoft.com/office/drawing/2014/main" id="{67DA6B27-00FF-C98B-176A-3F3291F49BCA}"/>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23E8BE3A-F112-4C8F-3D03-980D51150187}"/>
              </a:ext>
            </a:extLst>
          </p:cNvPr>
          <p:cNvSpPr>
            <a:spLocks noGrp="1"/>
          </p:cNvSpPr>
          <p:nvPr>
            <p:ph type="sldNum" sz="quarter" idx="12"/>
          </p:nvPr>
        </p:nvSpPr>
        <p:spPr/>
        <p:txBody>
          <a:bodyPr/>
          <a:lstStyle/>
          <a:p>
            <a:fld id="{35B520CD-23A2-4932-BE13-4A5BFB20472D}" type="slidenum">
              <a:rPr kumimoji="1" lang="ja-JP" altLang="en-US" smtClean="0"/>
              <a:t>‹#›</a:t>
            </a:fld>
            <a:endParaRPr kumimoji="1" lang="ja-JP" altLang="en-US"/>
          </a:p>
        </p:txBody>
      </p:sp>
      <p:sp>
        <p:nvSpPr>
          <p:cNvPr id="7" name="正方形/長方形 6">
            <a:extLst>
              <a:ext uri="{FF2B5EF4-FFF2-40B4-BE49-F238E27FC236}">
                <a16:creationId xmlns:a16="http://schemas.microsoft.com/office/drawing/2014/main" id="{805173E8-373C-8039-1892-FE4B2DCA13EE}"/>
              </a:ext>
            </a:extLst>
          </p:cNvPr>
          <p:cNvSpPr/>
          <p:nvPr userDrawn="1"/>
        </p:nvSpPr>
        <p:spPr>
          <a:xfrm>
            <a:off x="0" y="1"/>
            <a:ext cx="12192000" cy="1306286"/>
          </a:xfrm>
          <a:prstGeom prst="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15441558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00F56C4-36B7-38A3-8149-424F53D17679}"/>
              </a:ext>
            </a:extLst>
          </p:cNvPr>
          <p:cNvSpPr>
            <a:spLocks noGrp="1"/>
          </p:cNvSpPr>
          <p:nvPr>
            <p:ph type="title"/>
          </p:nvPr>
        </p:nvSpPr>
        <p:spPr>
          <a:xfrm>
            <a:off x="831850" y="1709738"/>
            <a:ext cx="10515600" cy="2852737"/>
          </a:xfrm>
        </p:spPr>
        <p:txBody>
          <a:bodyPr anchor="b"/>
          <a:lstStyle>
            <a:lvl1pPr>
              <a:defRPr sz="6000"/>
            </a:lvl1p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9D56DA78-5743-F0E9-47FD-76FAFAD523C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ja-JP" altLang="en-US"/>
              <a:t>マスター テキストの書式設定</a:t>
            </a:r>
          </a:p>
        </p:txBody>
      </p:sp>
      <p:sp>
        <p:nvSpPr>
          <p:cNvPr id="4" name="日付プレースホルダー 3">
            <a:extLst>
              <a:ext uri="{FF2B5EF4-FFF2-40B4-BE49-F238E27FC236}">
                <a16:creationId xmlns:a16="http://schemas.microsoft.com/office/drawing/2014/main" id="{E57E5BC0-2FE1-B791-379C-9520C71FD02E}"/>
              </a:ext>
            </a:extLst>
          </p:cNvPr>
          <p:cNvSpPr>
            <a:spLocks noGrp="1"/>
          </p:cNvSpPr>
          <p:nvPr>
            <p:ph type="dt" sz="half" idx="10"/>
          </p:nvPr>
        </p:nvSpPr>
        <p:spPr/>
        <p:txBody>
          <a:bodyPr/>
          <a:lstStyle/>
          <a:p>
            <a:fld id="{375209E9-96C2-4EA8-8056-94182C96305F}" type="datetimeFigureOut">
              <a:rPr kumimoji="1" lang="ja-JP" altLang="en-US" smtClean="0"/>
              <a:t>2025/10/24</a:t>
            </a:fld>
            <a:endParaRPr kumimoji="1" lang="ja-JP" altLang="en-US"/>
          </a:p>
        </p:txBody>
      </p:sp>
      <p:sp>
        <p:nvSpPr>
          <p:cNvPr id="5" name="フッター プレースホルダー 4">
            <a:extLst>
              <a:ext uri="{FF2B5EF4-FFF2-40B4-BE49-F238E27FC236}">
                <a16:creationId xmlns:a16="http://schemas.microsoft.com/office/drawing/2014/main" id="{7EB1213F-52EE-2535-DF3E-C9495DDCA8B4}"/>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9C8326D4-2D8F-D9A7-1E59-C5768ACDEB7A}"/>
              </a:ext>
            </a:extLst>
          </p:cNvPr>
          <p:cNvSpPr>
            <a:spLocks noGrp="1"/>
          </p:cNvSpPr>
          <p:nvPr>
            <p:ph type="sldNum" sz="quarter" idx="12"/>
          </p:nvPr>
        </p:nvSpPr>
        <p:spPr/>
        <p:txBody>
          <a:bodyPr/>
          <a:lstStyle/>
          <a:p>
            <a:fld id="{35B520CD-23A2-4932-BE13-4A5BFB20472D}" type="slidenum">
              <a:rPr kumimoji="1" lang="ja-JP" altLang="en-US" smtClean="0"/>
              <a:t>‹#›</a:t>
            </a:fld>
            <a:endParaRPr kumimoji="1" lang="ja-JP" altLang="en-US"/>
          </a:p>
        </p:txBody>
      </p:sp>
    </p:spTree>
    <p:extLst>
      <p:ext uri="{BB962C8B-B14F-4D97-AF65-F5344CB8AC3E}">
        <p14:creationId xmlns:p14="http://schemas.microsoft.com/office/powerpoint/2010/main" val="18968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64DABB5-4D4E-CC34-1C27-6E9773CA4FFB}"/>
              </a:ext>
            </a:extLst>
          </p:cNvPr>
          <p:cNvSpPr>
            <a:spLocks noGrp="1"/>
          </p:cNvSpPr>
          <p:nvPr>
            <p:ph type="title"/>
          </p:nvPr>
        </p:nvSpPr>
        <p:spPr/>
        <p:txBody>
          <a:body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4FE92322-FE72-7CEE-51C6-E2EFDFED2DDB}"/>
              </a:ext>
            </a:extLst>
          </p:cNvPr>
          <p:cNvSpPr>
            <a:spLocks noGrp="1"/>
          </p:cNvSpPr>
          <p:nvPr>
            <p:ph sz="half" idx="1"/>
          </p:nvPr>
        </p:nvSpPr>
        <p:spPr>
          <a:xfrm>
            <a:off x="838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a:extLst>
              <a:ext uri="{FF2B5EF4-FFF2-40B4-BE49-F238E27FC236}">
                <a16:creationId xmlns:a16="http://schemas.microsoft.com/office/drawing/2014/main" id="{694BFE73-04ED-5703-775D-62A44138B4CF}"/>
              </a:ext>
            </a:extLst>
          </p:cNvPr>
          <p:cNvSpPr>
            <a:spLocks noGrp="1"/>
          </p:cNvSpPr>
          <p:nvPr>
            <p:ph sz="half" idx="2"/>
          </p:nvPr>
        </p:nvSpPr>
        <p:spPr>
          <a:xfrm>
            <a:off x="6172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a:extLst>
              <a:ext uri="{FF2B5EF4-FFF2-40B4-BE49-F238E27FC236}">
                <a16:creationId xmlns:a16="http://schemas.microsoft.com/office/drawing/2014/main" id="{A3E648E6-35EB-A77D-40AA-C60D9858376D}"/>
              </a:ext>
            </a:extLst>
          </p:cNvPr>
          <p:cNvSpPr>
            <a:spLocks noGrp="1"/>
          </p:cNvSpPr>
          <p:nvPr>
            <p:ph type="dt" sz="half" idx="10"/>
          </p:nvPr>
        </p:nvSpPr>
        <p:spPr/>
        <p:txBody>
          <a:bodyPr/>
          <a:lstStyle/>
          <a:p>
            <a:fld id="{375209E9-96C2-4EA8-8056-94182C96305F}" type="datetimeFigureOut">
              <a:rPr kumimoji="1" lang="ja-JP" altLang="en-US" smtClean="0"/>
              <a:t>2025/10/24</a:t>
            </a:fld>
            <a:endParaRPr kumimoji="1" lang="ja-JP" altLang="en-US"/>
          </a:p>
        </p:txBody>
      </p:sp>
      <p:sp>
        <p:nvSpPr>
          <p:cNvPr id="6" name="フッター プレースホルダー 5">
            <a:extLst>
              <a:ext uri="{FF2B5EF4-FFF2-40B4-BE49-F238E27FC236}">
                <a16:creationId xmlns:a16="http://schemas.microsoft.com/office/drawing/2014/main" id="{13E65373-0D7F-6EB6-E5F7-39F6639A3A8D}"/>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90D60B75-A3FD-2A69-D221-E0B96AE70E38}"/>
              </a:ext>
            </a:extLst>
          </p:cNvPr>
          <p:cNvSpPr>
            <a:spLocks noGrp="1"/>
          </p:cNvSpPr>
          <p:nvPr>
            <p:ph type="sldNum" sz="quarter" idx="12"/>
          </p:nvPr>
        </p:nvSpPr>
        <p:spPr/>
        <p:txBody>
          <a:bodyPr/>
          <a:lstStyle/>
          <a:p>
            <a:fld id="{35B520CD-23A2-4932-BE13-4A5BFB20472D}" type="slidenum">
              <a:rPr kumimoji="1" lang="ja-JP" altLang="en-US" smtClean="0"/>
              <a:t>‹#›</a:t>
            </a:fld>
            <a:endParaRPr kumimoji="1" lang="ja-JP" altLang="en-US"/>
          </a:p>
        </p:txBody>
      </p:sp>
    </p:spTree>
    <p:extLst>
      <p:ext uri="{BB962C8B-B14F-4D97-AF65-F5344CB8AC3E}">
        <p14:creationId xmlns:p14="http://schemas.microsoft.com/office/powerpoint/2010/main" val="20030378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C762A2D-43BC-9C33-56A8-10D3E4CB846A}"/>
              </a:ext>
            </a:extLst>
          </p:cNvPr>
          <p:cNvSpPr>
            <a:spLocks noGrp="1"/>
          </p:cNvSpPr>
          <p:nvPr>
            <p:ph type="title"/>
          </p:nvPr>
        </p:nvSpPr>
        <p:spPr>
          <a:xfrm>
            <a:off x="839788" y="365125"/>
            <a:ext cx="10515600" cy="1325563"/>
          </a:xfrm>
        </p:spPr>
        <p:txBody>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95EC7E6E-F01E-A63E-1E4D-FA12326BF3C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4" name="コンテンツ プレースホルダー 3">
            <a:extLst>
              <a:ext uri="{FF2B5EF4-FFF2-40B4-BE49-F238E27FC236}">
                <a16:creationId xmlns:a16="http://schemas.microsoft.com/office/drawing/2014/main" id="{2F1706A5-E962-8F57-4EC0-FABECE4BF5B7}"/>
              </a:ext>
            </a:extLst>
          </p:cNvPr>
          <p:cNvSpPr>
            <a:spLocks noGrp="1"/>
          </p:cNvSpPr>
          <p:nvPr>
            <p:ph sz="half" idx="2"/>
          </p:nvPr>
        </p:nvSpPr>
        <p:spPr>
          <a:xfrm>
            <a:off x="839788" y="2505075"/>
            <a:ext cx="5157787"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a:extLst>
              <a:ext uri="{FF2B5EF4-FFF2-40B4-BE49-F238E27FC236}">
                <a16:creationId xmlns:a16="http://schemas.microsoft.com/office/drawing/2014/main" id="{DE72A902-0A52-FEF8-8E48-947C15C4FE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6" name="コンテンツ プレースホルダー 5">
            <a:extLst>
              <a:ext uri="{FF2B5EF4-FFF2-40B4-BE49-F238E27FC236}">
                <a16:creationId xmlns:a16="http://schemas.microsoft.com/office/drawing/2014/main" id="{3645274A-7A36-39A0-67D5-E89478F04D06}"/>
              </a:ext>
            </a:extLst>
          </p:cNvPr>
          <p:cNvSpPr>
            <a:spLocks noGrp="1"/>
          </p:cNvSpPr>
          <p:nvPr>
            <p:ph sz="quarter" idx="4"/>
          </p:nvPr>
        </p:nvSpPr>
        <p:spPr>
          <a:xfrm>
            <a:off x="6172200" y="2505075"/>
            <a:ext cx="5183188"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a:extLst>
              <a:ext uri="{FF2B5EF4-FFF2-40B4-BE49-F238E27FC236}">
                <a16:creationId xmlns:a16="http://schemas.microsoft.com/office/drawing/2014/main" id="{8126A9E4-1594-499D-89B3-80472B07F064}"/>
              </a:ext>
            </a:extLst>
          </p:cNvPr>
          <p:cNvSpPr>
            <a:spLocks noGrp="1"/>
          </p:cNvSpPr>
          <p:nvPr>
            <p:ph type="dt" sz="half" idx="10"/>
          </p:nvPr>
        </p:nvSpPr>
        <p:spPr/>
        <p:txBody>
          <a:bodyPr/>
          <a:lstStyle/>
          <a:p>
            <a:fld id="{375209E9-96C2-4EA8-8056-94182C96305F}" type="datetimeFigureOut">
              <a:rPr kumimoji="1" lang="ja-JP" altLang="en-US" smtClean="0"/>
              <a:t>2025/10/24</a:t>
            </a:fld>
            <a:endParaRPr kumimoji="1" lang="ja-JP" altLang="en-US"/>
          </a:p>
        </p:txBody>
      </p:sp>
      <p:sp>
        <p:nvSpPr>
          <p:cNvPr id="8" name="フッター プレースホルダー 7">
            <a:extLst>
              <a:ext uri="{FF2B5EF4-FFF2-40B4-BE49-F238E27FC236}">
                <a16:creationId xmlns:a16="http://schemas.microsoft.com/office/drawing/2014/main" id="{57193C61-6B89-03F6-819B-D86A6A90EEC0}"/>
              </a:ext>
            </a:extLst>
          </p:cNvPr>
          <p:cNvSpPr>
            <a:spLocks noGrp="1"/>
          </p:cNvSpPr>
          <p:nvPr>
            <p:ph type="ftr" sz="quarter" idx="11"/>
          </p:nvPr>
        </p:nvSpPr>
        <p:spPr/>
        <p:txBody>
          <a:bodyPr/>
          <a:lstStyle/>
          <a:p>
            <a:endParaRPr kumimoji="1" lang="ja-JP" altLang="en-US"/>
          </a:p>
        </p:txBody>
      </p:sp>
      <p:sp>
        <p:nvSpPr>
          <p:cNvPr id="9" name="スライド番号プレースホルダー 8">
            <a:extLst>
              <a:ext uri="{FF2B5EF4-FFF2-40B4-BE49-F238E27FC236}">
                <a16:creationId xmlns:a16="http://schemas.microsoft.com/office/drawing/2014/main" id="{A3F3BF6F-9DF8-6A9E-44B5-A10C11CEDE57}"/>
              </a:ext>
            </a:extLst>
          </p:cNvPr>
          <p:cNvSpPr>
            <a:spLocks noGrp="1"/>
          </p:cNvSpPr>
          <p:nvPr>
            <p:ph type="sldNum" sz="quarter" idx="12"/>
          </p:nvPr>
        </p:nvSpPr>
        <p:spPr/>
        <p:txBody>
          <a:bodyPr/>
          <a:lstStyle/>
          <a:p>
            <a:fld id="{35B520CD-23A2-4932-BE13-4A5BFB20472D}" type="slidenum">
              <a:rPr kumimoji="1" lang="ja-JP" altLang="en-US" smtClean="0"/>
              <a:t>‹#›</a:t>
            </a:fld>
            <a:endParaRPr kumimoji="1" lang="ja-JP" altLang="en-US"/>
          </a:p>
        </p:txBody>
      </p:sp>
    </p:spTree>
    <p:extLst>
      <p:ext uri="{BB962C8B-B14F-4D97-AF65-F5344CB8AC3E}">
        <p14:creationId xmlns:p14="http://schemas.microsoft.com/office/powerpoint/2010/main" val="3435751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0D45EA2-CA3B-65BF-5F7C-EFB7E8085130}"/>
              </a:ext>
            </a:extLst>
          </p:cNvPr>
          <p:cNvSpPr>
            <a:spLocks noGrp="1"/>
          </p:cNvSpPr>
          <p:nvPr>
            <p:ph type="title"/>
          </p:nvPr>
        </p:nvSpPr>
        <p:spPr/>
        <p:txBody>
          <a:bodyPr/>
          <a:lstStyle/>
          <a:p>
            <a:r>
              <a:rPr kumimoji="1" lang="ja-JP" altLang="en-US"/>
              <a:t>マスター タイトルの書式設定</a:t>
            </a:r>
          </a:p>
        </p:txBody>
      </p:sp>
      <p:sp>
        <p:nvSpPr>
          <p:cNvPr id="3" name="日付プレースホルダー 2">
            <a:extLst>
              <a:ext uri="{FF2B5EF4-FFF2-40B4-BE49-F238E27FC236}">
                <a16:creationId xmlns:a16="http://schemas.microsoft.com/office/drawing/2014/main" id="{4FC17A10-8364-D99B-EB45-B6DD8F36DA7B}"/>
              </a:ext>
            </a:extLst>
          </p:cNvPr>
          <p:cNvSpPr>
            <a:spLocks noGrp="1"/>
          </p:cNvSpPr>
          <p:nvPr>
            <p:ph type="dt" sz="half" idx="10"/>
          </p:nvPr>
        </p:nvSpPr>
        <p:spPr/>
        <p:txBody>
          <a:bodyPr/>
          <a:lstStyle/>
          <a:p>
            <a:fld id="{375209E9-96C2-4EA8-8056-94182C96305F}" type="datetimeFigureOut">
              <a:rPr kumimoji="1" lang="ja-JP" altLang="en-US" smtClean="0"/>
              <a:t>2025/10/24</a:t>
            </a:fld>
            <a:endParaRPr kumimoji="1" lang="ja-JP" altLang="en-US"/>
          </a:p>
        </p:txBody>
      </p:sp>
      <p:sp>
        <p:nvSpPr>
          <p:cNvPr id="4" name="フッター プレースホルダー 3">
            <a:extLst>
              <a:ext uri="{FF2B5EF4-FFF2-40B4-BE49-F238E27FC236}">
                <a16:creationId xmlns:a16="http://schemas.microsoft.com/office/drawing/2014/main" id="{35BD35D3-6861-EFC6-BD06-2D5E61C2CA87}"/>
              </a:ext>
            </a:extLst>
          </p:cNvPr>
          <p:cNvSpPr>
            <a:spLocks noGrp="1"/>
          </p:cNvSpPr>
          <p:nvPr>
            <p:ph type="ftr" sz="quarter" idx="11"/>
          </p:nvPr>
        </p:nvSpPr>
        <p:spPr/>
        <p:txBody>
          <a:bodyPr/>
          <a:lstStyle/>
          <a:p>
            <a:endParaRPr kumimoji="1" lang="ja-JP" altLang="en-US"/>
          </a:p>
        </p:txBody>
      </p:sp>
      <p:sp>
        <p:nvSpPr>
          <p:cNvPr id="5" name="スライド番号プレースホルダー 4">
            <a:extLst>
              <a:ext uri="{FF2B5EF4-FFF2-40B4-BE49-F238E27FC236}">
                <a16:creationId xmlns:a16="http://schemas.microsoft.com/office/drawing/2014/main" id="{C1D8D9B3-2C1A-9FE7-49DA-C05814286E19}"/>
              </a:ext>
            </a:extLst>
          </p:cNvPr>
          <p:cNvSpPr>
            <a:spLocks noGrp="1"/>
          </p:cNvSpPr>
          <p:nvPr>
            <p:ph type="sldNum" sz="quarter" idx="12"/>
          </p:nvPr>
        </p:nvSpPr>
        <p:spPr/>
        <p:txBody>
          <a:bodyPr/>
          <a:lstStyle/>
          <a:p>
            <a:fld id="{35B520CD-23A2-4932-BE13-4A5BFB20472D}" type="slidenum">
              <a:rPr kumimoji="1" lang="ja-JP" altLang="en-US" smtClean="0"/>
              <a:t>‹#›</a:t>
            </a:fld>
            <a:endParaRPr kumimoji="1" lang="ja-JP" altLang="en-US"/>
          </a:p>
        </p:txBody>
      </p:sp>
    </p:spTree>
    <p:extLst>
      <p:ext uri="{BB962C8B-B14F-4D97-AF65-F5344CB8AC3E}">
        <p14:creationId xmlns:p14="http://schemas.microsoft.com/office/powerpoint/2010/main" val="42313840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a:extLst>
              <a:ext uri="{FF2B5EF4-FFF2-40B4-BE49-F238E27FC236}">
                <a16:creationId xmlns:a16="http://schemas.microsoft.com/office/drawing/2014/main" id="{4EA2BE4C-D003-E2E0-0F5E-3E0C3769FF22}"/>
              </a:ext>
            </a:extLst>
          </p:cNvPr>
          <p:cNvSpPr>
            <a:spLocks noGrp="1"/>
          </p:cNvSpPr>
          <p:nvPr>
            <p:ph type="dt" sz="half" idx="10"/>
          </p:nvPr>
        </p:nvSpPr>
        <p:spPr/>
        <p:txBody>
          <a:bodyPr/>
          <a:lstStyle/>
          <a:p>
            <a:fld id="{375209E9-96C2-4EA8-8056-94182C96305F}" type="datetimeFigureOut">
              <a:rPr kumimoji="1" lang="ja-JP" altLang="en-US" smtClean="0"/>
              <a:t>2025/10/24</a:t>
            </a:fld>
            <a:endParaRPr kumimoji="1" lang="ja-JP" altLang="en-US"/>
          </a:p>
        </p:txBody>
      </p:sp>
      <p:sp>
        <p:nvSpPr>
          <p:cNvPr id="3" name="フッター プレースホルダー 2">
            <a:extLst>
              <a:ext uri="{FF2B5EF4-FFF2-40B4-BE49-F238E27FC236}">
                <a16:creationId xmlns:a16="http://schemas.microsoft.com/office/drawing/2014/main" id="{86B865C3-1897-C1CB-F098-5D49808E9EA3}"/>
              </a:ext>
            </a:extLst>
          </p:cNvPr>
          <p:cNvSpPr>
            <a:spLocks noGrp="1"/>
          </p:cNvSpPr>
          <p:nvPr>
            <p:ph type="ftr" sz="quarter" idx="11"/>
          </p:nvPr>
        </p:nvSpPr>
        <p:spPr/>
        <p:txBody>
          <a:bodyPr/>
          <a:lstStyle/>
          <a:p>
            <a:endParaRPr kumimoji="1" lang="ja-JP" altLang="en-US"/>
          </a:p>
        </p:txBody>
      </p:sp>
      <p:sp>
        <p:nvSpPr>
          <p:cNvPr id="4" name="スライド番号プレースホルダー 3">
            <a:extLst>
              <a:ext uri="{FF2B5EF4-FFF2-40B4-BE49-F238E27FC236}">
                <a16:creationId xmlns:a16="http://schemas.microsoft.com/office/drawing/2014/main" id="{62476886-5729-DBAD-EA46-E5590A8376E7}"/>
              </a:ext>
            </a:extLst>
          </p:cNvPr>
          <p:cNvSpPr>
            <a:spLocks noGrp="1"/>
          </p:cNvSpPr>
          <p:nvPr>
            <p:ph type="sldNum" sz="quarter" idx="12"/>
          </p:nvPr>
        </p:nvSpPr>
        <p:spPr/>
        <p:txBody>
          <a:bodyPr/>
          <a:lstStyle/>
          <a:p>
            <a:fld id="{35B520CD-23A2-4932-BE13-4A5BFB20472D}" type="slidenum">
              <a:rPr kumimoji="1" lang="ja-JP" altLang="en-US" smtClean="0"/>
              <a:t>‹#›</a:t>
            </a:fld>
            <a:endParaRPr kumimoji="1" lang="ja-JP" altLang="en-US"/>
          </a:p>
        </p:txBody>
      </p:sp>
    </p:spTree>
    <p:extLst>
      <p:ext uri="{BB962C8B-B14F-4D97-AF65-F5344CB8AC3E}">
        <p14:creationId xmlns:p14="http://schemas.microsoft.com/office/powerpoint/2010/main" val="7453503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E6FB277-2C12-1D30-BCEC-8D8819013AD0}"/>
              </a:ext>
            </a:extLst>
          </p:cNvPr>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EAEDBB74-932A-17B8-603A-612BDC13252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a:extLst>
              <a:ext uri="{FF2B5EF4-FFF2-40B4-BE49-F238E27FC236}">
                <a16:creationId xmlns:a16="http://schemas.microsoft.com/office/drawing/2014/main" id="{3A53983B-BE79-D792-945D-29806290AA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a:extLst>
              <a:ext uri="{FF2B5EF4-FFF2-40B4-BE49-F238E27FC236}">
                <a16:creationId xmlns:a16="http://schemas.microsoft.com/office/drawing/2014/main" id="{D03982EA-64C3-B281-7E33-D39E6301F503}"/>
              </a:ext>
            </a:extLst>
          </p:cNvPr>
          <p:cNvSpPr>
            <a:spLocks noGrp="1"/>
          </p:cNvSpPr>
          <p:nvPr>
            <p:ph type="dt" sz="half" idx="10"/>
          </p:nvPr>
        </p:nvSpPr>
        <p:spPr/>
        <p:txBody>
          <a:bodyPr/>
          <a:lstStyle/>
          <a:p>
            <a:fld id="{375209E9-96C2-4EA8-8056-94182C96305F}" type="datetimeFigureOut">
              <a:rPr kumimoji="1" lang="ja-JP" altLang="en-US" smtClean="0"/>
              <a:t>2025/10/24</a:t>
            </a:fld>
            <a:endParaRPr kumimoji="1" lang="ja-JP" altLang="en-US"/>
          </a:p>
        </p:txBody>
      </p:sp>
      <p:sp>
        <p:nvSpPr>
          <p:cNvPr id="6" name="フッター プレースホルダー 5">
            <a:extLst>
              <a:ext uri="{FF2B5EF4-FFF2-40B4-BE49-F238E27FC236}">
                <a16:creationId xmlns:a16="http://schemas.microsoft.com/office/drawing/2014/main" id="{70F93B28-9BA0-8579-8D27-CDC70F517CF2}"/>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7A779546-7477-28AE-4F4C-D63C67FA1E85}"/>
              </a:ext>
            </a:extLst>
          </p:cNvPr>
          <p:cNvSpPr>
            <a:spLocks noGrp="1"/>
          </p:cNvSpPr>
          <p:nvPr>
            <p:ph type="sldNum" sz="quarter" idx="12"/>
          </p:nvPr>
        </p:nvSpPr>
        <p:spPr/>
        <p:txBody>
          <a:bodyPr/>
          <a:lstStyle/>
          <a:p>
            <a:fld id="{35B520CD-23A2-4932-BE13-4A5BFB20472D}" type="slidenum">
              <a:rPr kumimoji="1" lang="ja-JP" altLang="en-US" smtClean="0"/>
              <a:t>‹#›</a:t>
            </a:fld>
            <a:endParaRPr kumimoji="1" lang="ja-JP" altLang="en-US"/>
          </a:p>
        </p:txBody>
      </p:sp>
    </p:spTree>
    <p:extLst>
      <p:ext uri="{BB962C8B-B14F-4D97-AF65-F5344CB8AC3E}">
        <p14:creationId xmlns:p14="http://schemas.microsoft.com/office/powerpoint/2010/main" val="14880326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1374B2B-1199-9540-61EE-3AD4E776E667}"/>
              </a:ext>
            </a:extLst>
          </p:cNvPr>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図プレースホルダー 2">
            <a:extLst>
              <a:ext uri="{FF2B5EF4-FFF2-40B4-BE49-F238E27FC236}">
                <a16:creationId xmlns:a16="http://schemas.microsoft.com/office/drawing/2014/main" id="{E8639D2B-25E7-5D52-0612-35409013FE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a:extLst>
              <a:ext uri="{FF2B5EF4-FFF2-40B4-BE49-F238E27FC236}">
                <a16:creationId xmlns:a16="http://schemas.microsoft.com/office/drawing/2014/main" id="{12B099C3-C9B5-3E3F-5851-E78301B376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a:extLst>
              <a:ext uri="{FF2B5EF4-FFF2-40B4-BE49-F238E27FC236}">
                <a16:creationId xmlns:a16="http://schemas.microsoft.com/office/drawing/2014/main" id="{F722940E-FB2F-81DE-23F0-9DDFC0415134}"/>
              </a:ext>
            </a:extLst>
          </p:cNvPr>
          <p:cNvSpPr>
            <a:spLocks noGrp="1"/>
          </p:cNvSpPr>
          <p:nvPr>
            <p:ph type="dt" sz="half" idx="10"/>
          </p:nvPr>
        </p:nvSpPr>
        <p:spPr/>
        <p:txBody>
          <a:bodyPr/>
          <a:lstStyle/>
          <a:p>
            <a:fld id="{375209E9-96C2-4EA8-8056-94182C96305F}" type="datetimeFigureOut">
              <a:rPr kumimoji="1" lang="ja-JP" altLang="en-US" smtClean="0"/>
              <a:t>2025/10/24</a:t>
            </a:fld>
            <a:endParaRPr kumimoji="1" lang="ja-JP" altLang="en-US"/>
          </a:p>
        </p:txBody>
      </p:sp>
      <p:sp>
        <p:nvSpPr>
          <p:cNvPr id="6" name="フッター プレースホルダー 5">
            <a:extLst>
              <a:ext uri="{FF2B5EF4-FFF2-40B4-BE49-F238E27FC236}">
                <a16:creationId xmlns:a16="http://schemas.microsoft.com/office/drawing/2014/main" id="{1F21B8A6-31E0-766A-6A00-2B62F67A4013}"/>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61CC534C-7C53-4985-E682-996E69EA9FB9}"/>
              </a:ext>
            </a:extLst>
          </p:cNvPr>
          <p:cNvSpPr>
            <a:spLocks noGrp="1"/>
          </p:cNvSpPr>
          <p:nvPr>
            <p:ph type="sldNum" sz="quarter" idx="12"/>
          </p:nvPr>
        </p:nvSpPr>
        <p:spPr/>
        <p:txBody>
          <a:bodyPr/>
          <a:lstStyle/>
          <a:p>
            <a:fld id="{35B520CD-23A2-4932-BE13-4A5BFB20472D}" type="slidenum">
              <a:rPr kumimoji="1" lang="ja-JP" altLang="en-US" smtClean="0"/>
              <a:t>‹#›</a:t>
            </a:fld>
            <a:endParaRPr kumimoji="1" lang="ja-JP" altLang="en-US"/>
          </a:p>
        </p:txBody>
      </p:sp>
    </p:spTree>
    <p:extLst>
      <p:ext uri="{BB962C8B-B14F-4D97-AF65-F5344CB8AC3E}">
        <p14:creationId xmlns:p14="http://schemas.microsoft.com/office/powerpoint/2010/main" val="2296927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DC5D7FA-D4E5-E57A-1796-0A821FCB5751}"/>
              </a:ext>
            </a:extLst>
          </p:cNvPr>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a:extLst>
              <a:ext uri="{FF2B5EF4-FFF2-40B4-BE49-F238E27FC236}">
                <a16:creationId xmlns:a16="http://schemas.microsoft.com/office/drawing/2014/main" id="{4DB79C20-F94A-2777-2F57-52D8BCC0DA9C}"/>
              </a:ext>
            </a:extLst>
          </p:cNvPr>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13E41CCD-1876-59D6-46B8-18FD04D40233}"/>
              </a:ext>
            </a:extLst>
          </p:cNvPr>
          <p:cNvSpPr>
            <a:spLocks noGrp="1"/>
          </p:cNvSpPr>
          <p:nvPr>
            <p:ph type="dt" sz="half" idx="10"/>
          </p:nvPr>
        </p:nvSpPr>
        <p:spPr/>
        <p:txBody>
          <a:bodyPr/>
          <a:lstStyle/>
          <a:p>
            <a:fld id="{375209E9-96C2-4EA8-8056-94182C96305F}" type="datetimeFigureOut">
              <a:rPr kumimoji="1" lang="ja-JP" altLang="en-US" smtClean="0"/>
              <a:t>2025/10/24</a:t>
            </a:fld>
            <a:endParaRPr kumimoji="1" lang="ja-JP" altLang="en-US"/>
          </a:p>
        </p:txBody>
      </p:sp>
      <p:sp>
        <p:nvSpPr>
          <p:cNvPr id="5" name="フッター プレースホルダー 4">
            <a:extLst>
              <a:ext uri="{FF2B5EF4-FFF2-40B4-BE49-F238E27FC236}">
                <a16:creationId xmlns:a16="http://schemas.microsoft.com/office/drawing/2014/main" id="{82D37636-8760-0CFA-5819-F0955D7D7717}"/>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993F851C-EA51-2E0E-99B7-74C05A8125E0}"/>
              </a:ext>
            </a:extLst>
          </p:cNvPr>
          <p:cNvSpPr>
            <a:spLocks noGrp="1"/>
          </p:cNvSpPr>
          <p:nvPr>
            <p:ph type="sldNum" sz="quarter" idx="12"/>
          </p:nvPr>
        </p:nvSpPr>
        <p:spPr/>
        <p:txBody>
          <a:bodyPr/>
          <a:lstStyle/>
          <a:p>
            <a:fld id="{35B520CD-23A2-4932-BE13-4A5BFB20472D}" type="slidenum">
              <a:rPr kumimoji="1" lang="ja-JP" altLang="en-US" smtClean="0"/>
              <a:t>‹#›</a:t>
            </a:fld>
            <a:endParaRPr kumimoji="1" lang="ja-JP" altLang="en-US"/>
          </a:p>
        </p:txBody>
      </p:sp>
    </p:spTree>
    <p:extLst>
      <p:ext uri="{BB962C8B-B14F-4D97-AF65-F5344CB8AC3E}">
        <p14:creationId xmlns:p14="http://schemas.microsoft.com/office/powerpoint/2010/main" val="9477947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a:extLst>
              <a:ext uri="{FF2B5EF4-FFF2-40B4-BE49-F238E27FC236}">
                <a16:creationId xmlns:a16="http://schemas.microsoft.com/office/drawing/2014/main" id="{ABAFD4A2-F6F8-C3C0-4A4B-E11FC1354F56}"/>
              </a:ext>
            </a:extLst>
          </p:cNvPr>
          <p:cNvSpPr>
            <a:spLocks noGrp="1"/>
          </p:cNvSpPr>
          <p:nvPr>
            <p:ph type="title" orient="vert"/>
          </p:nvPr>
        </p:nvSpPr>
        <p:spPr>
          <a:xfrm>
            <a:off x="8724900" y="365125"/>
            <a:ext cx="2628900" cy="5811838"/>
          </a:xfrm>
        </p:spPr>
        <p:txBody>
          <a:bodyPr vert="eaVert"/>
          <a:lstStyle/>
          <a:p>
            <a:r>
              <a:rPr kumimoji="1" lang="ja-JP" altLang="en-US"/>
              <a:t>マスター タイトルの書式設定</a:t>
            </a:r>
          </a:p>
        </p:txBody>
      </p:sp>
      <p:sp>
        <p:nvSpPr>
          <p:cNvPr id="3" name="縦書きテキスト プレースホルダー 2">
            <a:extLst>
              <a:ext uri="{FF2B5EF4-FFF2-40B4-BE49-F238E27FC236}">
                <a16:creationId xmlns:a16="http://schemas.microsoft.com/office/drawing/2014/main" id="{185D544B-4897-85E0-A8DE-79552C4C969C}"/>
              </a:ext>
            </a:extLst>
          </p:cNvPr>
          <p:cNvSpPr>
            <a:spLocks noGrp="1"/>
          </p:cNvSpPr>
          <p:nvPr>
            <p:ph type="body" orient="vert" idx="1"/>
          </p:nvPr>
        </p:nvSpPr>
        <p:spPr>
          <a:xfrm>
            <a:off x="838200" y="365125"/>
            <a:ext cx="7734300" cy="5811838"/>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CAB06E21-6067-482A-B8E7-62BE54B053CC}"/>
              </a:ext>
            </a:extLst>
          </p:cNvPr>
          <p:cNvSpPr>
            <a:spLocks noGrp="1"/>
          </p:cNvSpPr>
          <p:nvPr>
            <p:ph type="dt" sz="half" idx="10"/>
          </p:nvPr>
        </p:nvSpPr>
        <p:spPr/>
        <p:txBody>
          <a:bodyPr/>
          <a:lstStyle/>
          <a:p>
            <a:fld id="{375209E9-96C2-4EA8-8056-94182C96305F}" type="datetimeFigureOut">
              <a:rPr kumimoji="1" lang="ja-JP" altLang="en-US" smtClean="0"/>
              <a:t>2025/10/24</a:t>
            </a:fld>
            <a:endParaRPr kumimoji="1" lang="ja-JP" altLang="en-US"/>
          </a:p>
        </p:txBody>
      </p:sp>
      <p:sp>
        <p:nvSpPr>
          <p:cNvPr id="5" name="フッター プレースホルダー 4">
            <a:extLst>
              <a:ext uri="{FF2B5EF4-FFF2-40B4-BE49-F238E27FC236}">
                <a16:creationId xmlns:a16="http://schemas.microsoft.com/office/drawing/2014/main" id="{845A79F9-4536-8E0B-0E3B-D7CD448DCA5A}"/>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98990B2C-9047-F6B4-4855-107D5F670877}"/>
              </a:ext>
            </a:extLst>
          </p:cNvPr>
          <p:cNvSpPr>
            <a:spLocks noGrp="1"/>
          </p:cNvSpPr>
          <p:nvPr>
            <p:ph type="sldNum" sz="quarter" idx="12"/>
          </p:nvPr>
        </p:nvSpPr>
        <p:spPr/>
        <p:txBody>
          <a:bodyPr/>
          <a:lstStyle/>
          <a:p>
            <a:fld id="{35B520CD-23A2-4932-BE13-4A5BFB20472D}" type="slidenum">
              <a:rPr kumimoji="1" lang="ja-JP" altLang="en-US" smtClean="0"/>
              <a:t>‹#›</a:t>
            </a:fld>
            <a:endParaRPr kumimoji="1" lang="ja-JP" altLang="en-US"/>
          </a:p>
        </p:txBody>
      </p:sp>
    </p:spTree>
    <p:extLst>
      <p:ext uri="{BB962C8B-B14F-4D97-AF65-F5344CB8AC3E}">
        <p14:creationId xmlns:p14="http://schemas.microsoft.com/office/powerpoint/2010/main" val="605265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a:extLst>
              <a:ext uri="{FF2B5EF4-FFF2-40B4-BE49-F238E27FC236}">
                <a16:creationId xmlns:a16="http://schemas.microsoft.com/office/drawing/2014/main" id="{09965A6C-B9ED-A8CB-8F8B-7D678F78DB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37D3D330-F5B9-5F3F-9895-7209412A7B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1BD130B6-52C3-638C-D61F-F685D3E5DF4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5209E9-96C2-4EA8-8056-94182C96305F}" type="datetimeFigureOut">
              <a:rPr kumimoji="1" lang="ja-JP" altLang="en-US" smtClean="0"/>
              <a:t>2025/10/24</a:t>
            </a:fld>
            <a:endParaRPr kumimoji="1" lang="ja-JP" altLang="en-US"/>
          </a:p>
        </p:txBody>
      </p:sp>
      <p:sp>
        <p:nvSpPr>
          <p:cNvPr id="5" name="フッター プレースホルダー 4">
            <a:extLst>
              <a:ext uri="{FF2B5EF4-FFF2-40B4-BE49-F238E27FC236}">
                <a16:creationId xmlns:a16="http://schemas.microsoft.com/office/drawing/2014/main" id="{E18A4E0E-1BFB-254E-2202-6BE92E9BB3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a:extLst>
              <a:ext uri="{FF2B5EF4-FFF2-40B4-BE49-F238E27FC236}">
                <a16:creationId xmlns:a16="http://schemas.microsoft.com/office/drawing/2014/main" id="{36D2B005-DE7F-ED07-6A55-A8BCD3BEF95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B520CD-23A2-4932-BE13-4A5BFB20472D}" type="slidenum">
              <a:rPr kumimoji="1" lang="ja-JP" altLang="en-US" smtClean="0"/>
              <a:t>‹#›</a:t>
            </a:fld>
            <a:endParaRPr kumimoji="1" lang="ja-JP" altLang="en-US"/>
          </a:p>
        </p:txBody>
      </p:sp>
    </p:spTree>
    <p:extLst>
      <p:ext uri="{BB962C8B-B14F-4D97-AF65-F5344CB8AC3E}">
        <p14:creationId xmlns:p14="http://schemas.microsoft.com/office/powerpoint/2010/main" val="273850837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472440" y="2130638"/>
            <a:ext cx="11247120" cy="2596723"/>
          </a:xfrm>
        </p:spPr>
        <p:txBody>
          <a:bodyPr>
            <a:normAutofit fontScale="90000"/>
          </a:bodyPr>
          <a:lstStyle/>
          <a:p>
            <a:pPr algn="ctr"/>
            <a:r>
              <a:rPr lang="ja-JP" altLang="ja-JP" sz="4900" dirty="0">
                <a:latin typeface="ＭＳ Ｐゴシック" panose="020B0600070205080204" pitchFamily="50" charset="-128"/>
                <a:ea typeface="ＭＳ Ｐゴシック" panose="020B0600070205080204" pitchFamily="50" charset="-128"/>
              </a:rPr>
              <a:t>地域住民と相談しあえる関係性構築を目指して</a:t>
            </a:r>
            <a:br>
              <a:rPr lang="en-US" altLang="ja-JP" sz="4900" dirty="0">
                <a:latin typeface="ＭＳ Ｐゴシック" panose="020B0600070205080204" pitchFamily="50" charset="-128"/>
                <a:ea typeface="ＭＳ Ｐゴシック" panose="020B0600070205080204" pitchFamily="50" charset="-128"/>
              </a:rPr>
            </a:br>
            <a:br>
              <a:rPr lang="en-US" altLang="ja-JP" sz="4900" dirty="0">
                <a:latin typeface="ＭＳ Ｐゴシック" panose="020B0600070205080204" pitchFamily="50" charset="-128"/>
                <a:ea typeface="ＭＳ Ｐゴシック" panose="020B0600070205080204" pitchFamily="50" charset="-128"/>
              </a:rPr>
            </a:br>
            <a:r>
              <a:rPr lang="ja-JP" altLang="ja-JP" sz="3100" dirty="0">
                <a:latin typeface="ＭＳ Ｐゴシック" panose="020B0600070205080204" pitchFamily="50" charset="-128"/>
                <a:ea typeface="ＭＳ Ｐゴシック" panose="020B0600070205080204" pitchFamily="50" charset="-128"/>
              </a:rPr>
              <a:t>－認知症カフェ　はるの芽カフェを通して－</a:t>
            </a:r>
            <a:br>
              <a:rPr lang="ja-JP" altLang="ja-JP" sz="3100" dirty="0">
                <a:latin typeface="ＭＳ Ｐゴシック" panose="020B0600070205080204" pitchFamily="50" charset="-128"/>
                <a:ea typeface="ＭＳ Ｐゴシック" panose="020B0600070205080204" pitchFamily="50" charset="-128"/>
              </a:rPr>
            </a:br>
            <a:r>
              <a:rPr lang="en-US" altLang="ja-JP" dirty="0">
                <a:latin typeface="ＭＳ Ｐゴシック" panose="020B0600070205080204" pitchFamily="50" charset="-128"/>
                <a:ea typeface="ＭＳ Ｐゴシック" panose="020B0600070205080204" pitchFamily="50" charset="-128"/>
              </a:rPr>
              <a:t> </a:t>
            </a:r>
            <a:br>
              <a:rPr lang="ja-JP" altLang="ja-JP" dirty="0">
                <a:latin typeface="ＭＳ Ｐゴシック" panose="020B0600070205080204" pitchFamily="50" charset="-128"/>
                <a:ea typeface="ＭＳ Ｐゴシック" panose="020B0600070205080204" pitchFamily="50" charset="-128"/>
              </a:rPr>
            </a:br>
            <a:endParaRPr kumimoji="1" lang="ja-JP" altLang="en-US" dirty="0">
              <a:latin typeface="ＭＳ Ｐゴシック" panose="020B0600070205080204" pitchFamily="50" charset="-128"/>
              <a:ea typeface="ＭＳ Ｐゴシック" panose="020B0600070205080204" pitchFamily="50" charset="-128"/>
            </a:endParaRPr>
          </a:p>
        </p:txBody>
      </p:sp>
      <p:sp>
        <p:nvSpPr>
          <p:cNvPr id="3" name="サブタイトル 2"/>
          <p:cNvSpPr>
            <a:spLocks noGrp="1"/>
          </p:cNvSpPr>
          <p:nvPr>
            <p:ph type="subTitle" idx="1"/>
          </p:nvPr>
        </p:nvSpPr>
        <p:spPr>
          <a:xfrm>
            <a:off x="7298545" y="4306530"/>
            <a:ext cx="4814597" cy="1348150"/>
          </a:xfrm>
        </p:spPr>
        <p:txBody>
          <a:bodyPr>
            <a:normAutofit/>
          </a:bodyPr>
          <a:lstStyle/>
          <a:p>
            <a:r>
              <a:rPr kumimoji="1" lang="ja-JP" altLang="en-US" dirty="0"/>
              <a:t>　　　　　　　　　　　　　　　　　　　　　　　</a:t>
            </a:r>
            <a:endParaRPr kumimoji="1" lang="en-US" altLang="ja-JP" dirty="0"/>
          </a:p>
          <a:p>
            <a:r>
              <a:rPr lang="ja-JP" altLang="en-US" dirty="0"/>
              <a:t>　　　　　　　　　　　　　　　　　　　　　　　　</a:t>
            </a:r>
            <a:r>
              <a:rPr lang="ja-JP" altLang="en-US" dirty="0">
                <a:latin typeface="ＭＳ Ｐゴシック" panose="020B0600070205080204" pitchFamily="50" charset="-128"/>
                <a:ea typeface="ＭＳ Ｐゴシック" panose="020B0600070205080204" pitchFamily="50" charset="-128"/>
              </a:rPr>
              <a:t>四国調剤</a:t>
            </a:r>
            <a:r>
              <a:rPr lang="ja-JP" altLang="en-US" dirty="0" err="1">
                <a:latin typeface="ＭＳ Ｐゴシック" panose="020B0600070205080204" pitchFamily="50" charset="-128"/>
                <a:ea typeface="ＭＳ Ｐゴシック" panose="020B0600070205080204" pitchFamily="50" charset="-128"/>
              </a:rPr>
              <a:t>はるの</a:t>
            </a:r>
            <a:r>
              <a:rPr lang="ja-JP" altLang="en-US" dirty="0">
                <a:latin typeface="ＭＳ Ｐゴシック" panose="020B0600070205080204" pitchFamily="50" charset="-128"/>
                <a:ea typeface="ＭＳ Ｐゴシック" panose="020B0600070205080204" pitchFamily="50" charset="-128"/>
              </a:rPr>
              <a:t>薬局　沖村　祐哉</a:t>
            </a:r>
            <a:endParaRPr kumimoji="1" lang="ja-JP" altLang="en-US" dirty="0">
              <a:latin typeface="ＭＳ Ｐゴシック" panose="020B0600070205080204" pitchFamily="50" charset="-128"/>
              <a:ea typeface="ＭＳ Ｐゴシック" panose="020B0600070205080204" pitchFamily="50" charset="-128"/>
            </a:endParaRPr>
          </a:p>
        </p:txBody>
      </p:sp>
      <p:sp>
        <p:nvSpPr>
          <p:cNvPr id="4" name="テキスト ボックス 3">
            <a:extLst>
              <a:ext uri="{FF2B5EF4-FFF2-40B4-BE49-F238E27FC236}">
                <a16:creationId xmlns:a16="http://schemas.microsoft.com/office/drawing/2014/main" id="{C05573AA-3B50-C4B1-2EE5-705107029F07}"/>
              </a:ext>
            </a:extLst>
          </p:cNvPr>
          <p:cNvSpPr txBox="1"/>
          <p:nvPr/>
        </p:nvSpPr>
        <p:spPr>
          <a:xfrm>
            <a:off x="3603220" y="6080553"/>
            <a:ext cx="10095723" cy="646331"/>
          </a:xfrm>
          <a:prstGeom prst="rect">
            <a:avLst/>
          </a:prstGeom>
          <a:noFill/>
        </p:spPr>
        <p:txBody>
          <a:bodyPr wrap="square" rtlCol="0">
            <a:spAutoFit/>
          </a:bodyPr>
          <a:lstStyle/>
          <a:p>
            <a:r>
              <a:rPr lang="ja-JP" altLang="en-US" dirty="0">
                <a:latin typeface="ＭＳ Ｐゴシック" panose="020B0600070205080204" pitchFamily="50" charset="-128"/>
                <a:ea typeface="ＭＳ Ｐゴシック" panose="020B0600070205080204" pitchFamily="50" charset="-128"/>
              </a:rPr>
              <a:t>四国調剤はるの薬局</a:t>
            </a:r>
            <a:r>
              <a:rPr lang="en-US" altLang="ja-JP" dirty="0">
                <a:latin typeface="ＭＳ Ｐゴシック" panose="020B0600070205080204" pitchFamily="50" charset="-128"/>
                <a:ea typeface="ＭＳ Ｐゴシック" panose="020B0600070205080204" pitchFamily="50" charset="-128"/>
              </a:rPr>
              <a:t>⁽¹⁾</a:t>
            </a:r>
            <a:r>
              <a:rPr lang="ja-JP" altLang="en-US" dirty="0">
                <a:latin typeface="ＭＳ Ｐゴシック" panose="020B0600070205080204" pitchFamily="50" charset="-128"/>
                <a:ea typeface="ＭＳ Ｐゴシック" panose="020B0600070205080204" pitchFamily="50" charset="-128"/>
              </a:rPr>
              <a:t>、四国調剤グループ</a:t>
            </a:r>
            <a:r>
              <a:rPr lang="en-US" altLang="ja-JP" dirty="0">
                <a:latin typeface="ＭＳ Ｐゴシック" panose="020B0600070205080204" pitchFamily="50" charset="-128"/>
                <a:ea typeface="ＭＳ Ｐゴシック" panose="020B0600070205080204" pitchFamily="50" charset="-128"/>
              </a:rPr>
              <a:t>⁽²⁾</a:t>
            </a:r>
          </a:p>
          <a:p>
            <a:r>
              <a:rPr lang="ja-JP" altLang="en-US" dirty="0">
                <a:latin typeface="ＭＳ Ｐゴシック" panose="020B0600070205080204" pitchFamily="50" charset="-128"/>
                <a:ea typeface="ＭＳ Ｐゴシック" panose="020B0600070205080204" pitchFamily="50" charset="-128"/>
              </a:rPr>
              <a:t>沖村　祐哉</a:t>
            </a:r>
            <a:r>
              <a:rPr lang="en-US" altLang="ja-JP" dirty="0">
                <a:latin typeface="ＭＳ Ｐゴシック" panose="020B0600070205080204" pitchFamily="50" charset="-128"/>
                <a:ea typeface="ＭＳ Ｐゴシック" panose="020B0600070205080204" pitchFamily="50" charset="-128"/>
              </a:rPr>
              <a:t>⁽¹⁾</a:t>
            </a:r>
            <a:r>
              <a:rPr lang="ja-JP" altLang="en-US" dirty="0">
                <a:latin typeface="ＭＳ Ｐゴシック" panose="020B0600070205080204" pitchFamily="50" charset="-128"/>
                <a:ea typeface="ＭＳ Ｐゴシック" panose="020B0600070205080204" pitchFamily="50" charset="-128"/>
              </a:rPr>
              <a:t>、野澤　果絵</a:t>
            </a:r>
            <a:r>
              <a:rPr lang="en-US" altLang="ja-JP" dirty="0">
                <a:latin typeface="ＭＳ Ｐゴシック" panose="020B0600070205080204" pitchFamily="50" charset="-128"/>
                <a:ea typeface="ＭＳ Ｐゴシック" panose="020B0600070205080204" pitchFamily="50" charset="-128"/>
              </a:rPr>
              <a:t>⁽¹⁾</a:t>
            </a:r>
            <a:r>
              <a:rPr lang="ja-JP" altLang="en-US" dirty="0">
                <a:latin typeface="ＭＳ Ｐゴシック" panose="020B0600070205080204" pitchFamily="50" charset="-128"/>
                <a:ea typeface="ＭＳ Ｐゴシック" panose="020B0600070205080204" pitchFamily="50" charset="-128"/>
              </a:rPr>
              <a:t>、小島　理恵</a:t>
            </a:r>
            <a:r>
              <a:rPr lang="en-US" altLang="ja-JP" dirty="0">
                <a:latin typeface="ＭＳ Ｐゴシック" panose="020B0600070205080204" pitchFamily="50" charset="-128"/>
                <a:ea typeface="ＭＳ Ｐゴシック" panose="020B0600070205080204" pitchFamily="50" charset="-128"/>
              </a:rPr>
              <a:t>⁽¹⁾</a:t>
            </a:r>
            <a:r>
              <a:rPr lang="ja-JP" altLang="en-US" dirty="0">
                <a:latin typeface="ＭＳ Ｐゴシック" panose="020B0600070205080204" pitchFamily="50" charset="-128"/>
                <a:ea typeface="ＭＳ Ｐゴシック" panose="020B0600070205080204" pitchFamily="50" charset="-128"/>
              </a:rPr>
              <a:t>、西田　浩平</a:t>
            </a:r>
            <a:r>
              <a:rPr lang="en-US" altLang="ja-JP" dirty="0">
                <a:latin typeface="ＭＳ Ｐゴシック" panose="020B0600070205080204" pitchFamily="50" charset="-128"/>
                <a:ea typeface="ＭＳ Ｐゴシック" panose="020B0600070205080204" pitchFamily="50" charset="-128"/>
              </a:rPr>
              <a:t>⁽²⁾</a:t>
            </a:r>
            <a:r>
              <a:rPr lang="ja-JP" altLang="en-US" dirty="0">
                <a:latin typeface="ＭＳ Ｐゴシック" panose="020B0600070205080204" pitchFamily="50" charset="-128"/>
                <a:ea typeface="ＭＳ Ｐゴシック" panose="020B0600070205080204" pitchFamily="50" charset="-128"/>
              </a:rPr>
              <a:t>、浜田　嘉則</a:t>
            </a:r>
            <a:r>
              <a:rPr lang="en-US" altLang="ja-JP" dirty="0">
                <a:latin typeface="ＭＳ Ｐゴシック" panose="020B0600070205080204" pitchFamily="50" charset="-128"/>
                <a:ea typeface="ＭＳ Ｐゴシック" panose="020B0600070205080204" pitchFamily="50" charset="-128"/>
              </a:rPr>
              <a:t>⁽²⁾</a:t>
            </a:r>
            <a:r>
              <a:rPr lang="ja-JP" altLang="en-US" dirty="0">
                <a:latin typeface="ＭＳ Ｐゴシック" panose="020B0600070205080204" pitchFamily="50" charset="-128"/>
                <a:ea typeface="ＭＳ Ｐゴシック" panose="020B0600070205080204" pitchFamily="50" charset="-128"/>
              </a:rPr>
              <a:t>、稲本　悠</a:t>
            </a:r>
            <a:r>
              <a:rPr lang="en-US" altLang="ja-JP" dirty="0">
                <a:latin typeface="ＭＳ Ｐゴシック" panose="020B0600070205080204" pitchFamily="50" charset="-128"/>
                <a:ea typeface="ＭＳ Ｐゴシック" panose="020B0600070205080204" pitchFamily="50" charset="-128"/>
              </a:rPr>
              <a:t>⁽²⁾</a:t>
            </a:r>
          </a:p>
        </p:txBody>
      </p:sp>
    </p:spTree>
    <p:extLst>
      <p:ext uri="{BB962C8B-B14F-4D97-AF65-F5344CB8AC3E}">
        <p14:creationId xmlns:p14="http://schemas.microsoft.com/office/powerpoint/2010/main" val="3151243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四角形: 角を丸くする 1">
            <a:extLst>
              <a:ext uri="{FF2B5EF4-FFF2-40B4-BE49-F238E27FC236}">
                <a16:creationId xmlns:a16="http://schemas.microsoft.com/office/drawing/2014/main" id="{B2EE45CE-05B8-B917-B1B5-6B3D4BA20396}"/>
              </a:ext>
            </a:extLst>
          </p:cNvPr>
          <p:cNvSpPr/>
          <p:nvPr/>
        </p:nvSpPr>
        <p:spPr>
          <a:xfrm>
            <a:off x="789037" y="707923"/>
            <a:ext cx="10055943" cy="3097162"/>
          </a:xfrm>
          <a:prstGeom prst="roundRect">
            <a:avLst/>
          </a:pr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a:t>っ</a:t>
            </a:r>
          </a:p>
        </p:txBody>
      </p:sp>
      <p:sp>
        <p:nvSpPr>
          <p:cNvPr id="3" name="テキスト ボックス 2">
            <a:extLst>
              <a:ext uri="{FF2B5EF4-FFF2-40B4-BE49-F238E27FC236}">
                <a16:creationId xmlns:a16="http://schemas.microsoft.com/office/drawing/2014/main" id="{703848A0-E0CD-AA86-FEC3-F338D545E357}"/>
              </a:ext>
            </a:extLst>
          </p:cNvPr>
          <p:cNvSpPr txBox="1"/>
          <p:nvPr/>
        </p:nvSpPr>
        <p:spPr>
          <a:xfrm>
            <a:off x="174523" y="1061883"/>
            <a:ext cx="11228440" cy="2616101"/>
          </a:xfrm>
          <a:prstGeom prst="rect">
            <a:avLst/>
          </a:prstGeom>
          <a:noFill/>
        </p:spPr>
        <p:txBody>
          <a:bodyPr wrap="square" rtlCol="0">
            <a:spAutoFit/>
          </a:bodyPr>
          <a:lstStyle/>
          <a:p>
            <a:pPr algn="ctr"/>
            <a:r>
              <a:rPr lang="ja-JP" altLang="en-US" sz="4400" dirty="0">
                <a:latin typeface="ＭＳ Ｐゴシック" panose="020B0600070205080204" pitchFamily="50" charset="-128"/>
                <a:ea typeface="ＭＳ Ｐゴシック" panose="020B0600070205080204" pitchFamily="50" charset="-128"/>
              </a:rPr>
              <a:t>第</a:t>
            </a:r>
            <a:r>
              <a:rPr lang="en-US" altLang="ja-JP" sz="4400" dirty="0">
                <a:latin typeface="ＭＳ Ｐゴシック" panose="020B0600070205080204" pitchFamily="50" charset="-128"/>
                <a:ea typeface="ＭＳ Ｐゴシック" panose="020B0600070205080204" pitchFamily="50" charset="-128"/>
              </a:rPr>
              <a:t>64</a:t>
            </a:r>
            <a:r>
              <a:rPr lang="ja-JP" altLang="en-US" sz="4400" dirty="0">
                <a:latin typeface="ＭＳ Ｐゴシック" panose="020B0600070205080204" pitchFamily="50" charset="-128"/>
                <a:ea typeface="ＭＳ Ｐゴシック" panose="020B0600070205080204" pitchFamily="50" charset="-128"/>
              </a:rPr>
              <a:t>回日本薬学会・日本薬剤師会・日本</a:t>
            </a:r>
            <a:endParaRPr lang="en-US" altLang="ja-JP" sz="4400" dirty="0">
              <a:latin typeface="ＭＳ Ｐゴシック" panose="020B0600070205080204" pitchFamily="50" charset="-128"/>
              <a:ea typeface="ＭＳ Ｐゴシック" panose="020B0600070205080204" pitchFamily="50" charset="-128"/>
            </a:endParaRPr>
          </a:p>
          <a:p>
            <a:pPr algn="ctr"/>
            <a:r>
              <a:rPr lang="ja-JP" altLang="en-US" sz="4400" dirty="0">
                <a:latin typeface="ＭＳ Ｐゴシック" panose="020B0600070205080204" pitchFamily="50" charset="-128"/>
                <a:ea typeface="ＭＳ Ｐゴシック" panose="020B0600070205080204" pitchFamily="50" charset="-128"/>
              </a:rPr>
              <a:t>病院薬剤師会　中四国支部学術大会</a:t>
            </a:r>
            <a:endParaRPr lang="en-US" altLang="ja-JP" sz="4400" dirty="0">
              <a:latin typeface="ＭＳ Ｐゴシック" panose="020B0600070205080204" pitchFamily="50" charset="-128"/>
              <a:ea typeface="ＭＳ Ｐゴシック" panose="020B0600070205080204" pitchFamily="50" charset="-128"/>
            </a:endParaRPr>
          </a:p>
          <a:p>
            <a:pPr algn="ctr"/>
            <a:r>
              <a:rPr kumimoji="1" lang="ja-JP" altLang="en-US" sz="4400" dirty="0">
                <a:latin typeface="ＭＳ Ｐゴシック" panose="020B0600070205080204" pitchFamily="50" charset="-128"/>
                <a:ea typeface="ＭＳ Ｐゴシック" panose="020B0600070205080204" pitchFamily="50" charset="-128"/>
              </a:rPr>
              <a:t>利益相反の開示</a:t>
            </a:r>
            <a:endParaRPr lang="en-US" altLang="ja-JP" sz="4400" dirty="0">
              <a:latin typeface="ＭＳ Ｐゴシック" panose="020B0600070205080204" pitchFamily="50" charset="-128"/>
              <a:ea typeface="ＭＳ Ｐゴシック" panose="020B0600070205080204" pitchFamily="50" charset="-128"/>
            </a:endParaRPr>
          </a:p>
          <a:p>
            <a:pPr algn="ctr"/>
            <a:r>
              <a:rPr lang="ja-JP" altLang="en-US" sz="3200" dirty="0">
                <a:latin typeface="ＭＳ Ｐゴシック" panose="020B0600070205080204" pitchFamily="50" charset="-128"/>
                <a:ea typeface="ＭＳ Ｐゴシック" panose="020B0600070205080204" pitchFamily="50" charset="-128"/>
              </a:rPr>
              <a:t>筆頭発表者：沖村　祐哉</a:t>
            </a:r>
            <a:endParaRPr kumimoji="1" lang="ja-JP" altLang="en-US" sz="3200" dirty="0">
              <a:latin typeface="ＭＳ Ｐゴシック" panose="020B0600070205080204" pitchFamily="50" charset="-128"/>
              <a:ea typeface="ＭＳ Ｐゴシック" panose="020B0600070205080204" pitchFamily="50" charset="-128"/>
            </a:endParaRPr>
          </a:p>
        </p:txBody>
      </p:sp>
      <p:sp>
        <p:nvSpPr>
          <p:cNvPr id="4" name="テキスト ボックス 3">
            <a:extLst>
              <a:ext uri="{FF2B5EF4-FFF2-40B4-BE49-F238E27FC236}">
                <a16:creationId xmlns:a16="http://schemas.microsoft.com/office/drawing/2014/main" id="{0A003635-DE32-1935-2EE0-8CD69044CBB4}"/>
              </a:ext>
            </a:extLst>
          </p:cNvPr>
          <p:cNvSpPr txBox="1"/>
          <p:nvPr/>
        </p:nvSpPr>
        <p:spPr>
          <a:xfrm>
            <a:off x="1233947" y="4349567"/>
            <a:ext cx="9611033" cy="1446550"/>
          </a:xfrm>
          <a:prstGeom prst="rect">
            <a:avLst/>
          </a:prstGeom>
          <a:noFill/>
        </p:spPr>
        <p:txBody>
          <a:bodyPr wrap="square" rtlCol="0">
            <a:spAutoFit/>
          </a:bodyPr>
          <a:lstStyle/>
          <a:p>
            <a:pPr algn="ctr"/>
            <a:r>
              <a:rPr kumimoji="1" lang="ja-JP" altLang="en-US" sz="4400" dirty="0">
                <a:latin typeface="ＭＳ Ｐゴシック" panose="020B0600070205080204" pitchFamily="50" charset="-128"/>
                <a:ea typeface="ＭＳ Ｐゴシック" panose="020B0600070205080204" pitchFamily="50" charset="-128"/>
              </a:rPr>
              <a:t>私は今回の演題に関連して、</a:t>
            </a:r>
            <a:endParaRPr kumimoji="1" lang="en-US" altLang="ja-JP" sz="4400" dirty="0">
              <a:latin typeface="ＭＳ Ｐゴシック" panose="020B0600070205080204" pitchFamily="50" charset="-128"/>
              <a:ea typeface="ＭＳ Ｐゴシック" panose="020B0600070205080204" pitchFamily="50" charset="-128"/>
            </a:endParaRPr>
          </a:p>
          <a:p>
            <a:pPr algn="ctr"/>
            <a:r>
              <a:rPr kumimoji="1" lang="ja-JP" altLang="en-US" sz="4400" dirty="0">
                <a:latin typeface="ＭＳ Ｐゴシック" panose="020B0600070205080204" pitchFamily="50" charset="-128"/>
                <a:ea typeface="ＭＳ Ｐゴシック" panose="020B0600070205080204" pitchFamily="50" charset="-128"/>
              </a:rPr>
              <a:t>開示すべき利益相反はありません。</a:t>
            </a:r>
          </a:p>
        </p:txBody>
      </p:sp>
    </p:spTree>
    <p:extLst>
      <p:ext uri="{BB962C8B-B14F-4D97-AF65-F5344CB8AC3E}">
        <p14:creationId xmlns:p14="http://schemas.microsoft.com/office/powerpoint/2010/main" val="36424993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正方形/長方形 4"/>
          <p:cNvSpPr/>
          <p:nvPr/>
        </p:nvSpPr>
        <p:spPr>
          <a:xfrm>
            <a:off x="884998" y="1873068"/>
            <a:ext cx="9182733" cy="97277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2" name="タイトル 1"/>
          <p:cNvSpPr>
            <a:spLocks noGrp="1"/>
          </p:cNvSpPr>
          <p:nvPr>
            <p:ph type="title"/>
          </p:nvPr>
        </p:nvSpPr>
        <p:spPr/>
        <p:txBody>
          <a:bodyPr/>
          <a:lstStyle/>
          <a:p>
            <a:r>
              <a:rPr lang="ja-JP" altLang="en-US" dirty="0"/>
              <a:t>認知症カフェとは</a:t>
            </a:r>
            <a:endParaRPr kumimoji="1" lang="ja-JP" altLang="en-US" dirty="0"/>
          </a:p>
        </p:txBody>
      </p:sp>
      <p:sp>
        <p:nvSpPr>
          <p:cNvPr id="3" name="コンテンツ プレースホルダー 2"/>
          <p:cNvSpPr>
            <a:spLocks noGrp="1"/>
          </p:cNvSpPr>
          <p:nvPr>
            <p:ph idx="1"/>
          </p:nvPr>
        </p:nvSpPr>
        <p:spPr>
          <a:xfrm>
            <a:off x="931651" y="1525151"/>
            <a:ext cx="10058400" cy="4023360"/>
          </a:xfrm>
        </p:spPr>
        <p:txBody>
          <a:bodyPr>
            <a:normAutofit/>
          </a:bodyPr>
          <a:lstStyle/>
          <a:p>
            <a:endParaRPr kumimoji="1" lang="en-US" altLang="ja-JP" dirty="0"/>
          </a:p>
          <a:p>
            <a:r>
              <a:rPr kumimoji="1" lang="ja-JP" altLang="en-US" dirty="0"/>
              <a:t>認知症の人とその家族、専門職などの誰もが気軽に参加でき、集うことができる場</a:t>
            </a:r>
            <a:endParaRPr kumimoji="1" lang="en-US" altLang="ja-JP" dirty="0"/>
          </a:p>
          <a:p>
            <a:r>
              <a:rPr lang="ja-JP" altLang="en-US" dirty="0"/>
              <a:t>相互に情報共有し、お互いを理解することができる</a:t>
            </a:r>
            <a:endParaRPr lang="en-US" altLang="ja-JP" dirty="0"/>
          </a:p>
          <a:p>
            <a:endParaRPr kumimoji="1" lang="en-US" altLang="ja-JP" sz="3800" dirty="0"/>
          </a:p>
          <a:p>
            <a:endParaRPr lang="en-US" altLang="ja-JP" sz="3600" dirty="0"/>
          </a:p>
          <a:p>
            <a:endParaRPr lang="en-US" altLang="ja-JP" dirty="0"/>
          </a:p>
        </p:txBody>
      </p:sp>
      <p:sp>
        <p:nvSpPr>
          <p:cNvPr id="7" name="テキスト ボックス 6"/>
          <p:cNvSpPr txBox="1"/>
          <p:nvPr/>
        </p:nvSpPr>
        <p:spPr>
          <a:xfrm>
            <a:off x="644724" y="3072348"/>
            <a:ext cx="10075651" cy="4585871"/>
          </a:xfrm>
          <a:prstGeom prst="rect">
            <a:avLst/>
          </a:prstGeom>
          <a:noFill/>
        </p:spPr>
        <p:txBody>
          <a:bodyPr wrap="square" rtlCol="0">
            <a:spAutoFit/>
          </a:bodyPr>
          <a:lstStyle/>
          <a:p>
            <a:r>
              <a:rPr lang="ja-JP" altLang="en-US" sz="2000" dirty="0"/>
              <a:t>・１～</a:t>
            </a:r>
            <a:r>
              <a:rPr lang="en-US" altLang="ja-JP" sz="2000" dirty="0"/>
              <a:t>2</a:t>
            </a:r>
            <a:r>
              <a:rPr lang="ja-JP" altLang="en-US" sz="2000" dirty="0"/>
              <a:t>回</a:t>
            </a:r>
            <a:r>
              <a:rPr lang="en-US" altLang="ja-JP" sz="2000" dirty="0"/>
              <a:t>/</a:t>
            </a:r>
            <a:r>
              <a:rPr lang="ja-JP" altLang="en-US" sz="2000" dirty="0"/>
              <a:t>月程度の頻度で開催（</a:t>
            </a:r>
            <a:r>
              <a:rPr lang="en-US" altLang="ja-JP" sz="2000" dirty="0"/>
              <a:t>2</a:t>
            </a:r>
            <a:r>
              <a:rPr lang="ja-JP" altLang="en-US" sz="2000" dirty="0"/>
              <a:t>時間程度</a:t>
            </a:r>
            <a:r>
              <a:rPr lang="en-US" altLang="ja-JP" sz="2000" dirty="0"/>
              <a:t>/</a:t>
            </a:r>
            <a:r>
              <a:rPr lang="ja-JP" altLang="en-US" sz="2000" dirty="0"/>
              <a:t>回）</a:t>
            </a:r>
            <a:r>
              <a:rPr lang="en-US" altLang="ja-JP" sz="2000" baseline="30000" dirty="0"/>
              <a:t>[</a:t>
            </a:r>
            <a:r>
              <a:rPr lang="ja-JP" altLang="en-US" sz="2000" baseline="30000" dirty="0"/>
              <a:t>１</a:t>
            </a:r>
            <a:r>
              <a:rPr lang="en-US" altLang="ja-JP" sz="2000" baseline="30000" dirty="0"/>
              <a:t>]</a:t>
            </a:r>
            <a:endParaRPr lang="en-US" altLang="ja-JP" sz="2000" dirty="0"/>
          </a:p>
          <a:p>
            <a:endParaRPr lang="en-US" altLang="ja-JP" sz="2000" dirty="0"/>
          </a:p>
          <a:p>
            <a:r>
              <a:rPr lang="ja-JP" altLang="en-US" sz="2000" dirty="0"/>
              <a:t>・</a:t>
            </a:r>
            <a:r>
              <a:rPr lang="en-US" altLang="ja-JP" sz="2000" dirty="0"/>
              <a:t>47</a:t>
            </a:r>
            <a:r>
              <a:rPr lang="ja-JP" altLang="en-US" sz="2000" dirty="0"/>
              <a:t>都道府県</a:t>
            </a:r>
            <a:r>
              <a:rPr lang="en-US" altLang="ja-JP" sz="2000" dirty="0"/>
              <a:t>1563</a:t>
            </a:r>
            <a:r>
              <a:rPr lang="ja-JP" altLang="en-US" sz="2000" dirty="0"/>
              <a:t>市町村（</a:t>
            </a:r>
            <a:r>
              <a:rPr lang="en-US" altLang="ja-JP" sz="2000" dirty="0"/>
              <a:t>89.8</a:t>
            </a:r>
            <a:r>
              <a:rPr lang="ja-JP" altLang="en-US" sz="2000" dirty="0"/>
              <a:t>％）にて</a:t>
            </a:r>
            <a:r>
              <a:rPr lang="en-US" altLang="ja-JP" sz="2000" dirty="0"/>
              <a:t>8182</a:t>
            </a:r>
            <a:r>
              <a:rPr lang="ja-JP" altLang="en-US" sz="2000" dirty="0"/>
              <a:t>カフェが運営されている（</a:t>
            </a:r>
            <a:r>
              <a:rPr lang="en-US" altLang="ja-JP" sz="2000" dirty="0"/>
              <a:t>2022</a:t>
            </a:r>
            <a:r>
              <a:rPr lang="ja-JP" altLang="en-US" sz="2000" dirty="0"/>
              <a:t>年度地点）</a:t>
            </a:r>
            <a:r>
              <a:rPr lang="en-US" altLang="ja-JP" sz="2000" baseline="30000" dirty="0"/>
              <a:t>[</a:t>
            </a:r>
            <a:r>
              <a:rPr lang="ja-JP" altLang="en-US" sz="2000" baseline="30000" dirty="0"/>
              <a:t>１</a:t>
            </a:r>
            <a:r>
              <a:rPr lang="en-US" altLang="ja-JP" sz="2000" baseline="30000" dirty="0"/>
              <a:t>]</a:t>
            </a:r>
            <a:endParaRPr lang="en-US" altLang="ja-JP" sz="2000" dirty="0"/>
          </a:p>
          <a:p>
            <a:endParaRPr lang="en-US" altLang="ja-JP" sz="2000" dirty="0"/>
          </a:p>
          <a:p>
            <a:r>
              <a:rPr lang="ja-JP" altLang="en-US" sz="2000" dirty="0"/>
              <a:t>・高知県では</a:t>
            </a:r>
            <a:r>
              <a:rPr lang="en-US" altLang="ja-JP" sz="2000" dirty="0"/>
              <a:t>26</a:t>
            </a:r>
            <a:r>
              <a:rPr lang="ja-JP" altLang="en-US" sz="2000" dirty="0"/>
              <a:t>市町村１２８か所カフェ（</a:t>
            </a:r>
            <a:r>
              <a:rPr lang="ja-JP" altLang="en-US" sz="2000" u="sng" dirty="0"/>
              <a:t>休止中１９箇所</a:t>
            </a:r>
            <a:r>
              <a:rPr lang="ja-JP" altLang="en-US" sz="2000" dirty="0"/>
              <a:t>）が運営されている（</a:t>
            </a:r>
            <a:r>
              <a:rPr lang="en-US" altLang="ja-JP" sz="2000" dirty="0"/>
              <a:t>2025</a:t>
            </a:r>
            <a:r>
              <a:rPr lang="ja-JP" altLang="en-US" sz="2000" dirty="0"/>
              <a:t>年度地点）</a:t>
            </a:r>
            <a:endParaRPr lang="en-US" altLang="ja-JP" sz="2000" dirty="0"/>
          </a:p>
          <a:p>
            <a:r>
              <a:rPr lang="ja-JP" altLang="en-US" sz="2000" dirty="0"/>
              <a:t>→当薬局所在地である高知市春野町では運営されていなかった</a:t>
            </a:r>
            <a:endParaRPr lang="en-US" altLang="ja-JP" sz="2000" dirty="0"/>
          </a:p>
          <a:p>
            <a:endParaRPr lang="en-US" altLang="ja-JP" sz="2000" dirty="0"/>
          </a:p>
          <a:p>
            <a:r>
              <a:rPr lang="ja-JP" altLang="en-US" sz="2000" dirty="0"/>
              <a:t>・認知症施策推進大綱・認知症基本法（２０２４年度施行）で推奨されている取り組みの一つ</a:t>
            </a:r>
            <a:r>
              <a:rPr lang="en-US" altLang="ja-JP" sz="2000" baseline="30000" dirty="0"/>
              <a:t>[</a:t>
            </a:r>
            <a:r>
              <a:rPr lang="ja-JP" altLang="en-US" sz="2000" baseline="30000" dirty="0"/>
              <a:t>２</a:t>
            </a:r>
            <a:r>
              <a:rPr lang="en-US" altLang="ja-JP" sz="2000" baseline="30000" dirty="0"/>
              <a:t>]</a:t>
            </a:r>
            <a:endParaRPr lang="en-US" altLang="ja-JP" sz="2000" dirty="0"/>
          </a:p>
          <a:p>
            <a:r>
              <a:rPr lang="ja-JP" altLang="en-US" sz="2000" dirty="0"/>
              <a:t>→</a:t>
            </a:r>
            <a:r>
              <a:rPr lang="ja-JP" altLang="en-US" sz="2000" u="sng" dirty="0"/>
              <a:t>地域支援体制強化、「認知症バリアフリー」の推進</a:t>
            </a:r>
            <a:endParaRPr lang="en-US" altLang="ja-JP" sz="2000" u="sng" dirty="0"/>
          </a:p>
          <a:p>
            <a:r>
              <a:rPr lang="ja-JP" altLang="en-US" sz="2000" u="sng" dirty="0"/>
              <a:t>→相談体制の整備</a:t>
            </a:r>
            <a:endParaRPr lang="en-US" altLang="ja-JP" sz="2000" u="sng" dirty="0"/>
          </a:p>
          <a:p>
            <a:endParaRPr lang="en-US" altLang="ja-JP" sz="1600" u="sng" dirty="0"/>
          </a:p>
          <a:p>
            <a:endParaRPr lang="en-US" altLang="ja-JP" sz="1600" u="sng" dirty="0"/>
          </a:p>
          <a:p>
            <a:endParaRPr lang="en-US" altLang="ja-JP" sz="2000" dirty="0"/>
          </a:p>
          <a:p>
            <a:endParaRPr lang="en-US" altLang="ja-JP" sz="2000" dirty="0"/>
          </a:p>
          <a:p>
            <a:r>
              <a:rPr lang="ja-JP" altLang="en-US" sz="2000" dirty="0"/>
              <a:t>  </a:t>
            </a:r>
            <a:endParaRPr lang="en-US" altLang="ja-JP" sz="2000" dirty="0"/>
          </a:p>
        </p:txBody>
      </p:sp>
    </p:spTree>
    <p:extLst>
      <p:ext uri="{BB962C8B-B14F-4D97-AF65-F5344CB8AC3E}">
        <p14:creationId xmlns:p14="http://schemas.microsoft.com/office/powerpoint/2010/main" val="2631457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26758D-685D-90CC-79A9-4289E9C51202}"/>
            </a:ext>
          </a:extLst>
        </p:cNvPr>
        <p:cNvGrpSpPr/>
        <p:nvPr/>
      </p:nvGrpSpPr>
      <p:grpSpPr>
        <a:xfrm>
          <a:off x="0" y="0"/>
          <a:ext cx="0" cy="0"/>
          <a:chOff x="0" y="0"/>
          <a:chExt cx="0" cy="0"/>
        </a:xfrm>
      </p:grpSpPr>
      <p:sp>
        <p:nvSpPr>
          <p:cNvPr id="4" name="四角形: 角を丸くする 3">
            <a:extLst>
              <a:ext uri="{FF2B5EF4-FFF2-40B4-BE49-F238E27FC236}">
                <a16:creationId xmlns:a16="http://schemas.microsoft.com/office/drawing/2014/main" id="{EA17CD56-D0FE-83B2-1197-72267AFB28EF}"/>
              </a:ext>
            </a:extLst>
          </p:cNvPr>
          <p:cNvSpPr/>
          <p:nvPr/>
        </p:nvSpPr>
        <p:spPr>
          <a:xfrm>
            <a:off x="174627" y="1633568"/>
            <a:ext cx="11842745" cy="2020661"/>
          </a:xfrm>
          <a:prstGeom prst="roundRect">
            <a:avLst/>
          </a:prstGeom>
          <a:solidFill>
            <a:schemeClr val="bg1"/>
          </a:solid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タイトル 1">
            <a:extLst>
              <a:ext uri="{FF2B5EF4-FFF2-40B4-BE49-F238E27FC236}">
                <a16:creationId xmlns:a16="http://schemas.microsoft.com/office/drawing/2014/main" id="{84D00688-6ED6-5581-10B7-E11B9B3748F7}"/>
              </a:ext>
            </a:extLst>
          </p:cNvPr>
          <p:cNvSpPr>
            <a:spLocks noGrp="1"/>
          </p:cNvSpPr>
          <p:nvPr>
            <p:ph type="title"/>
          </p:nvPr>
        </p:nvSpPr>
        <p:spPr>
          <a:xfrm>
            <a:off x="174624" y="229347"/>
            <a:ext cx="10515600" cy="1325563"/>
          </a:xfrm>
        </p:spPr>
        <p:txBody>
          <a:bodyPr/>
          <a:lstStyle/>
          <a:p>
            <a:r>
              <a:rPr lang="ja-JP" altLang="en-US" dirty="0">
                <a:solidFill>
                  <a:schemeClr val="bg1"/>
                </a:solidFill>
                <a:latin typeface="ＭＳ Ｐゴシック" panose="020B0600070205080204" pitchFamily="50" charset="-128"/>
                <a:ea typeface="ＭＳ Ｐゴシック" panose="020B0600070205080204" pitchFamily="50" charset="-128"/>
              </a:rPr>
              <a:t>認知症カフェとは</a:t>
            </a:r>
            <a:endParaRPr kumimoji="1" lang="ja-JP" altLang="en-US" dirty="0">
              <a:solidFill>
                <a:schemeClr val="bg1"/>
              </a:solidFill>
              <a:latin typeface="ＭＳ Ｐゴシック" panose="020B0600070205080204" pitchFamily="50" charset="-128"/>
              <a:ea typeface="ＭＳ Ｐゴシック" panose="020B0600070205080204" pitchFamily="50" charset="-128"/>
            </a:endParaRPr>
          </a:p>
        </p:txBody>
      </p:sp>
      <p:sp>
        <p:nvSpPr>
          <p:cNvPr id="3" name="コンテンツ プレースホルダー 2">
            <a:extLst>
              <a:ext uri="{FF2B5EF4-FFF2-40B4-BE49-F238E27FC236}">
                <a16:creationId xmlns:a16="http://schemas.microsoft.com/office/drawing/2014/main" id="{BAF913B0-6E93-87AA-2B7B-CBB1BF3A299C}"/>
              </a:ext>
            </a:extLst>
          </p:cNvPr>
          <p:cNvSpPr>
            <a:spLocks noGrp="1"/>
          </p:cNvSpPr>
          <p:nvPr>
            <p:ph idx="1"/>
          </p:nvPr>
        </p:nvSpPr>
        <p:spPr>
          <a:xfrm>
            <a:off x="174627" y="1417320"/>
            <a:ext cx="11842745" cy="4023360"/>
          </a:xfrm>
        </p:spPr>
        <p:txBody>
          <a:bodyPr>
            <a:normAutofit/>
          </a:bodyPr>
          <a:lstStyle/>
          <a:p>
            <a:endParaRPr kumimoji="1" lang="en-US" altLang="ja-JP" dirty="0"/>
          </a:p>
          <a:p>
            <a:r>
              <a:rPr kumimoji="1" lang="ja-JP" altLang="en-US" dirty="0">
                <a:latin typeface="ＭＳ Ｐゴシック" panose="020B0600070205080204" pitchFamily="50" charset="-128"/>
                <a:ea typeface="ＭＳ Ｐゴシック" panose="020B0600070205080204" pitchFamily="50" charset="-128"/>
              </a:rPr>
              <a:t>認知症の人とその家族、専門職</a:t>
            </a:r>
            <a:r>
              <a:rPr lang="ja-JP" altLang="en-US" dirty="0">
                <a:latin typeface="ＭＳ Ｐゴシック" panose="020B0600070205080204" pitchFamily="50" charset="-128"/>
                <a:ea typeface="ＭＳ Ｐゴシック" panose="020B0600070205080204" pitchFamily="50" charset="-128"/>
              </a:rPr>
              <a:t>だけではなく</a:t>
            </a:r>
            <a:r>
              <a:rPr kumimoji="1" lang="ja-JP" altLang="en-US" dirty="0">
                <a:latin typeface="ＭＳ Ｐゴシック" panose="020B0600070205080204" pitchFamily="50" charset="-128"/>
                <a:ea typeface="ＭＳ Ｐゴシック" panose="020B0600070205080204" pitchFamily="50" charset="-128"/>
              </a:rPr>
              <a:t>誰もが気軽に参加でき、集うことができる場</a:t>
            </a:r>
            <a:endParaRPr kumimoji="1" lang="en-US" altLang="ja-JP" dirty="0">
              <a:latin typeface="ＭＳ Ｐゴシック" panose="020B0600070205080204" pitchFamily="50" charset="-128"/>
              <a:ea typeface="ＭＳ Ｐゴシック" panose="020B0600070205080204" pitchFamily="50" charset="-128"/>
            </a:endParaRPr>
          </a:p>
          <a:p>
            <a:r>
              <a:rPr lang="ja-JP" altLang="en-US" dirty="0">
                <a:latin typeface="ＭＳ Ｐゴシック" panose="020B0600070205080204" pitchFamily="50" charset="-128"/>
                <a:ea typeface="ＭＳ Ｐゴシック" panose="020B0600070205080204" pitchFamily="50" charset="-128"/>
              </a:rPr>
              <a:t>相互に情報共有し、お互いを理解することができる</a:t>
            </a:r>
            <a:endParaRPr lang="en-US" altLang="ja-JP" dirty="0">
              <a:latin typeface="ＭＳ Ｐゴシック" panose="020B0600070205080204" pitchFamily="50" charset="-128"/>
              <a:ea typeface="ＭＳ Ｐゴシック" panose="020B0600070205080204" pitchFamily="50" charset="-128"/>
            </a:endParaRPr>
          </a:p>
          <a:p>
            <a:endParaRPr kumimoji="1" lang="en-US" altLang="ja-JP" sz="3800" dirty="0">
              <a:latin typeface="ＭＳ Ｐゴシック" panose="020B0600070205080204" pitchFamily="50" charset="-128"/>
              <a:ea typeface="ＭＳ Ｐゴシック" panose="020B0600070205080204" pitchFamily="50" charset="-128"/>
            </a:endParaRPr>
          </a:p>
          <a:p>
            <a:endParaRPr lang="en-US" altLang="ja-JP" sz="3600" dirty="0"/>
          </a:p>
          <a:p>
            <a:endParaRPr lang="en-US" altLang="ja-JP" dirty="0"/>
          </a:p>
        </p:txBody>
      </p:sp>
      <p:sp>
        <p:nvSpPr>
          <p:cNvPr id="7" name="テキスト ボックス 6">
            <a:extLst>
              <a:ext uri="{FF2B5EF4-FFF2-40B4-BE49-F238E27FC236}">
                <a16:creationId xmlns:a16="http://schemas.microsoft.com/office/drawing/2014/main" id="{0BD9A0D2-FAB2-EF48-5360-5D5433FE51E0}"/>
              </a:ext>
            </a:extLst>
          </p:cNvPr>
          <p:cNvSpPr txBox="1"/>
          <p:nvPr/>
        </p:nvSpPr>
        <p:spPr>
          <a:xfrm>
            <a:off x="174624" y="3939364"/>
            <a:ext cx="12484358" cy="4093428"/>
          </a:xfrm>
          <a:prstGeom prst="rect">
            <a:avLst/>
          </a:prstGeom>
          <a:noFill/>
        </p:spPr>
        <p:txBody>
          <a:bodyPr wrap="square" rtlCol="0">
            <a:spAutoFit/>
          </a:bodyPr>
          <a:lstStyle/>
          <a:p>
            <a:r>
              <a:rPr lang="ja-JP" altLang="en-US" sz="2800" dirty="0">
                <a:latin typeface="ＭＳ Ｐゴシック" panose="020B0600070205080204" pitchFamily="50" charset="-128"/>
                <a:ea typeface="ＭＳ Ｐゴシック" panose="020B0600070205080204" pitchFamily="50" charset="-128"/>
              </a:rPr>
              <a:t>・１～</a:t>
            </a:r>
            <a:r>
              <a:rPr lang="en-US" altLang="ja-JP" sz="2800" dirty="0">
                <a:latin typeface="ＭＳ Ｐゴシック" panose="020B0600070205080204" pitchFamily="50" charset="-128"/>
                <a:ea typeface="ＭＳ Ｐゴシック" panose="020B0600070205080204" pitchFamily="50" charset="-128"/>
              </a:rPr>
              <a:t>2</a:t>
            </a:r>
            <a:r>
              <a:rPr lang="ja-JP" altLang="en-US" sz="2800" dirty="0">
                <a:latin typeface="ＭＳ Ｐゴシック" panose="020B0600070205080204" pitchFamily="50" charset="-128"/>
                <a:ea typeface="ＭＳ Ｐゴシック" panose="020B0600070205080204" pitchFamily="50" charset="-128"/>
              </a:rPr>
              <a:t>回</a:t>
            </a:r>
            <a:r>
              <a:rPr lang="en-US" altLang="ja-JP" sz="2800" dirty="0">
                <a:latin typeface="ＭＳ Ｐゴシック" panose="020B0600070205080204" pitchFamily="50" charset="-128"/>
                <a:ea typeface="ＭＳ Ｐゴシック" panose="020B0600070205080204" pitchFamily="50" charset="-128"/>
              </a:rPr>
              <a:t>/</a:t>
            </a:r>
            <a:r>
              <a:rPr lang="ja-JP" altLang="en-US" sz="2800" dirty="0">
                <a:latin typeface="ＭＳ Ｐゴシック" panose="020B0600070205080204" pitchFamily="50" charset="-128"/>
                <a:ea typeface="ＭＳ Ｐゴシック" panose="020B0600070205080204" pitchFamily="50" charset="-128"/>
              </a:rPr>
              <a:t>月の頻度で開催（</a:t>
            </a:r>
            <a:r>
              <a:rPr lang="en-US" altLang="ja-JP" sz="2800" dirty="0">
                <a:latin typeface="ＭＳ Ｐゴシック" panose="020B0600070205080204" pitchFamily="50" charset="-128"/>
                <a:ea typeface="ＭＳ Ｐゴシック" panose="020B0600070205080204" pitchFamily="50" charset="-128"/>
              </a:rPr>
              <a:t>2</a:t>
            </a:r>
            <a:r>
              <a:rPr lang="ja-JP" altLang="en-US" sz="2800" dirty="0">
                <a:latin typeface="ＭＳ Ｐゴシック" panose="020B0600070205080204" pitchFamily="50" charset="-128"/>
                <a:ea typeface="ＭＳ Ｐゴシック" panose="020B0600070205080204" pitchFamily="50" charset="-128"/>
              </a:rPr>
              <a:t>時間程度</a:t>
            </a:r>
            <a:r>
              <a:rPr lang="en-US" altLang="ja-JP" sz="2800" dirty="0">
                <a:latin typeface="ＭＳ Ｐゴシック" panose="020B0600070205080204" pitchFamily="50" charset="-128"/>
                <a:ea typeface="ＭＳ Ｐゴシック" panose="020B0600070205080204" pitchFamily="50" charset="-128"/>
              </a:rPr>
              <a:t>/</a:t>
            </a:r>
            <a:r>
              <a:rPr lang="ja-JP" altLang="en-US" sz="2800" dirty="0">
                <a:latin typeface="ＭＳ Ｐゴシック" panose="020B0600070205080204" pitchFamily="50" charset="-128"/>
                <a:ea typeface="ＭＳ Ｐゴシック" panose="020B0600070205080204" pitchFamily="50" charset="-128"/>
              </a:rPr>
              <a:t>回）</a:t>
            </a:r>
            <a:endParaRPr lang="en-US" altLang="ja-JP" sz="2800" dirty="0">
              <a:latin typeface="ＭＳ Ｐゴシック" panose="020B0600070205080204" pitchFamily="50" charset="-128"/>
              <a:ea typeface="ＭＳ Ｐゴシック" panose="020B0600070205080204" pitchFamily="50" charset="-128"/>
            </a:endParaRPr>
          </a:p>
          <a:p>
            <a:endParaRPr lang="en-US" altLang="ja-JP" sz="2800" dirty="0">
              <a:latin typeface="ＭＳ Ｐゴシック" panose="020B0600070205080204" pitchFamily="50" charset="-128"/>
              <a:ea typeface="ＭＳ Ｐゴシック" panose="020B0600070205080204" pitchFamily="50" charset="-128"/>
            </a:endParaRPr>
          </a:p>
          <a:p>
            <a:r>
              <a:rPr lang="ja-JP" altLang="en-US" sz="2800" dirty="0">
                <a:latin typeface="ＭＳ Ｐゴシック" panose="020B0600070205080204" pitchFamily="50" charset="-128"/>
                <a:ea typeface="ＭＳ Ｐゴシック" panose="020B0600070205080204" pitchFamily="50" charset="-128"/>
              </a:rPr>
              <a:t>・</a:t>
            </a:r>
            <a:r>
              <a:rPr lang="en-US" altLang="ja-JP" sz="2800" dirty="0">
                <a:latin typeface="ＭＳ Ｐゴシック" panose="020B0600070205080204" pitchFamily="50" charset="-128"/>
                <a:ea typeface="ＭＳ Ｐゴシック" panose="020B0600070205080204" pitchFamily="50" charset="-128"/>
              </a:rPr>
              <a:t>47</a:t>
            </a:r>
            <a:r>
              <a:rPr lang="ja-JP" altLang="en-US" sz="2800" dirty="0">
                <a:latin typeface="ＭＳ Ｐゴシック" panose="020B0600070205080204" pitchFamily="50" charset="-128"/>
                <a:ea typeface="ＭＳ Ｐゴシック" panose="020B0600070205080204" pitchFamily="50" charset="-128"/>
              </a:rPr>
              <a:t>都道府県</a:t>
            </a:r>
            <a:r>
              <a:rPr lang="en-US" altLang="ja-JP" sz="2800" dirty="0">
                <a:latin typeface="ＭＳ Ｐゴシック" panose="020B0600070205080204" pitchFamily="50" charset="-128"/>
                <a:ea typeface="ＭＳ Ｐゴシック" panose="020B0600070205080204" pitchFamily="50" charset="-128"/>
              </a:rPr>
              <a:t>1563</a:t>
            </a:r>
            <a:r>
              <a:rPr lang="ja-JP" altLang="en-US" sz="2800" dirty="0">
                <a:latin typeface="ＭＳ Ｐゴシック" panose="020B0600070205080204" pitchFamily="50" charset="-128"/>
                <a:ea typeface="ＭＳ Ｐゴシック" panose="020B0600070205080204" pitchFamily="50" charset="-128"/>
              </a:rPr>
              <a:t>市町村（全市町村の</a:t>
            </a:r>
            <a:r>
              <a:rPr lang="en-US" altLang="ja-JP" sz="2800" dirty="0">
                <a:latin typeface="ＭＳ Ｐゴシック" panose="020B0600070205080204" pitchFamily="50" charset="-128"/>
                <a:ea typeface="ＭＳ Ｐゴシック" panose="020B0600070205080204" pitchFamily="50" charset="-128"/>
              </a:rPr>
              <a:t>89.8</a:t>
            </a:r>
            <a:r>
              <a:rPr lang="ja-JP" altLang="en-US" sz="2800" dirty="0">
                <a:latin typeface="ＭＳ Ｐゴシック" panose="020B0600070205080204" pitchFamily="50" charset="-128"/>
                <a:ea typeface="ＭＳ Ｐゴシック" panose="020B0600070205080204" pitchFamily="50" charset="-128"/>
              </a:rPr>
              <a:t>％）にて</a:t>
            </a:r>
            <a:r>
              <a:rPr lang="en-US" altLang="ja-JP" sz="2800" dirty="0">
                <a:latin typeface="ＭＳ Ｐゴシック" panose="020B0600070205080204" pitchFamily="50" charset="-128"/>
                <a:ea typeface="ＭＳ Ｐゴシック" panose="020B0600070205080204" pitchFamily="50" charset="-128"/>
              </a:rPr>
              <a:t>8182</a:t>
            </a:r>
            <a:r>
              <a:rPr lang="ja-JP" altLang="en-US" sz="2800" dirty="0">
                <a:latin typeface="ＭＳ Ｐゴシック" panose="020B0600070205080204" pitchFamily="50" charset="-128"/>
                <a:ea typeface="ＭＳ Ｐゴシック" panose="020B0600070205080204" pitchFamily="50" charset="-128"/>
              </a:rPr>
              <a:t>カフェが運営</a:t>
            </a:r>
            <a:endParaRPr lang="en-US" altLang="ja-JP" sz="2800" dirty="0">
              <a:latin typeface="ＭＳ Ｐゴシック" panose="020B0600070205080204" pitchFamily="50" charset="-128"/>
              <a:ea typeface="ＭＳ Ｐゴシック" panose="020B0600070205080204" pitchFamily="50" charset="-128"/>
            </a:endParaRPr>
          </a:p>
          <a:p>
            <a:endParaRPr lang="en-US" altLang="ja-JP" sz="2800" dirty="0">
              <a:latin typeface="ＭＳ Ｐゴシック" panose="020B0600070205080204" pitchFamily="50" charset="-128"/>
              <a:ea typeface="ＭＳ Ｐゴシック" panose="020B0600070205080204" pitchFamily="50" charset="-128"/>
            </a:endParaRPr>
          </a:p>
          <a:p>
            <a:r>
              <a:rPr lang="ja-JP" altLang="en-US" sz="2800" dirty="0">
                <a:latin typeface="ＭＳ Ｐゴシック" panose="020B0600070205080204" pitchFamily="50" charset="-128"/>
                <a:ea typeface="ＭＳ Ｐゴシック" panose="020B0600070205080204" pitchFamily="50" charset="-128"/>
              </a:rPr>
              <a:t>・国の政策で推奨されている取り組み</a:t>
            </a:r>
            <a:endParaRPr lang="en-US" altLang="ja-JP" sz="2800" dirty="0">
              <a:latin typeface="ＭＳ Ｐゴシック" panose="020B0600070205080204" pitchFamily="50" charset="-128"/>
              <a:ea typeface="ＭＳ Ｐゴシック" panose="020B0600070205080204" pitchFamily="50" charset="-128"/>
            </a:endParaRPr>
          </a:p>
          <a:p>
            <a:r>
              <a:rPr lang="ja-JP" altLang="en-US" sz="2800" dirty="0">
                <a:latin typeface="ＭＳ Ｐゴシック" panose="020B0600070205080204" pitchFamily="50" charset="-128"/>
                <a:ea typeface="ＭＳ Ｐゴシック" panose="020B0600070205080204" pitchFamily="50" charset="-128"/>
              </a:rPr>
              <a:t>→</a:t>
            </a:r>
            <a:r>
              <a:rPr lang="ja-JP" altLang="en-US" sz="2800" u="sng" dirty="0">
                <a:latin typeface="ＭＳ Ｐゴシック" panose="020B0600070205080204" pitchFamily="50" charset="-128"/>
                <a:ea typeface="ＭＳ Ｐゴシック" panose="020B0600070205080204" pitchFamily="50" charset="-128"/>
              </a:rPr>
              <a:t>地域支援体制強化、「認知症バリアフリー」の推進</a:t>
            </a:r>
            <a:endParaRPr lang="en-US" altLang="ja-JP" sz="2800" u="sng" dirty="0">
              <a:latin typeface="ＭＳ Ｐゴシック" panose="020B0600070205080204" pitchFamily="50" charset="-128"/>
              <a:ea typeface="ＭＳ Ｐゴシック" panose="020B0600070205080204" pitchFamily="50" charset="-128"/>
            </a:endParaRPr>
          </a:p>
          <a:p>
            <a:endParaRPr lang="en-US" altLang="ja-JP" sz="1600" u="sng" dirty="0"/>
          </a:p>
          <a:p>
            <a:endParaRPr lang="en-US" altLang="ja-JP" sz="1600" u="sng" dirty="0"/>
          </a:p>
          <a:p>
            <a:endParaRPr lang="en-US" altLang="ja-JP" sz="2000" dirty="0"/>
          </a:p>
          <a:p>
            <a:endParaRPr lang="en-US" altLang="ja-JP" sz="2000" dirty="0"/>
          </a:p>
          <a:p>
            <a:r>
              <a:rPr lang="ja-JP" altLang="en-US" sz="2000" dirty="0"/>
              <a:t>  </a:t>
            </a:r>
            <a:endParaRPr lang="en-US" altLang="ja-JP" sz="2000" dirty="0"/>
          </a:p>
        </p:txBody>
      </p:sp>
    </p:spTree>
    <p:extLst>
      <p:ext uri="{BB962C8B-B14F-4D97-AF65-F5344CB8AC3E}">
        <p14:creationId xmlns:p14="http://schemas.microsoft.com/office/powerpoint/2010/main" val="34477001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3EDE896-B36C-A8C0-ED16-5819DDBD673C}"/>
              </a:ext>
            </a:extLst>
          </p:cNvPr>
          <p:cNvSpPr>
            <a:spLocks noGrp="1"/>
          </p:cNvSpPr>
          <p:nvPr>
            <p:ph type="title"/>
          </p:nvPr>
        </p:nvSpPr>
        <p:spPr>
          <a:xfrm>
            <a:off x="233264" y="231348"/>
            <a:ext cx="12192000" cy="1449976"/>
          </a:xfrm>
        </p:spPr>
        <p:txBody>
          <a:bodyPr/>
          <a:lstStyle/>
          <a:p>
            <a:r>
              <a:rPr kumimoji="1" lang="ja-JP" altLang="en-US" dirty="0">
                <a:solidFill>
                  <a:schemeClr val="bg1"/>
                </a:solidFill>
                <a:latin typeface="ＭＳ Ｐゴシック" panose="020B0600070205080204" pitchFamily="50" charset="-128"/>
                <a:ea typeface="ＭＳ Ｐゴシック" panose="020B0600070205080204" pitchFamily="50" charset="-128"/>
              </a:rPr>
              <a:t>高知市春野町について</a:t>
            </a:r>
          </a:p>
        </p:txBody>
      </p:sp>
      <p:sp>
        <p:nvSpPr>
          <p:cNvPr id="3" name="コンテンツ プレースホルダー 2">
            <a:extLst>
              <a:ext uri="{FF2B5EF4-FFF2-40B4-BE49-F238E27FC236}">
                <a16:creationId xmlns:a16="http://schemas.microsoft.com/office/drawing/2014/main" id="{71CBFBF7-F251-C1D1-16F2-CB94117E55A3}"/>
              </a:ext>
            </a:extLst>
          </p:cNvPr>
          <p:cNvSpPr>
            <a:spLocks noGrp="1"/>
          </p:cNvSpPr>
          <p:nvPr>
            <p:ph idx="1"/>
          </p:nvPr>
        </p:nvSpPr>
        <p:spPr>
          <a:xfrm>
            <a:off x="233264" y="2391851"/>
            <a:ext cx="12434596" cy="4023360"/>
          </a:xfrm>
        </p:spPr>
        <p:txBody>
          <a:bodyPr>
            <a:normAutofit/>
          </a:bodyPr>
          <a:lstStyle/>
          <a:p>
            <a:r>
              <a:rPr lang="ja-JP" altLang="en-US" dirty="0">
                <a:latin typeface="ＭＳ Ｐゴシック" panose="020B0600070205080204" pitchFamily="50" charset="-128"/>
                <a:ea typeface="ＭＳ Ｐゴシック" panose="020B0600070205080204" pitchFamily="50" charset="-128"/>
              </a:rPr>
              <a:t>農村地帯、高齢化率高い</a:t>
            </a:r>
            <a:endParaRPr lang="en-US" altLang="ja-JP" dirty="0">
              <a:latin typeface="ＭＳ Ｐゴシック" panose="020B0600070205080204" pitchFamily="50" charset="-128"/>
              <a:ea typeface="ＭＳ Ｐゴシック" panose="020B0600070205080204" pitchFamily="50" charset="-128"/>
            </a:endParaRPr>
          </a:p>
          <a:p>
            <a:endParaRPr kumimoji="1" lang="en-US" altLang="ja-JP" dirty="0">
              <a:latin typeface="ＭＳ Ｐゴシック" panose="020B0600070205080204" pitchFamily="50" charset="-128"/>
              <a:ea typeface="ＭＳ Ｐゴシック" panose="020B0600070205080204" pitchFamily="50" charset="-128"/>
            </a:endParaRPr>
          </a:p>
          <a:p>
            <a:r>
              <a:rPr lang="ja-JP" altLang="en-US" dirty="0">
                <a:latin typeface="ＭＳ Ｐゴシック" panose="020B0600070205080204" pitchFamily="50" charset="-128"/>
                <a:ea typeface="ＭＳ Ｐゴシック" panose="020B0600070205080204" pitchFamily="50" charset="-128"/>
              </a:rPr>
              <a:t>町内に鉄道路線無く、バスの運行本数少ない</a:t>
            </a:r>
            <a:endParaRPr lang="en-US" altLang="ja-JP" dirty="0">
              <a:latin typeface="ＭＳ Ｐゴシック" panose="020B0600070205080204" pitchFamily="50" charset="-128"/>
              <a:ea typeface="ＭＳ Ｐゴシック" panose="020B0600070205080204" pitchFamily="50" charset="-128"/>
            </a:endParaRPr>
          </a:p>
          <a:p>
            <a:pPr marL="0" indent="0">
              <a:buNone/>
            </a:pPr>
            <a:r>
              <a:rPr kumimoji="1" lang="ja-JP" altLang="en-US" dirty="0">
                <a:latin typeface="ＭＳ Ｐゴシック" panose="020B0600070205080204" pitchFamily="50" charset="-128"/>
                <a:ea typeface="ＭＳ Ｐゴシック" panose="020B0600070205080204" pitchFamily="50" charset="-128"/>
              </a:rPr>
              <a:t>　→車の必要性高い、デマンドタクシーあり</a:t>
            </a:r>
            <a:endParaRPr kumimoji="1" lang="en-US" altLang="ja-JP" dirty="0">
              <a:latin typeface="ＭＳ Ｐゴシック" panose="020B0600070205080204" pitchFamily="50" charset="-128"/>
              <a:ea typeface="ＭＳ Ｐゴシック" panose="020B0600070205080204" pitchFamily="50" charset="-128"/>
            </a:endParaRPr>
          </a:p>
          <a:p>
            <a:endParaRPr lang="en-US" altLang="ja-JP" dirty="0">
              <a:latin typeface="ＭＳ Ｐゴシック" panose="020B0600070205080204" pitchFamily="50" charset="-128"/>
              <a:ea typeface="ＭＳ Ｐゴシック" panose="020B0600070205080204" pitchFamily="50" charset="-128"/>
            </a:endParaRPr>
          </a:p>
          <a:p>
            <a:r>
              <a:rPr lang="ja-JP" altLang="en-US" dirty="0">
                <a:latin typeface="ＭＳ Ｐゴシック" panose="020B0600070205080204" pitchFamily="50" charset="-128"/>
                <a:ea typeface="ＭＳ Ｐゴシック" panose="020B0600070205080204" pitchFamily="50" charset="-128"/>
              </a:rPr>
              <a:t>高知県では現在２６市町村１２８か所カフェが運営中</a:t>
            </a:r>
            <a:endParaRPr lang="en-US" altLang="ja-JP" dirty="0">
              <a:latin typeface="ＭＳ Ｐゴシック" panose="020B0600070205080204" pitchFamily="50" charset="-128"/>
              <a:ea typeface="ＭＳ Ｐゴシック" panose="020B0600070205080204" pitchFamily="50" charset="-128"/>
            </a:endParaRPr>
          </a:p>
          <a:p>
            <a:pPr marL="0" indent="0">
              <a:buNone/>
            </a:pPr>
            <a:r>
              <a:rPr lang="ja-JP" altLang="en-US" dirty="0">
                <a:latin typeface="ＭＳ Ｐゴシック" panose="020B0600070205080204" pitchFamily="50" charset="-128"/>
                <a:ea typeface="ＭＳ Ｐゴシック" panose="020B0600070205080204" pitchFamily="50" charset="-128"/>
              </a:rPr>
              <a:t>　→春野町では運営しておらず</a:t>
            </a:r>
            <a:endParaRPr lang="en-US" altLang="ja-JP" dirty="0">
              <a:latin typeface="ＭＳ Ｐゴシック" panose="020B0600070205080204" pitchFamily="50" charset="-128"/>
              <a:ea typeface="ＭＳ Ｐゴシック" panose="020B0600070205080204" pitchFamily="50" charset="-128"/>
            </a:endParaRPr>
          </a:p>
          <a:p>
            <a:endParaRPr kumimoji="1" lang="ja-JP" altLang="en-US" sz="2400" dirty="0"/>
          </a:p>
        </p:txBody>
      </p:sp>
      <p:pic>
        <p:nvPicPr>
          <p:cNvPr id="5" name="図 4">
            <a:extLst>
              <a:ext uri="{FF2B5EF4-FFF2-40B4-BE49-F238E27FC236}">
                <a16:creationId xmlns:a16="http://schemas.microsoft.com/office/drawing/2014/main" id="{A221D9BB-43A8-B9BF-8345-5D4221B0BAA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8578447" y="3551453"/>
            <a:ext cx="3726418" cy="2758856"/>
          </a:xfrm>
          <a:prstGeom prst="rect">
            <a:avLst/>
          </a:prstGeom>
        </p:spPr>
      </p:pic>
      <p:pic>
        <p:nvPicPr>
          <p:cNvPr id="6" name="図 5">
            <a:extLst>
              <a:ext uri="{FF2B5EF4-FFF2-40B4-BE49-F238E27FC236}">
                <a16:creationId xmlns:a16="http://schemas.microsoft.com/office/drawing/2014/main" id="{75A64CE3-1FF0-BCA3-E18F-D37646683AB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88130" y="294975"/>
            <a:ext cx="1734952" cy="2772697"/>
          </a:xfrm>
          <a:prstGeom prst="rect">
            <a:avLst/>
          </a:prstGeom>
        </p:spPr>
      </p:pic>
    </p:spTree>
    <p:extLst>
      <p:ext uri="{BB962C8B-B14F-4D97-AF65-F5344CB8AC3E}">
        <p14:creationId xmlns:p14="http://schemas.microsoft.com/office/powerpoint/2010/main" val="15785527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正方形/長方形 4"/>
          <p:cNvSpPr/>
          <p:nvPr/>
        </p:nvSpPr>
        <p:spPr>
          <a:xfrm>
            <a:off x="914400" y="2113153"/>
            <a:ext cx="10075651" cy="120801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2" name="タイトル 1"/>
          <p:cNvSpPr>
            <a:spLocks noGrp="1"/>
          </p:cNvSpPr>
          <p:nvPr>
            <p:ph type="title"/>
          </p:nvPr>
        </p:nvSpPr>
        <p:spPr/>
        <p:txBody>
          <a:bodyPr/>
          <a:lstStyle/>
          <a:p>
            <a:r>
              <a:rPr lang="ja-JP" altLang="en-US" dirty="0"/>
              <a:t>認知症カフェとは</a:t>
            </a:r>
            <a:endParaRPr kumimoji="1" lang="ja-JP" altLang="en-US" dirty="0"/>
          </a:p>
        </p:txBody>
      </p:sp>
      <p:sp>
        <p:nvSpPr>
          <p:cNvPr id="3" name="コンテンツ プレースホルダー 2"/>
          <p:cNvSpPr>
            <a:spLocks noGrp="1"/>
          </p:cNvSpPr>
          <p:nvPr>
            <p:ph idx="1"/>
          </p:nvPr>
        </p:nvSpPr>
        <p:spPr>
          <a:xfrm>
            <a:off x="993763" y="1888866"/>
            <a:ext cx="10058400" cy="4023360"/>
          </a:xfrm>
        </p:spPr>
        <p:txBody>
          <a:bodyPr>
            <a:normAutofit/>
          </a:bodyPr>
          <a:lstStyle/>
          <a:p>
            <a:endParaRPr kumimoji="1" lang="en-US" altLang="ja-JP" dirty="0"/>
          </a:p>
          <a:p>
            <a:r>
              <a:rPr kumimoji="1" lang="ja-JP" altLang="en-US" dirty="0"/>
              <a:t>認知症の人とその家族、専門職などの誰もが気軽に参加でき、集うことができる場</a:t>
            </a:r>
            <a:endParaRPr kumimoji="1" lang="en-US" altLang="ja-JP" dirty="0"/>
          </a:p>
          <a:p>
            <a:r>
              <a:rPr lang="ja-JP" altLang="en-US" dirty="0"/>
              <a:t>相互に情報共有し、お互いを理解することができる</a:t>
            </a:r>
            <a:endParaRPr lang="en-US" altLang="ja-JP" dirty="0"/>
          </a:p>
          <a:p>
            <a:endParaRPr kumimoji="1" lang="en-US" altLang="ja-JP" sz="3800" dirty="0"/>
          </a:p>
          <a:p>
            <a:endParaRPr lang="en-US" altLang="ja-JP" sz="3600" dirty="0"/>
          </a:p>
          <a:p>
            <a:endParaRPr lang="en-US" altLang="ja-JP" dirty="0"/>
          </a:p>
        </p:txBody>
      </p:sp>
      <p:sp>
        <p:nvSpPr>
          <p:cNvPr id="7" name="テキスト ボックス 6"/>
          <p:cNvSpPr txBox="1"/>
          <p:nvPr/>
        </p:nvSpPr>
        <p:spPr>
          <a:xfrm>
            <a:off x="914400" y="3618781"/>
            <a:ext cx="10075651" cy="3170099"/>
          </a:xfrm>
          <a:prstGeom prst="rect">
            <a:avLst/>
          </a:prstGeom>
          <a:noFill/>
        </p:spPr>
        <p:txBody>
          <a:bodyPr wrap="square" rtlCol="0">
            <a:spAutoFit/>
          </a:bodyPr>
          <a:lstStyle/>
          <a:p>
            <a:r>
              <a:rPr lang="ja-JP" altLang="en-US" sz="2000" dirty="0"/>
              <a:t>・１～</a:t>
            </a:r>
            <a:r>
              <a:rPr lang="en-US" altLang="ja-JP" sz="2000" dirty="0"/>
              <a:t>2</a:t>
            </a:r>
            <a:r>
              <a:rPr lang="ja-JP" altLang="en-US" sz="2000" dirty="0"/>
              <a:t>回</a:t>
            </a:r>
            <a:r>
              <a:rPr lang="en-US" altLang="ja-JP" sz="2000" dirty="0"/>
              <a:t>/</a:t>
            </a:r>
            <a:r>
              <a:rPr lang="ja-JP" altLang="en-US" sz="2000" dirty="0"/>
              <a:t>月程度の頻度で開催（</a:t>
            </a:r>
            <a:r>
              <a:rPr lang="en-US" altLang="ja-JP" sz="2000" dirty="0"/>
              <a:t>2</a:t>
            </a:r>
            <a:r>
              <a:rPr lang="ja-JP" altLang="en-US" sz="2000" dirty="0"/>
              <a:t>時間程度</a:t>
            </a:r>
            <a:r>
              <a:rPr lang="en-US" altLang="ja-JP" sz="2000" dirty="0"/>
              <a:t>/</a:t>
            </a:r>
            <a:r>
              <a:rPr lang="ja-JP" altLang="en-US" sz="2000" dirty="0"/>
              <a:t>回）</a:t>
            </a:r>
            <a:endParaRPr lang="en-US" altLang="ja-JP" sz="2000" dirty="0"/>
          </a:p>
          <a:p>
            <a:endParaRPr lang="en-US" altLang="ja-JP" sz="2000" dirty="0"/>
          </a:p>
          <a:p>
            <a:r>
              <a:rPr lang="ja-JP" altLang="en-US" sz="2000" dirty="0"/>
              <a:t>・</a:t>
            </a:r>
            <a:r>
              <a:rPr lang="en-US" altLang="ja-JP" sz="2000" dirty="0"/>
              <a:t>47</a:t>
            </a:r>
            <a:r>
              <a:rPr lang="ja-JP" altLang="en-US" sz="2000" dirty="0"/>
              <a:t>都道府県</a:t>
            </a:r>
            <a:r>
              <a:rPr lang="en-US" altLang="ja-JP" sz="2000" dirty="0"/>
              <a:t>1563</a:t>
            </a:r>
            <a:r>
              <a:rPr lang="ja-JP" altLang="en-US" sz="2000" dirty="0"/>
              <a:t>市町村（</a:t>
            </a:r>
            <a:r>
              <a:rPr lang="en-US" altLang="ja-JP" sz="2000" dirty="0"/>
              <a:t>89.8</a:t>
            </a:r>
            <a:r>
              <a:rPr lang="ja-JP" altLang="en-US" sz="2000" dirty="0"/>
              <a:t>％）にて</a:t>
            </a:r>
            <a:r>
              <a:rPr lang="en-US" altLang="ja-JP" sz="2000" dirty="0"/>
              <a:t>8182</a:t>
            </a:r>
            <a:r>
              <a:rPr lang="ja-JP" altLang="en-US" sz="2000" dirty="0"/>
              <a:t>カフェが運営されている（</a:t>
            </a:r>
            <a:r>
              <a:rPr lang="en-US" altLang="ja-JP" sz="2000" dirty="0"/>
              <a:t>2022</a:t>
            </a:r>
            <a:r>
              <a:rPr lang="ja-JP" altLang="en-US" sz="2000" dirty="0"/>
              <a:t>年度地点）</a:t>
            </a:r>
            <a:endParaRPr lang="en-US" altLang="ja-JP" sz="2000" dirty="0"/>
          </a:p>
          <a:p>
            <a:endParaRPr lang="en-US" altLang="ja-JP" sz="2000" dirty="0"/>
          </a:p>
          <a:p>
            <a:r>
              <a:rPr lang="ja-JP" altLang="en-US" sz="2000" dirty="0"/>
              <a:t>・高知県では現在</a:t>
            </a:r>
            <a:r>
              <a:rPr lang="en-US" altLang="ja-JP" sz="2000" dirty="0"/>
              <a:t>34</a:t>
            </a:r>
            <a:r>
              <a:rPr lang="ja-JP" altLang="en-US" sz="2000" dirty="0"/>
              <a:t>カフェが運営されている（</a:t>
            </a:r>
            <a:r>
              <a:rPr lang="en-US" altLang="ja-JP" sz="2000" dirty="0"/>
              <a:t>2025</a:t>
            </a:r>
            <a:r>
              <a:rPr lang="ja-JP" altLang="en-US" sz="2000" dirty="0"/>
              <a:t>年度地点）</a:t>
            </a:r>
            <a:endParaRPr lang="en-US" altLang="ja-JP" sz="2000" dirty="0"/>
          </a:p>
          <a:p>
            <a:endParaRPr lang="en-US" altLang="ja-JP" sz="2000" dirty="0"/>
          </a:p>
          <a:p>
            <a:r>
              <a:rPr lang="ja-JP" altLang="en-US" sz="2000" dirty="0"/>
              <a:t>・当薬局所在地である高知市春野町では運営されていなかった</a:t>
            </a:r>
            <a:endParaRPr lang="en-US" altLang="ja-JP" sz="2000" dirty="0"/>
          </a:p>
          <a:p>
            <a:endParaRPr lang="en-US" altLang="ja-JP" sz="2000" dirty="0"/>
          </a:p>
          <a:p>
            <a:endParaRPr lang="en-US" altLang="ja-JP" sz="2000" dirty="0"/>
          </a:p>
          <a:p>
            <a:r>
              <a:rPr lang="ja-JP" altLang="en-US" sz="2000" dirty="0"/>
              <a:t>  </a:t>
            </a:r>
            <a:endParaRPr lang="en-US" altLang="ja-JP" sz="2000" dirty="0"/>
          </a:p>
        </p:txBody>
      </p:sp>
    </p:spTree>
    <p:extLst>
      <p:ext uri="{BB962C8B-B14F-4D97-AF65-F5344CB8AC3E}">
        <p14:creationId xmlns:p14="http://schemas.microsoft.com/office/powerpoint/2010/main" val="7282867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正方形/長方形 3"/>
          <p:cNvSpPr/>
          <p:nvPr/>
        </p:nvSpPr>
        <p:spPr>
          <a:xfrm>
            <a:off x="879894" y="1919377"/>
            <a:ext cx="10386204" cy="157432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タイトル 1"/>
          <p:cNvSpPr>
            <a:spLocks noGrp="1"/>
          </p:cNvSpPr>
          <p:nvPr>
            <p:ph type="title"/>
          </p:nvPr>
        </p:nvSpPr>
        <p:spPr/>
        <p:txBody>
          <a:bodyPr/>
          <a:lstStyle/>
          <a:p>
            <a:r>
              <a:rPr kumimoji="1" lang="ja-JP" altLang="en-US" dirty="0"/>
              <a:t>立ち上げ経緯①</a:t>
            </a:r>
          </a:p>
        </p:txBody>
      </p:sp>
      <p:sp>
        <p:nvSpPr>
          <p:cNvPr id="3" name="コンテンツ プレースホルダー 2"/>
          <p:cNvSpPr>
            <a:spLocks noGrp="1"/>
          </p:cNvSpPr>
          <p:nvPr>
            <p:ph idx="1"/>
          </p:nvPr>
        </p:nvSpPr>
        <p:spPr>
          <a:xfrm>
            <a:off x="1043796" y="2139032"/>
            <a:ext cx="10800272" cy="4023360"/>
          </a:xfrm>
        </p:spPr>
        <p:txBody>
          <a:bodyPr/>
          <a:lstStyle/>
          <a:p>
            <a:r>
              <a:rPr kumimoji="1" lang="ja-JP" altLang="en-US" dirty="0"/>
              <a:t>・薬局での対応時では、じっくりと話をすることができない</a:t>
            </a:r>
            <a:endParaRPr kumimoji="1" lang="en-US" altLang="ja-JP" dirty="0"/>
          </a:p>
          <a:p>
            <a:endParaRPr lang="en-US" altLang="ja-JP" dirty="0"/>
          </a:p>
          <a:p>
            <a:r>
              <a:rPr kumimoji="1" lang="ja-JP" altLang="en-US" dirty="0"/>
              <a:t>・薬の話だけではなく、日常の困りごとについても聞きたい</a:t>
            </a:r>
            <a:endParaRPr kumimoji="1" lang="en-US" altLang="ja-JP" dirty="0"/>
          </a:p>
          <a:p>
            <a:endParaRPr lang="en-US" altLang="ja-JP" dirty="0"/>
          </a:p>
          <a:p>
            <a:r>
              <a:rPr kumimoji="1" lang="ja-JP" altLang="en-US" dirty="0"/>
              <a:t>→薬局以外で交流ができる場所が欲しい！</a:t>
            </a:r>
            <a:endParaRPr kumimoji="1" lang="en-US" altLang="ja-JP" dirty="0"/>
          </a:p>
          <a:p>
            <a:endParaRPr lang="en-US" altLang="ja-JP" dirty="0"/>
          </a:p>
          <a:p>
            <a:r>
              <a:rPr lang="ja-JP" altLang="en-US" u="sng" dirty="0"/>
              <a:t>→</a:t>
            </a:r>
            <a:r>
              <a:rPr kumimoji="1" lang="ja-JP" altLang="en-US" sz="2800" u="sng" dirty="0"/>
              <a:t>地域包括支援センターと社会福祉協議会の協力を得て認知症カフェを立ち上げ</a:t>
            </a:r>
            <a:endParaRPr kumimoji="1" lang="en-US" altLang="ja-JP" sz="2800" u="sng" dirty="0"/>
          </a:p>
          <a:p>
            <a:endParaRPr lang="en-US" altLang="ja-JP" sz="2400" u="sng" dirty="0"/>
          </a:p>
          <a:p>
            <a:endParaRPr kumimoji="1" lang="ja-JP" altLang="en-US" dirty="0"/>
          </a:p>
        </p:txBody>
      </p:sp>
    </p:spTree>
    <p:extLst>
      <p:ext uri="{BB962C8B-B14F-4D97-AF65-F5344CB8AC3E}">
        <p14:creationId xmlns:p14="http://schemas.microsoft.com/office/powerpoint/2010/main" val="17969084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角丸四角形 6"/>
          <p:cNvSpPr/>
          <p:nvPr/>
        </p:nvSpPr>
        <p:spPr>
          <a:xfrm>
            <a:off x="347931" y="1690688"/>
            <a:ext cx="11588430" cy="4021994"/>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2" name="タイトル 1"/>
          <p:cNvSpPr>
            <a:spLocks noGrp="1"/>
          </p:cNvSpPr>
          <p:nvPr>
            <p:ph type="title"/>
          </p:nvPr>
        </p:nvSpPr>
        <p:spPr>
          <a:xfrm>
            <a:off x="194943" y="341171"/>
            <a:ext cx="10515600" cy="1325563"/>
          </a:xfrm>
        </p:spPr>
        <p:txBody>
          <a:bodyPr/>
          <a:lstStyle/>
          <a:p>
            <a:r>
              <a:rPr kumimoji="1" lang="ja-JP" altLang="en-US" dirty="0">
                <a:solidFill>
                  <a:schemeClr val="bg1"/>
                </a:solidFill>
                <a:latin typeface="ＭＳ Ｐゴシック" panose="020B0600070205080204" pitchFamily="50" charset="-128"/>
                <a:ea typeface="ＭＳ Ｐゴシック" panose="020B0600070205080204" pitchFamily="50" charset="-128"/>
              </a:rPr>
              <a:t>立ち上げ経緯</a:t>
            </a:r>
          </a:p>
        </p:txBody>
      </p:sp>
      <p:sp>
        <p:nvSpPr>
          <p:cNvPr id="3" name="コンテンツ プレースホルダー 2"/>
          <p:cNvSpPr>
            <a:spLocks noGrp="1"/>
          </p:cNvSpPr>
          <p:nvPr>
            <p:ph idx="1"/>
          </p:nvPr>
        </p:nvSpPr>
        <p:spPr>
          <a:xfrm>
            <a:off x="1043796" y="2139032"/>
            <a:ext cx="10800272" cy="4023360"/>
          </a:xfrm>
        </p:spPr>
        <p:txBody>
          <a:bodyPr/>
          <a:lstStyle/>
          <a:p>
            <a:endParaRPr lang="en-US" altLang="ja-JP" sz="2400" u="sng" dirty="0"/>
          </a:p>
          <a:p>
            <a:endParaRPr kumimoji="1" lang="ja-JP" altLang="en-US" dirty="0"/>
          </a:p>
        </p:txBody>
      </p:sp>
      <p:sp>
        <p:nvSpPr>
          <p:cNvPr id="5" name="テキスト ボックス 4"/>
          <p:cNvSpPr txBox="1"/>
          <p:nvPr/>
        </p:nvSpPr>
        <p:spPr>
          <a:xfrm>
            <a:off x="97471" y="1931970"/>
            <a:ext cx="11997056" cy="3539430"/>
          </a:xfrm>
          <a:prstGeom prst="rect">
            <a:avLst/>
          </a:prstGeom>
          <a:noFill/>
        </p:spPr>
        <p:txBody>
          <a:bodyPr wrap="square" rtlCol="0">
            <a:spAutoFit/>
          </a:bodyPr>
          <a:lstStyle/>
          <a:p>
            <a:pPr algn="ctr"/>
            <a:r>
              <a:rPr lang="en-US" altLang="ja-JP" sz="2800" dirty="0">
                <a:latin typeface="ＭＳ Ｐゴシック" panose="020B0600070205080204" pitchFamily="50" charset="-128"/>
                <a:ea typeface="ＭＳ Ｐゴシック" panose="020B0600070205080204" pitchFamily="50" charset="-128"/>
              </a:rPr>
              <a:t>ACP</a:t>
            </a:r>
            <a:r>
              <a:rPr lang="ja-JP" altLang="en-US" sz="2800" dirty="0">
                <a:latin typeface="ＭＳ Ｐゴシック" panose="020B0600070205080204" pitchFamily="50" charset="-128"/>
                <a:ea typeface="ＭＳ Ｐゴシック" panose="020B0600070205080204" pitchFamily="50" charset="-128"/>
              </a:rPr>
              <a:t>（アドバンスドケアプラン・人生会議）のイベントを実施したが、参加者</a:t>
            </a:r>
            <a:r>
              <a:rPr lang="en-US" altLang="ja-JP" sz="2800" dirty="0">
                <a:latin typeface="ＭＳ Ｐゴシック" panose="020B0600070205080204" pitchFamily="50" charset="-128"/>
                <a:ea typeface="ＭＳ Ｐゴシック" panose="020B0600070205080204" pitchFamily="50" charset="-128"/>
              </a:rPr>
              <a:t>1</a:t>
            </a:r>
            <a:r>
              <a:rPr lang="ja-JP" altLang="en-US" sz="2800" dirty="0">
                <a:latin typeface="ＭＳ Ｐゴシック" panose="020B0600070205080204" pitchFamily="50" charset="-128"/>
                <a:ea typeface="ＭＳ Ｐゴシック" panose="020B0600070205080204" pitchFamily="50" charset="-128"/>
              </a:rPr>
              <a:t>名</a:t>
            </a:r>
            <a:endParaRPr lang="en-US" altLang="ja-JP" sz="2800" dirty="0">
              <a:latin typeface="ＭＳ Ｐゴシック" panose="020B0600070205080204" pitchFamily="50" charset="-128"/>
              <a:ea typeface="ＭＳ Ｐゴシック" panose="020B0600070205080204" pitchFamily="50" charset="-128"/>
            </a:endParaRPr>
          </a:p>
          <a:p>
            <a:r>
              <a:rPr lang="ja-JP" altLang="en-US" sz="2800" dirty="0">
                <a:latin typeface="ＭＳ Ｐゴシック" panose="020B0600070205080204" pitchFamily="50" charset="-128"/>
                <a:ea typeface="ＭＳ Ｐゴシック" panose="020B0600070205080204" pitchFamily="50" charset="-128"/>
              </a:rPr>
              <a:t>　　　　　　　　　　　　　　　　　　　　　　　　　　↓</a:t>
            </a:r>
            <a:endParaRPr lang="en-US" altLang="ja-JP" sz="2800" dirty="0">
              <a:latin typeface="ＭＳ Ｐゴシック" panose="020B0600070205080204" pitchFamily="50" charset="-128"/>
              <a:ea typeface="ＭＳ Ｐゴシック" panose="020B0600070205080204" pitchFamily="50" charset="-128"/>
            </a:endParaRPr>
          </a:p>
          <a:p>
            <a:pPr algn="ctr"/>
            <a:r>
              <a:rPr lang="ja-JP" altLang="en-US" sz="2800" dirty="0">
                <a:latin typeface="ＭＳ Ｐゴシック" panose="020B0600070205080204" pitchFamily="50" charset="-128"/>
                <a:ea typeface="ＭＳ Ｐゴシック" panose="020B0600070205080204" pitchFamily="50" charset="-128"/>
              </a:rPr>
              <a:t>薬局が「健康に関する情報提供拠点」であることの認識不足を実感</a:t>
            </a:r>
            <a:endParaRPr lang="en-US" altLang="ja-JP" sz="2800" dirty="0">
              <a:latin typeface="ＭＳ Ｐゴシック" panose="020B0600070205080204" pitchFamily="50" charset="-128"/>
              <a:ea typeface="ＭＳ Ｐゴシック" panose="020B0600070205080204" pitchFamily="50" charset="-128"/>
            </a:endParaRPr>
          </a:p>
          <a:p>
            <a:r>
              <a:rPr lang="ja-JP" altLang="en-US" sz="2800" dirty="0">
                <a:latin typeface="ＭＳ Ｐゴシック" panose="020B0600070205080204" pitchFamily="50" charset="-128"/>
                <a:ea typeface="ＭＳ Ｐゴシック" panose="020B0600070205080204" pitchFamily="50" charset="-128"/>
              </a:rPr>
              <a:t>　　　　　　　　　　（処方箋無しでは薬局に行きづらい？）</a:t>
            </a:r>
            <a:endParaRPr lang="en-US" altLang="ja-JP" sz="2800" dirty="0">
              <a:latin typeface="ＭＳ Ｐゴシック" panose="020B0600070205080204" pitchFamily="50" charset="-128"/>
              <a:ea typeface="ＭＳ Ｐゴシック" panose="020B0600070205080204" pitchFamily="50" charset="-128"/>
            </a:endParaRPr>
          </a:p>
          <a:p>
            <a:r>
              <a:rPr lang="ja-JP" altLang="en-US" sz="2800" dirty="0">
                <a:latin typeface="ＭＳ Ｐゴシック" panose="020B0600070205080204" pitchFamily="50" charset="-128"/>
                <a:ea typeface="ＭＳ Ｐゴシック" panose="020B0600070205080204" pitchFamily="50" charset="-128"/>
              </a:rPr>
              <a:t>　　　　　　　　　　　　　　　　　　　　　　　　　　↓</a:t>
            </a:r>
            <a:endParaRPr lang="en-US" altLang="ja-JP" sz="2800" dirty="0">
              <a:latin typeface="ＭＳ Ｐゴシック" panose="020B0600070205080204" pitchFamily="50" charset="-128"/>
              <a:ea typeface="ＭＳ Ｐゴシック" panose="020B0600070205080204" pitchFamily="50" charset="-128"/>
            </a:endParaRPr>
          </a:p>
          <a:p>
            <a:pPr algn="ctr"/>
            <a:r>
              <a:rPr lang="ja-JP" altLang="en-US" sz="2800" dirty="0">
                <a:latin typeface="ＭＳ Ｐゴシック" panose="020B0600070205080204" pitchFamily="50" charset="-128"/>
                <a:ea typeface="ＭＳ Ｐゴシック" panose="020B0600070205080204" pitchFamily="50" charset="-128"/>
              </a:rPr>
              <a:t>気軽に誰もが訪れやすい拠点構築をする必要性があると認識　</a:t>
            </a:r>
            <a:endParaRPr lang="en-US" altLang="ja-JP" sz="2800" dirty="0">
              <a:latin typeface="ＭＳ Ｐゴシック" panose="020B0600070205080204" pitchFamily="50" charset="-128"/>
              <a:ea typeface="ＭＳ Ｐゴシック" panose="020B0600070205080204" pitchFamily="50" charset="-128"/>
            </a:endParaRPr>
          </a:p>
          <a:p>
            <a:r>
              <a:rPr lang="ja-JP" altLang="en-US" sz="2800" dirty="0">
                <a:latin typeface="ＭＳ Ｐゴシック" panose="020B0600070205080204" pitchFamily="50" charset="-128"/>
                <a:ea typeface="ＭＳ Ｐゴシック" panose="020B0600070205080204" pitchFamily="50" charset="-128"/>
              </a:rPr>
              <a:t>　　　　　　　　　　　　　　　　　　　　　　　　　　↓</a:t>
            </a:r>
            <a:endParaRPr lang="en-US" altLang="ja-JP" sz="2800" dirty="0">
              <a:latin typeface="ＭＳ Ｐゴシック" panose="020B0600070205080204" pitchFamily="50" charset="-128"/>
              <a:ea typeface="ＭＳ Ｐゴシック" panose="020B0600070205080204" pitchFamily="50" charset="-128"/>
            </a:endParaRPr>
          </a:p>
          <a:p>
            <a:pPr algn="ctr"/>
            <a:r>
              <a:rPr lang="ja-JP" altLang="en-US" sz="2800" dirty="0">
                <a:latin typeface="ＭＳ Ｐゴシック" panose="020B0600070205080204" pitchFamily="50" charset="-128"/>
                <a:ea typeface="ＭＳ Ｐゴシック" panose="020B0600070205080204" pitchFamily="50" charset="-128"/>
              </a:rPr>
              <a:t>春野町で開催されていない認知症カフェに着目</a:t>
            </a:r>
            <a:r>
              <a:rPr lang="ja-JP" altLang="en-US" sz="2800" b="1" dirty="0">
                <a:latin typeface="ＭＳ Ｐゴシック" panose="020B0600070205080204" pitchFamily="50" charset="-128"/>
                <a:ea typeface="ＭＳ Ｐゴシック" panose="020B0600070205080204" pitchFamily="50" charset="-128"/>
              </a:rPr>
              <a:t>　　</a:t>
            </a:r>
            <a:r>
              <a:rPr lang="ja-JP" altLang="en-US" sz="2800" dirty="0">
                <a:latin typeface="ＭＳ Ｐゴシック" panose="020B0600070205080204" pitchFamily="50" charset="-128"/>
                <a:ea typeface="ＭＳ Ｐゴシック" panose="020B0600070205080204" pitchFamily="50" charset="-128"/>
              </a:rPr>
              <a:t>　　　　　　</a:t>
            </a:r>
            <a:r>
              <a:rPr lang="ja-JP" altLang="en-US" sz="2400" dirty="0">
                <a:latin typeface="ＭＳ Ｐゴシック" panose="020B0600070205080204" pitchFamily="50" charset="-128"/>
                <a:ea typeface="ＭＳ Ｐゴシック" panose="020B0600070205080204" pitchFamily="50" charset="-128"/>
              </a:rPr>
              <a:t>　　　</a:t>
            </a:r>
            <a:r>
              <a:rPr lang="ja-JP" altLang="en-US" sz="2000" dirty="0"/>
              <a:t>　　　　　　　　</a:t>
            </a:r>
            <a:endParaRPr lang="en-US" altLang="ja-JP" sz="2000" dirty="0"/>
          </a:p>
        </p:txBody>
      </p:sp>
      <p:sp>
        <p:nvSpPr>
          <p:cNvPr id="11" name="テキスト ボックス 10"/>
          <p:cNvSpPr txBox="1"/>
          <p:nvPr/>
        </p:nvSpPr>
        <p:spPr>
          <a:xfrm>
            <a:off x="194943" y="6087516"/>
            <a:ext cx="11997057" cy="523220"/>
          </a:xfrm>
          <a:prstGeom prst="rect">
            <a:avLst/>
          </a:prstGeom>
          <a:noFill/>
        </p:spPr>
        <p:txBody>
          <a:bodyPr wrap="square" rtlCol="0">
            <a:spAutoFit/>
          </a:bodyPr>
          <a:lstStyle/>
          <a:p>
            <a:r>
              <a:rPr lang="ja-JP" altLang="en-US" dirty="0">
                <a:latin typeface="ＭＳ Ｐゴシック" panose="020B0600070205080204" pitchFamily="50" charset="-128"/>
                <a:ea typeface="ＭＳ Ｐゴシック" panose="020B0600070205080204" pitchFamily="50" charset="-128"/>
              </a:rPr>
              <a:t>→</a:t>
            </a:r>
            <a:r>
              <a:rPr lang="ja-JP" altLang="en-US" sz="2800" u="sng" dirty="0">
                <a:latin typeface="ＭＳ Ｐゴシック" panose="020B0600070205080204" pitchFamily="50" charset="-128"/>
                <a:ea typeface="ＭＳ Ｐゴシック" panose="020B0600070205080204" pitchFamily="50" charset="-128"/>
              </a:rPr>
              <a:t>地域包括支援センター・社会福祉協議会と協力、認知症カフェ立ち上げ</a:t>
            </a:r>
            <a:endParaRPr lang="en-US" altLang="ja-JP" sz="2800" u="sng" dirty="0">
              <a:latin typeface="ＭＳ Ｐゴシック" panose="020B0600070205080204" pitchFamily="50" charset="-128"/>
              <a:ea typeface="ＭＳ Ｐゴシック" panose="020B0600070205080204" pitchFamily="50" charset="-128"/>
            </a:endParaRPr>
          </a:p>
        </p:txBody>
      </p:sp>
    </p:spTree>
    <p:extLst>
      <p:ext uri="{BB962C8B-B14F-4D97-AF65-F5344CB8AC3E}">
        <p14:creationId xmlns:p14="http://schemas.microsoft.com/office/powerpoint/2010/main" val="1385544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18052" y="179943"/>
            <a:ext cx="12192000" cy="1449976"/>
          </a:xfrm>
        </p:spPr>
        <p:txBody>
          <a:bodyPr/>
          <a:lstStyle/>
          <a:p>
            <a:r>
              <a:rPr lang="ja-JP" altLang="en-US" dirty="0">
                <a:solidFill>
                  <a:schemeClr val="bg1"/>
                </a:solidFill>
                <a:latin typeface="ＭＳ Ｐゴシック" panose="020B0600070205080204" pitchFamily="50" charset="-128"/>
                <a:ea typeface="ＭＳ Ｐゴシック" panose="020B0600070205080204" pitchFamily="50" charset="-128"/>
              </a:rPr>
              <a:t>開催</a:t>
            </a:r>
            <a:r>
              <a:rPr kumimoji="1" lang="ja-JP" altLang="en-US" dirty="0">
                <a:solidFill>
                  <a:schemeClr val="bg1"/>
                </a:solidFill>
                <a:latin typeface="ＭＳ Ｐゴシック" panose="020B0600070205080204" pitchFamily="50" charset="-128"/>
                <a:ea typeface="ＭＳ Ｐゴシック" panose="020B0600070205080204" pitchFamily="50" charset="-128"/>
              </a:rPr>
              <a:t>にあたっての目標</a:t>
            </a:r>
          </a:p>
        </p:txBody>
      </p:sp>
      <p:sp>
        <p:nvSpPr>
          <p:cNvPr id="3" name="コンテンツ プレースホルダー 2"/>
          <p:cNvSpPr>
            <a:spLocks noGrp="1"/>
          </p:cNvSpPr>
          <p:nvPr>
            <p:ph idx="1"/>
          </p:nvPr>
        </p:nvSpPr>
        <p:spPr>
          <a:xfrm>
            <a:off x="318052" y="2054537"/>
            <a:ext cx="10515599" cy="4023360"/>
          </a:xfrm>
        </p:spPr>
        <p:txBody>
          <a:bodyPr>
            <a:noAutofit/>
          </a:bodyPr>
          <a:lstStyle/>
          <a:p>
            <a:r>
              <a:rPr kumimoji="1" lang="ja-JP" altLang="en-US" dirty="0">
                <a:latin typeface="ＭＳ Ｐゴシック" panose="020B0600070205080204" pitchFamily="50" charset="-128"/>
                <a:ea typeface="ＭＳ Ｐゴシック" panose="020B0600070205080204" pitchFamily="50" charset="-128"/>
              </a:rPr>
              <a:t>気軽に立ち寄れる交流の場を提供する</a:t>
            </a:r>
            <a:endParaRPr kumimoji="1" lang="en-US" altLang="ja-JP" dirty="0">
              <a:latin typeface="ＭＳ Ｐゴシック" panose="020B0600070205080204" pitchFamily="50" charset="-128"/>
              <a:ea typeface="ＭＳ Ｐゴシック" panose="020B0600070205080204" pitchFamily="50" charset="-128"/>
            </a:endParaRPr>
          </a:p>
          <a:p>
            <a:endParaRPr lang="en-US" altLang="ja-JP" dirty="0">
              <a:latin typeface="ＭＳ Ｐゴシック" panose="020B0600070205080204" pitchFamily="50" charset="-128"/>
              <a:ea typeface="ＭＳ Ｐゴシック" panose="020B0600070205080204" pitchFamily="50" charset="-128"/>
            </a:endParaRPr>
          </a:p>
          <a:p>
            <a:r>
              <a:rPr kumimoji="1" lang="ja-JP" altLang="en-US" dirty="0">
                <a:latin typeface="ＭＳ Ｐゴシック" panose="020B0600070205080204" pitchFamily="50" charset="-128"/>
                <a:ea typeface="ＭＳ Ｐゴシック" panose="020B0600070205080204" pitchFamily="50" charset="-128"/>
              </a:rPr>
              <a:t>支援が必要な方を発見できる体制</a:t>
            </a:r>
            <a:r>
              <a:rPr lang="ja-JP" altLang="en-US" dirty="0">
                <a:latin typeface="ＭＳ Ｐゴシック" panose="020B0600070205080204" pitchFamily="50" charset="-128"/>
                <a:ea typeface="ＭＳ Ｐゴシック" panose="020B0600070205080204" pitchFamily="50" charset="-128"/>
              </a:rPr>
              <a:t>を整える</a:t>
            </a:r>
            <a:endParaRPr kumimoji="1" lang="en-US" altLang="ja-JP" dirty="0">
              <a:latin typeface="ＭＳ Ｐゴシック" panose="020B0600070205080204" pitchFamily="50" charset="-128"/>
              <a:ea typeface="ＭＳ Ｐゴシック" panose="020B0600070205080204" pitchFamily="50" charset="-128"/>
            </a:endParaRPr>
          </a:p>
          <a:p>
            <a:pPr marL="0" indent="0">
              <a:buNone/>
            </a:pPr>
            <a:endParaRPr lang="en-US" altLang="ja-JP" dirty="0">
              <a:latin typeface="ＭＳ Ｐゴシック" panose="020B0600070205080204" pitchFamily="50" charset="-128"/>
              <a:ea typeface="ＭＳ Ｐゴシック" panose="020B0600070205080204" pitchFamily="50" charset="-128"/>
            </a:endParaRPr>
          </a:p>
          <a:p>
            <a:r>
              <a:rPr kumimoji="1" lang="ja-JP" altLang="en-US" dirty="0">
                <a:latin typeface="ＭＳ Ｐゴシック" panose="020B0600070205080204" pitchFamily="50" charset="-128"/>
                <a:ea typeface="ＭＳ Ｐゴシック" panose="020B0600070205080204" pitchFamily="50" charset="-128"/>
              </a:rPr>
              <a:t>悩みを相談できる場として認識してもらう</a:t>
            </a:r>
            <a:endParaRPr kumimoji="1" lang="en-US" altLang="ja-JP" dirty="0">
              <a:latin typeface="ＭＳ Ｐゴシック" panose="020B0600070205080204" pitchFamily="50" charset="-128"/>
              <a:ea typeface="ＭＳ Ｐゴシック" panose="020B0600070205080204" pitchFamily="50" charset="-128"/>
            </a:endParaRPr>
          </a:p>
          <a:p>
            <a:endParaRPr lang="en-US" altLang="ja-JP" dirty="0">
              <a:latin typeface="ＭＳ Ｐゴシック" panose="020B0600070205080204" pitchFamily="50" charset="-128"/>
              <a:ea typeface="ＭＳ Ｐゴシック" panose="020B0600070205080204" pitchFamily="50" charset="-128"/>
            </a:endParaRPr>
          </a:p>
          <a:p>
            <a:r>
              <a:rPr kumimoji="1" lang="ja-JP" altLang="en-US" dirty="0">
                <a:latin typeface="ＭＳ Ｐゴシック" panose="020B0600070205080204" pitchFamily="50" charset="-128"/>
                <a:ea typeface="ＭＳ Ｐゴシック" panose="020B0600070205080204" pitchFamily="50" charset="-128"/>
              </a:rPr>
              <a:t>認知症への理解を深めてもらう</a:t>
            </a:r>
            <a:endParaRPr kumimoji="1" lang="en-US" altLang="ja-JP" dirty="0">
              <a:latin typeface="ＭＳ Ｐゴシック" panose="020B0600070205080204" pitchFamily="50" charset="-128"/>
              <a:ea typeface="ＭＳ Ｐゴシック" panose="020B0600070205080204" pitchFamily="50" charset="-128"/>
            </a:endParaRPr>
          </a:p>
          <a:p>
            <a:pPr marL="0" indent="0">
              <a:buNone/>
            </a:pPr>
            <a:r>
              <a:rPr lang="ja-JP" altLang="en-US" dirty="0">
                <a:latin typeface="ＭＳ Ｐゴシック" panose="020B0600070205080204" pitchFamily="50" charset="-128"/>
                <a:ea typeface="ＭＳ Ｐゴシック" panose="020B0600070205080204" pitchFamily="50" charset="-128"/>
              </a:rPr>
              <a:t>→</a:t>
            </a:r>
            <a:r>
              <a:rPr lang="ja-JP" altLang="en-US" u="sng" dirty="0">
                <a:solidFill>
                  <a:srgbClr val="FF0000"/>
                </a:solidFill>
                <a:latin typeface="ＭＳ Ｐゴシック" panose="020B0600070205080204" pitchFamily="50" charset="-128"/>
                <a:ea typeface="ＭＳ Ｐゴシック" panose="020B0600070205080204" pitchFamily="50" charset="-128"/>
              </a:rPr>
              <a:t>認知症でもサポートにより日常生活を送れることを</a:t>
            </a:r>
            <a:r>
              <a:rPr kumimoji="1" lang="ja-JP" altLang="en-US" u="sng" dirty="0">
                <a:solidFill>
                  <a:srgbClr val="FF0000"/>
                </a:solidFill>
                <a:latin typeface="ＭＳ Ｐゴシック" panose="020B0600070205080204" pitchFamily="50" charset="-128"/>
                <a:ea typeface="ＭＳ Ｐゴシック" panose="020B0600070205080204" pitchFamily="50" charset="-128"/>
              </a:rPr>
              <a:t>知ってもらう</a:t>
            </a:r>
            <a:endParaRPr kumimoji="1" lang="en-US" altLang="ja-JP" u="sng" dirty="0">
              <a:solidFill>
                <a:srgbClr val="FF0000"/>
              </a:solidFill>
              <a:latin typeface="ＭＳ Ｐゴシック" panose="020B0600070205080204" pitchFamily="50" charset="-128"/>
              <a:ea typeface="ＭＳ Ｐゴシック" panose="020B0600070205080204" pitchFamily="50" charset="-128"/>
            </a:endParaRPr>
          </a:p>
        </p:txBody>
      </p:sp>
    </p:spTree>
    <p:extLst>
      <p:ext uri="{BB962C8B-B14F-4D97-AF65-F5344CB8AC3E}">
        <p14:creationId xmlns:p14="http://schemas.microsoft.com/office/powerpoint/2010/main" val="34054249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243727" y="163356"/>
            <a:ext cx="12192000" cy="1449976"/>
          </a:xfrm>
        </p:spPr>
        <p:txBody>
          <a:bodyPr/>
          <a:lstStyle/>
          <a:p>
            <a:r>
              <a:rPr kumimoji="1" lang="ja-JP" altLang="en-US" dirty="0">
                <a:solidFill>
                  <a:schemeClr val="bg1"/>
                </a:solidFill>
                <a:latin typeface="ＭＳ Ｐゴシック" panose="020B0600070205080204" pitchFamily="50" charset="-128"/>
                <a:ea typeface="ＭＳ Ｐゴシック" panose="020B0600070205080204" pitchFamily="50" charset="-128"/>
              </a:rPr>
              <a:t>開催継続していくことで・・</a:t>
            </a:r>
          </a:p>
        </p:txBody>
      </p:sp>
      <p:graphicFrame>
        <p:nvGraphicFramePr>
          <p:cNvPr id="4" name="コンテンツ プレースホルダー 3"/>
          <p:cNvGraphicFramePr>
            <a:graphicFrameLocks noGrp="1"/>
          </p:cNvGraphicFramePr>
          <p:nvPr>
            <p:ph idx="1"/>
            <p:extLst>
              <p:ext uri="{D42A27DB-BD31-4B8C-83A1-F6EECF244321}">
                <p14:modId xmlns:p14="http://schemas.microsoft.com/office/powerpoint/2010/main" val="3038571117"/>
              </p:ext>
            </p:extLst>
          </p:nvPr>
        </p:nvGraphicFramePr>
        <p:xfrm>
          <a:off x="630936" y="1453896"/>
          <a:ext cx="11027664" cy="45157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テキスト ボックス 5"/>
          <p:cNvSpPr txBox="1"/>
          <p:nvPr/>
        </p:nvSpPr>
        <p:spPr>
          <a:xfrm>
            <a:off x="487454" y="5969655"/>
            <a:ext cx="11704546" cy="523220"/>
          </a:xfrm>
          <a:prstGeom prst="rect">
            <a:avLst/>
          </a:prstGeom>
          <a:noFill/>
        </p:spPr>
        <p:txBody>
          <a:bodyPr wrap="square" rtlCol="0">
            <a:spAutoFit/>
          </a:bodyPr>
          <a:lstStyle/>
          <a:p>
            <a:r>
              <a:rPr kumimoji="1" lang="ja-JP" altLang="en-US" sz="2800" kern="1200" dirty="0">
                <a:solidFill>
                  <a:srgbClr val="FF0000"/>
                </a:solidFill>
                <a:latin typeface="ＭＳ Ｐゴシック" panose="020B0600070205080204" pitchFamily="50" charset="-128"/>
                <a:ea typeface="ＭＳ Ｐゴシック" panose="020B0600070205080204" pitchFamily="50" charset="-128"/>
              </a:rPr>
              <a:t>認知症だけではなく、困ったらまずはここに相談しようと思えるような薬局</a:t>
            </a:r>
            <a:r>
              <a:rPr lang="ja-JP" altLang="en-US" sz="2800" dirty="0">
                <a:solidFill>
                  <a:srgbClr val="FF0000"/>
                </a:solidFill>
                <a:latin typeface="ＭＳ Ｐゴシック" panose="020B0600070205080204" pitchFamily="50" charset="-128"/>
                <a:ea typeface="ＭＳ Ｐゴシック" panose="020B0600070205080204" pitchFamily="50" charset="-128"/>
              </a:rPr>
              <a:t>へ</a:t>
            </a:r>
            <a:endParaRPr kumimoji="1" lang="ja-JP" altLang="en-US" sz="2800" kern="1200" dirty="0">
              <a:solidFill>
                <a:srgbClr val="FF0000"/>
              </a:solidFill>
              <a:latin typeface="ＭＳ Ｐゴシック" panose="020B0600070205080204" pitchFamily="50" charset="-128"/>
              <a:ea typeface="ＭＳ Ｐゴシック" panose="020B0600070205080204" pitchFamily="50" charset="-128"/>
            </a:endParaRPr>
          </a:p>
        </p:txBody>
      </p:sp>
    </p:spTree>
    <p:extLst>
      <p:ext uri="{BB962C8B-B14F-4D97-AF65-F5344CB8AC3E}">
        <p14:creationId xmlns:p14="http://schemas.microsoft.com/office/powerpoint/2010/main" val="32895044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01354" y="26504"/>
            <a:ext cx="12192000" cy="1449976"/>
          </a:xfrm>
        </p:spPr>
        <p:txBody>
          <a:bodyPr/>
          <a:lstStyle/>
          <a:p>
            <a:r>
              <a:rPr kumimoji="1" lang="ja-JP" altLang="en-US" dirty="0">
                <a:solidFill>
                  <a:schemeClr val="bg1"/>
                </a:solidFill>
                <a:latin typeface="ＭＳ Ｐゴシック" panose="020B0600070205080204" pitchFamily="50" charset="-128"/>
                <a:ea typeface="ＭＳ Ｐゴシック" panose="020B0600070205080204" pitchFamily="50" charset="-128"/>
              </a:rPr>
              <a:t>実施内容</a:t>
            </a:r>
          </a:p>
        </p:txBody>
      </p:sp>
      <p:sp>
        <p:nvSpPr>
          <p:cNvPr id="3" name="コンテンツ プレースホルダー 2"/>
          <p:cNvSpPr>
            <a:spLocks noGrp="1"/>
          </p:cNvSpPr>
          <p:nvPr>
            <p:ph idx="1"/>
          </p:nvPr>
        </p:nvSpPr>
        <p:spPr>
          <a:xfrm>
            <a:off x="101354" y="1690688"/>
            <a:ext cx="10208973" cy="4760480"/>
          </a:xfrm>
        </p:spPr>
        <p:txBody>
          <a:bodyPr>
            <a:noAutofit/>
          </a:bodyPr>
          <a:lstStyle/>
          <a:p>
            <a:r>
              <a:rPr kumimoji="1" lang="ja-JP" altLang="en-US" dirty="0">
                <a:latin typeface="ＭＳ Ｐゴシック" panose="020B0600070205080204" pitchFamily="50" charset="-128"/>
                <a:ea typeface="ＭＳ Ｐゴシック" panose="020B0600070205080204" pitchFamily="50" charset="-128"/>
              </a:rPr>
              <a:t>毎月第２土曜、</a:t>
            </a:r>
            <a:r>
              <a:rPr kumimoji="1" lang="en-US" altLang="ja-JP" dirty="0">
                <a:latin typeface="ＭＳ Ｐゴシック" panose="020B0600070205080204" pitchFamily="50" charset="-128"/>
                <a:ea typeface="ＭＳ Ｐゴシック" panose="020B0600070205080204" pitchFamily="50" charset="-128"/>
              </a:rPr>
              <a:t>13</a:t>
            </a:r>
            <a:r>
              <a:rPr kumimoji="1" lang="ja-JP" altLang="en-US" dirty="0">
                <a:latin typeface="ＭＳ Ｐゴシック" panose="020B0600070205080204" pitchFamily="50" charset="-128"/>
                <a:ea typeface="ＭＳ Ｐゴシック" panose="020B0600070205080204" pitchFamily="50" charset="-128"/>
              </a:rPr>
              <a:t>：</a:t>
            </a:r>
            <a:r>
              <a:rPr kumimoji="1" lang="en-US" altLang="ja-JP" dirty="0">
                <a:latin typeface="ＭＳ Ｐゴシック" panose="020B0600070205080204" pitchFamily="50" charset="-128"/>
                <a:ea typeface="ＭＳ Ｐゴシック" panose="020B0600070205080204" pitchFamily="50" charset="-128"/>
              </a:rPr>
              <a:t>30</a:t>
            </a:r>
            <a:r>
              <a:rPr kumimoji="1" lang="ja-JP" altLang="en-US" dirty="0">
                <a:latin typeface="ＭＳ Ｐゴシック" panose="020B0600070205080204" pitchFamily="50" charset="-128"/>
                <a:ea typeface="ＭＳ Ｐゴシック" panose="020B0600070205080204" pitchFamily="50" charset="-128"/>
              </a:rPr>
              <a:t>～</a:t>
            </a:r>
            <a:r>
              <a:rPr kumimoji="1" lang="en-US" altLang="ja-JP" dirty="0">
                <a:latin typeface="ＭＳ Ｐゴシック" panose="020B0600070205080204" pitchFamily="50" charset="-128"/>
                <a:ea typeface="ＭＳ Ｐゴシック" panose="020B0600070205080204" pitchFamily="50" charset="-128"/>
              </a:rPr>
              <a:t>15</a:t>
            </a:r>
            <a:r>
              <a:rPr kumimoji="1" lang="ja-JP" altLang="en-US" dirty="0">
                <a:latin typeface="ＭＳ Ｐゴシック" panose="020B0600070205080204" pitchFamily="50" charset="-128"/>
                <a:ea typeface="ＭＳ Ｐゴシック" panose="020B0600070205080204" pitchFamily="50" charset="-128"/>
              </a:rPr>
              <a:t>：</a:t>
            </a:r>
            <a:r>
              <a:rPr kumimoji="1" lang="en-US" altLang="ja-JP" dirty="0">
                <a:latin typeface="ＭＳ Ｐゴシック" panose="020B0600070205080204" pitchFamily="50" charset="-128"/>
                <a:ea typeface="ＭＳ Ｐゴシック" panose="020B0600070205080204" pitchFamily="50" charset="-128"/>
              </a:rPr>
              <a:t>30</a:t>
            </a:r>
            <a:r>
              <a:rPr kumimoji="1" lang="ja-JP" altLang="en-US" dirty="0">
                <a:latin typeface="ＭＳ Ｐゴシック" panose="020B0600070205080204" pitchFamily="50" charset="-128"/>
                <a:ea typeface="ＭＳ Ｐゴシック" panose="020B0600070205080204" pitchFamily="50" charset="-128"/>
              </a:rPr>
              <a:t>に開催</a:t>
            </a:r>
            <a:endParaRPr kumimoji="1" lang="en-US" altLang="ja-JP" dirty="0">
              <a:latin typeface="ＭＳ Ｐゴシック" panose="020B0600070205080204" pitchFamily="50" charset="-128"/>
              <a:ea typeface="ＭＳ Ｐゴシック" panose="020B0600070205080204" pitchFamily="50" charset="-128"/>
            </a:endParaRPr>
          </a:p>
          <a:p>
            <a:pPr marL="0" indent="0">
              <a:buNone/>
            </a:pPr>
            <a:r>
              <a:rPr lang="ja-JP" altLang="en-US" dirty="0">
                <a:latin typeface="ＭＳ Ｐゴシック" panose="020B0600070205080204" pitchFamily="50" charset="-128"/>
                <a:ea typeface="ＭＳ Ｐゴシック" panose="020B0600070205080204" pitchFamily="50" charset="-128"/>
              </a:rPr>
              <a:t>サービス付き高齢者向け住宅で開催、入居者も参加</a:t>
            </a:r>
            <a:endParaRPr kumimoji="1" lang="en-US" altLang="ja-JP" dirty="0">
              <a:latin typeface="ＭＳ Ｐゴシック" panose="020B0600070205080204" pitchFamily="50" charset="-128"/>
              <a:ea typeface="ＭＳ Ｐゴシック" panose="020B0600070205080204" pitchFamily="50" charset="-128"/>
            </a:endParaRPr>
          </a:p>
          <a:p>
            <a:pPr marL="0" indent="0">
              <a:buNone/>
            </a:pPr>
            <a:endParaRPr lang="en-US" altLang="ja-JP" dirty="0">
              <a:latin typeface="ＭＳ Ｐゴシック" panose="020B0600070205080204" pitchFamily="50" charset="-128"/>
              <a:ea typeface="ＭＳ Ｐゴシック" panose="020B0600070205080204" pitchFamily="50" charset="-128"/>
            </a:endParaRPr>
          </a:p>
          <a:p>
            <a:pPr marL="0" indent="0">
              <a:buNone/>
            </a:pPr>
            <a:r>
              <a:rPr lang="en-US" altLang="ja-JP" dirty="0">
                <a:latin typeface="ＭＳ Ｐゴシック" panose="020B0600070205080204" pitchFamily="50" charset="-128"/>
                <a:ea typeface="ＭＳ Ｐゴシック" panose="020B0600070205080204" pitchFamily="50" charset="-128"/>
              </a:rPr>
              <a:t>&lt;</a:t>
            </a:r>
            <a:r>
              <a:rPr lang="ja-JP" altLang="en-US" dirty="0">
                <a:latin typeface="ＭＳ Ｐゴシック" panose="020B0600070205080204" pitchFamily="50" charset="-128"/>
                <a:ea typeface="ＭＳ Ｐゴシック" panose="020B0600070205080204" pitchFamily="50" charset="-128"/>
              </a:rPr>
              <a:t>スケジュール</a:t>
            </a:r>
            <a:r>
              <a:rPr lang="en-US" altLang="ja-JP" dirty="0">
                <a:latin typeface="ＭＳ Ｐゴシック" panose="020B0600070205080204" pitchFamily="50" charset="-128"/>
                <a:ea typeface="ＭＳ Ｐゴシック" panose="020B0600070205080204" pitchFamily="50" charset="-128"/>
              </a:rPr>
              <a:t>&gt;</a:t>
            </a:r>
          </a:p>
          <a:p>
            <a:r>
              <a:rPr lang="en-US" altLang="ja-JP" dirty="0">
                <a:latin typeface="ＭＳ Ｐゴシック" panose="020B0600070205080204" pitchFamily="50" charset="-128"/>
                <a:ea typeface="ＭＳ Ｐゴシック" panose="020B0600070205080204" pitchFamily="50" charset="-128"/>
              </a:rPr>
              <a:t>13</a:t>
            </a:r>
            <a:r>
              <a:rPr lang="ja-JP" altLang="en-US" dirty="0">
                <a:latin typeface="ＭＳ Ｐゴシック" panose="020B0600070205080204" pitchFamily="50" charset="-128"/>
                <a:ea typeface="ＭＳ Ｐゴシック" panose="020B0600070205080204" pitchFamily="50" charset="-128"/>
              </a:rPr>
              <a:t>：</a:t>
            </a:r>
            <a:r>
              <a:rPr lang="en-US" altLang="ja-JP" dirty="0">
                <a:latin typeface="ＭＳ Ｐゴシック" panose="020B0600070205080204" pitchFamily="50" charset="-128"/>
                <a:ea typeface="ＭＳ Ｐゴシック" panose="020B0600070205080204" pitchFamily="50" charset="-128"/>
              </a:rPr>
              <a:t>30</a:t>
            </a:r>
            <a:r>
              <a:rPr lang="ja-JP" altLang="en-US" dirty="0">
                <a:latin typeface="ＭＳ Ｐゴシック" panose="020B0600070205080204" pitchFamily="50" charset="-128"/>
                <a:ea typeface="ＭＳ Ｐゴシック" panose="020B0600070205080204" pitchFamily="50" charset="-128"/>
              </a:rPr>
              <a:t>～</a:t>
            </a:r>
            <a:r>
              <a:rPr lang="en-US" altLang="ja-JP" dirty="0">
                <a:latin typeface="ＭＳ Ｐゴシック" panose="020B0600070205080204" pitchFamily="50" charset="-128"/>
                <a:ea typeface="ＭＳ Ｐゴシック" panose="020B0600070205080204" pitchFamily="50" charset="-128"/>
              </a:rPr>
              <a:t>14</a:t>
            </a:r>
            <a:r>
              <a:rPr lang="ja-JP" altLang="en-US" dirty="0">
                <a:latin typeface="ＭＳ Ｐゴシック" panose="020B0600070205080204" pitchFamily="50" charset="-128"/>
                <a:ea typeface="ＭＳ Ｐゴシック" panose="020B0600070205080204" pitchFamily="50" charset="-128"/>
              </a:rPr>
              <a:t>：</a:t>
            </a:r>
            <a:r>
              <a:rPr lang="en-US" altLang="ja-JP" dirty="0">
                <a:latin typeface="ＭＳ Ｐゴシック" panose="020B0600070205080204" pitchFamily="50" charset="-128"/>
                <a:ea typeface="ＭＳ Ｐゴシック" panose="020B0600070205080204" pitchFamily="50" charset="-128"/>
              </a:rPr>
              <a:t>00</a:t>
            </a:r>
            <a:r>
              <a:rPr lang="ja-JP" altLang="en-US" dirty="0">
                <a:latin typeface="ＭＳ Ｐゴシック" panose="020B0600070205080204" pitchFamily="50" charset="-128"/>
                <a:ea typeface="ＭＳ Ｐゴシック" panose="020B0600070205080204" pitchFamily="50" charset="-128"/>
              </a:rPr>
              <a:t>：カフェタイム①</a:t>
            </a:r>
            <a:endParaRPr lang="en-US" altLang="ja-JP" dirty="0">
              <a:latin typeface="ＭＳ Ｐゴシック" panose="020B0600070205080204" pitchFamily="50" charset="-128"/>
              <a:ea typeface="ＭＳ Ｐゴシック" panose="020B0600070205080204" pitchFamily="50" charset="-128"/>
            </a:endParaRPr>
          </a:p>
          <a:p>
            <a:r>
              <a:rPr lang="en-US" altLang="ja-JP" dirty="0">
                <a:latin typeface="ＭＳ Ｐゴシック" panose="020B0600070205080204" pitchFamily="50" charset="-128"/>
                <a:ea typeface="ＭＳ Ｐゴシック" panose="020B0600070205080204" pitchFamily="50" charset="-128"/>
              </a:rPr>
              <a:t>14</a:t>
            </a:r>
            <a:r>
              <a:rPr lang="ja-JP" altLang="en-US" dirty="0">
                <a:latin typeface="ＭＳ Ｐゴシック" panose="020B0600070205080204" pitchFamily="50" charset="-128"/>
                <a:ea typeface="ＭＳ Ｐゴシック" panose="020B0600070205080204" pitchFamily="50" charset="-128"/>
              </a:rPr>
              <a:t>：</a:t>
            </a:r>
            <a:r>
              <a:rPr lang="en-US" altLang="ja-JP" dirty="0">
                <a:latin typeface="ＭＳ Ｐゴシック" panose="020B0600070205080204" pitchFamily="50" charset="-128"/>
                <a:ea typeface="ＭＳ Ｐゴシック" panose="020B0600070205080204" pitchFamily="50" charset="-128"/>
              </a:rPr>
              <a:t>00</a:t>
            </a:r>
            <a:r>
              <a:rPr lang="ja-JP" altLang="en-US" dirty="0">
                <a:latin typeface="ＭＳ Ｐゴシック" panose="020B0600070205080204" pitchFamily="50" charset="-128"/>
                <a:ea typeface="ＭＳ Ｐゴシック" panose="020B0600070205080204" pitchFamily="50" charset="-128"/>
              </a:rPr>
              <a:t>～</a:t>
            </a:r>
            <a:r>
              <a:rPr lang="en-US" altLang="ja-JP" dirty="0">
                <a:latin typeface="ＭＳ Ｐゴシック" panose="020B0600070205080204" pitchFamily="50" charset="-128"/>
                <a:ea typeface="ＭＳ Ｐゴシック" panose="020B0600070205080204" pitchFamily="50" charset="-128"/>
              </a:rPr>
              <a:t>14</a:t>
            </a:r>
            <a:r>
              <a:rPr lang="ja-JP" altLang="en-US" dirty="0">
                <a:latin typeface="ＭＳ Ｐゴシック" panose="020B0600070205080204" pitchFamily="50" charset="-128"/>
                <a:ea typeface="ＭＳ Ｐゴシック" panose="020B0600070205080204" pitchFamily="50" charset="-128"/>
              </a:rPr>
              <a:t>：</a:t>
            </a:r>
            <a:r>
              <a:rPr lang="en-US" altLang="ja-JP" dirty="0">
                <a:latin typeface="ＭＳ Ｐゴシック" panose="020B0600070205080204" pitchFamily="50" charset="-128"/>
                <a:ea typeface="ＭＳ Ｐゴシック" panose="020B0600070205080204" pitchFamily="50" charset="-128"/>
              </a:rPr>
              <a:t>30</a:t>
            </a:r>
            <a:r>
              <a:rPr lang="ja-JP" altLang="en-US" dirty="0">
                <a:latin typeface="ＭＳ Ｐゴシック" panose="020B0600070205080204" pitchFamily="50" charset="-128"/>
                <a:ea typeface="ＭＳ Ｐゴシック" panose="020B0600070205080204" pitchFamily="50" charset="-128"/>
              </a:rPr>
              <a:t>：講話（毎月異なるテーマ）</a:t>
            </a:r>
            <a:endParaRPr lang="en-US" altLang="ja-JP" dirty="0">
              <a:latin typeface="ＭＳ Ｐゴシック" panose="020B0600070205080204" pitchFamily="50" charset="-128"/>
              <a:ea typeface="ＭＳ Ｐゴシック" panose="020B0600070205080204" pitchFamily="50" charset="-128"/>
            </a:endParaRPr>
          </a:p>
          <a:p>
            <a:r>
              <a:rPr lang="en-US" altLang="ja-JP" dirty="0">
                <a:latin typeface="ＭＳ Ｐゴシック" panose="020B0600070205080204" pitchFamily="50" charset="-128"/>
                <a:ea typeface="ＭＳ Ｐゴシック" panose="020B0600070205080204" pitchFamily="50" charset="-128"/>
              </a:rPr>
              <a:t>14</a:t>
            </a:r>
            <a:r>
              <a:rPr lang="ja-JP" altLang="en-US" dirty="0">
                <a:latin typeface="ＭＳ Ｐゴシック" panose="020B0600070205080204" pitchFamily="50" charset="-128"/>
                <a:ea typeface="ＭＳ Ｐゴシック" panose="020B0600070205080204" pitchFamily="50" charset="-128"/>
              </a:rPr>
              <a:t>：</a:t>
            </a:r>
            <a:r>
              <a:rPr lang="en-US" altLang="ja-JP" dirty="0">
                <a:latin typeface="ＭＳ Ｐゴシック" panose="020B0600070205080204" pitchFamily="50" charset="-128"/>
                <a:ea typeface="ＭＳ Ｐゴシック" panose="020B0600070205080204" pitchFamily="50" charset="-128"/>
              </a:rPr>
              <a:t>30</a:t>
            </a:r>
            <a:r>
              <a:rPr lang="ja-JP" altLang="en-US" dirty="0">
                <a:latin typeface="ＭＳ Ｐゴシック" panose="020B0600070205080204" pitchFamily="50" charset="-128"/>
                <a:ea typeface="ＭＳ Ｐゴシック" panose="020B0600070205080204" pitchFamily="50" charset="-128"/>
              </a:rPr>
              <a:t>～</a:t>
            </a:r>
            <a:r>
              <a:rPr lang="en-US" altLang="ja-JP" dirty="0">
                <a:latin typeface="ＭＳ Ｐゴシック" panose="020B0600070205080204" pitchFamily="50" charset="-128"/>
                <a:ea typeface="ＭＳ Ｐゴシック" panose="020B0600070205080204" pitchFamily="50" charset="-128"/>
              </a:rPr>
              <a:t>15</a:t>
            </a:r>
            <a:r>
              <a:rPr lang="ja-JP" altLang="en-US" dirty="0">
                <a:latin typeface="ＭＳ Ｐゴシック" panose="020B0600070205080204" pitchFamily="50" charset="-128"/>
                <a:ea typeface="ＭＳ Ｐゴシック" panose="020B0600070205080204" pitchFamily="50" charset="-128"/>
              </a:rPr>
              <a:t>：</a:t>
            </a:r>
            <a:r>
              <a:rPr lang="en-US" altLang="ja-JP" dirty="0">
                <a:latin typeface="ＭＳ Ｐゴシック" panose="020B0600070205080204" pitchFamily="50" charset="-128"/>
                <a:ea typeface="ＭＳ Ｐゴシック" panose="020B0600070205080204" pitchFamily="50" charset="-128"/>
              </a:rPr>
              <a:t>00</a:t>
            </a:r>
            <a:r>
              <a:rPr lang="ja-JP" altLang="en-US" dirty="0">
                <a:latin typeface="ＭＳ Ｐゴシック" panose="020B0600070205080204" pitchFamily="50" charset="-128"/>
                <a:ea typeface="ＭＳ Ｐゴシック" panose="020B0600070205080204" pitchFamily="50" charset="-128"/>
              </a:rPr>
              <a:t>：カフェタイム②</a:t>
            </a:r>
            <a:endParaRPr lang="en-US" altLang="ja-JP" dirty="0">
              <a:latin typeface="ＭＳ Ｐゴシック" panose="020B0600070205080204" pitchFamily="50" charset="-128"/>
              <a:ea typeface="ＭＳ Ｐゴシック" panose="020B0600070205080204" pitchFamily="50" charset="-128"/>
            </a:endParaRPr>
          </a:p>
          <a:p>
            <a:r>
              <a:rPr lang="en-US" altLang="ja-JP" dirty="0">
                <a:latin typeface="ＭＳ Ｐゴシック" panose="020B0600070205080204" pitchFamily="50" charset="-128"/>
                <a:ea typeface="ＭＳ Ｐゴシック" panose="020B0600070205080204" pitchFamily="50" charset="-128"/>
              </a:rPr>
              <a:t>15</a:t>
            </a:r>
            <a:r>
              <a:rPr lang="ja-JP" altLang="en-US" dirty="0">
                <a:latin typeface="ＭＳ Ｐゴシック" panose="020B0600070205080204" pitchFamily="50" charset="-128"/>
                <a:ea typeface="ＭＳ Ｐゴシック" panose="020B0600070205080204" pitchFamily="50" charset="-128"/>
              </a:rPr>
              <a:t>：</a:t>
            </a:r>
            <a:r>
              <a:rPr lang="en-US" altLang="ja-JP" dirty="0">
                <a:latin typeface="ＭＳ Ｐゴシック" panose="020B0600070205080204" pitchFamily="50" charset="-128"/>
                <a:ea typeface="ＭＳ Ｐゴシック" panose="020B0600070205080204" pitchFamily="50" charset="-128"/>
              </a:rPr>
              <a:t>00</a:t>
            </a:r>
            <a:r>
              <a:rPr lang="ja-JP" altLang="en-US" dirty="0">
                <a:latin typeface="ＭＳ Ｐゴシック" panose="020B0600070205080204" pitchFamily="50" charset="-128"/>
                <a:ea typeface="ＭＳ Ｐゴシック" panose="020B0600070205080204" pitchFamily="50" charset="-128"/>
              </a:rPr>
              <a:t>～</a:t>
            </a:r>
            <a:r>
              <a:rPr lang="en-US" altLang="ja-JP" dirty="0">
                <a:latin typeface="ＭＳ Ｐゴシック" panose="020B0600070205080204" pitchFamily="50" charset="-128"/>
                <a:ea typeface="ＭＳ Ｐゴシック" panose="020B0600070205080204" pitchFamily="50" charset="-128"/>
              </a:rPr>
              <a:t>15</a:t>
            </a:r>
            <a:r>
              <a:rPr lang="ja-JP" altLang="en-US" dirty="0">
                <a:latin typeface="ＭＳ Ｐゴシック" panose="020B0600070205080204" pitchFamily="50" charset="-128"/>
                <a:ea typeface="ＭＳ Ｐゴシック" panose="020B0600070205080204" pitchFamily="50" charset="-128"/>
              </a:rPr>
              <a:t>：</a:t>
            </a:r>
            <a:r>
              <a:rPr lang="en-US" altLang="ja-JP" dirty="0">
                <a:latin typeface="ＭＳ Ｐゴシック" panose="020B0600070205080204" pitchFamily="50" charset="-128"/>
                <a:ea typeface="ＭＳ Ｐゴシック" panose="020B0600070205080204" pitchFamily="50" charset="-128"/>
              </a:rPr>
              <a:t>10</a:t>
            </a:r>
            <a:r>
              <a:rPr lang="ja-JP" altLang="en-US" dirty="0">
                <a:latin typeface="ＭＳ Ｐゴシック" panose="020B0600070205080204" pitchFamily="50" charset="-128"/>
                <a:ea typeface="ＭＳ Ｐゴシック" panose="020B0600070205080204" pitchFamily="50" charset="-128"/>
              </a:rPr>
              <a:t>：ミニ講話（日常的なテーマでの</a:t>
            </a:r>
            <a:r>
              <a:rPr lang="ja-JP" altLang="en-US">
                <a:latin typeface="ＭＳ Ｐゴシック" panose="020B0600070205080204" pitchFamily="50" charset="-128"/>
                <a:ea typeface="ＭＳ Ｐゴシック" panose="020B0600070205080204" pitchFamily="50" charset="-128"/>
              </a:rPr>
              <a:t>お役立ち情報）</a:t>
            </a:r>
            <a:endParaRPr lang="en-US" altLang="ja-JP" dirty="0">
              <a:latin typeface="ＭＳ Ｐゴシック" panose="020B0600070205080204" pitchFamily="50" charset="-128"/>
              <a:ea typeface="ＭＳ Ｐゴシック" panose="020B0600070205080204" pitchFamily="50" charset="-128"/>
            </a:endParaRPr>
          </a:p>
          <a:p>
            <a:r>
              <a:rPr lang="en-US" altLang="ja-JP" dirty="0">
                <a:latin typeface="ＭＳ Ｐゴシック" panose="020B0600070205080204" pitchFamily="50" charset="-128"/>
                <a:ea typeface="ＭＳ Ｐゴシック" panose="020B0600070205080204" pitchFamily="50" charset="-128"/>
              </a:rPr>
              <a:t>15</a:t>
            </a:r>
            <a:r>
              <a:rPr lang="ja-JP" altLang="en-US" dirty="0">
                <a:latin typeface="ＭＳ Ｐゴシック" panose="020B0600070205080204" pitchFamily="50" charset="-128"/>
                <a:ea typeface="ＭＳ Ｐゴシック" panose="020B0600070205080204" pitchFamily="50" charset="-128"/>
              </a:rPr>
              <a:t>：</a:t>
            </a:r>
            <a:r>
              <a:rPr lang="en-US" altLang="ja-JP" dirty="0">
                <a:latin typeface="ＭＳ Ｐゴシック" panose="020B0600070205080204" pitchFamily="50" charset="-128"/>
                <a:ea typeface="ＭＳ Ｐゴシック" panose="020B0600070205080204" pitchFamily="50" charset="-128"/>
              </a:rPr>
              <a:t>10</a:t>
            </a:r>
            <a:r>
              <a:rPr lang="ja-JP" altLang="en-US" dirty="0">
                <a:latin typeface="ＭＳ Ｐゴシック" panose="020B0600070205080204" pitchFamily="50" charset="-128"/>
                <a:ea typeface="ＭＳ Ｐゴシック" panose="020B0600070205080204" pitchFamily="50" charset="-128"/>
              </a:rPr>
              <a:t>～</a:t>
            </a:r>
            <a:r>
              <a:rPr lang="en-US" altLang="ja-JP" dirty="0">
                <a:latin typeface="ＭＳ Ｐゴシック" panose="020B0600070205080204" pitchFamily="50" charset="-128"/>
                <a:ea typeface="ＭＳ Ｐゴシック" panose="020B0600070205080204" pitchFamily="50" charset="-128"/>
              </a:rPr>
              <a:t>15</a:t>
            </a:r>
            <a:r>
              <a:rPr lang="ja-JP" altLang="en-US" dirty="0">
                <a:latin typeface="ＭＳ Ｐゴシック" panose="020B0600070205080204" pitchFamily="50" charset="-128"/>
                <a:ea typeface="ＭＳ Ｐゴシック" panose="020B0600070205080204" pitchFamily="50" charset="-128"/>
              </a:rPr>
              <a:t>：</a:t>
            </a:r>
            <a:r>
              <a:rPr lang="en-US" altLang="ja-JP" dirty="0">
                <a:latin typeface="ＭＳ Ｐゴシック" panose="020B0600070205080204" pitchFamily="50" charset="-128"/>
                <a:ea typeface="ＭＳ Ｐゴシック" panose="020B0600070205080204" pitchFamily="50" charset="-128"/>
              </a:rPr>
              <a:t>30</a:t>
            </a:r>
            <a:r>
              <a:rPr lang="ja-JP" altLang="en-US" dirty="0">
                <a:latin typeface="ＭＳ Ｐゴシック" panose="020B0600070205080204" pitchFamily="50" charset="-128"/>
                <a:ea typeface="ＭＳ Ｐゴシック" panose="020B0600070205080204" pitchFamily="50" charset="-128"/>
              </a:rPr>
              <a:t>：相談コーナー（希望者のみ、個別ブースで対応）</a:t>
            </a:r>
            <a:endParaRPr lang="en-US" altLang="ja-JP" dirty="0">
              <a:latin typeface="ＭＳ Ｐゴシック" panose="020B0600070205080204" pitchFamily="50" charset="-128"/>
              <a:ea typeface="ＭＳ Ｐゴシック" panose="020B0600070205080204" pitchFamily="50" charset="-128"/>
            </a:endParaRPr>
          </a:p>
          <a:p>
            <a:endParaRPr lang="en-US" altLang="ja-JP" sz="2400" dirty="0"/>
          </a:p>
          <a:p>
            <a:endParaRPr lang="en-US" altLang="ja-JP" sz="2400" dirty="0"/>
          </a:p>
          <a:p>
            <a:pPr marL="0" indent="0">
              <a:buNone/>
            </a:pPr>
            <a:endParaRPr lang="en-US" altLang="ja-JP" sz="2400" dirty="0"/>
          </a:p>
          <a:p>
            <a:pPr marL="0" indent="0">
              <a:buNone/>
            </a:pPr>
            <a:endParaRPr lang="en-US" altLang="ja-JP" sz="2400" dirty="0">
              <a:latin typeface="+mn-ea"/>
            </a:endParaRPr>
          </a:p>
        </p:txBody>
      </p:sp>
      <p:pic>
        <p:nvPicPr>
          <p:cNvPr id="5" name="図 4">
            <a:extLst>
              <a:ext uri="{FF2B5EF4-FFF2-40B4-BE49-F238E27FC236}">
                <a16:creationId xmlns:a16="http://schemas.microsoft.com/office/drawing/2014/main" id="{B457167B-CBC3-F0CF-9918-C18B82E213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93427" y="265043"/>
            <a:ext cx="3184858" cy="4631663"/>
          </a:xfrm>
          <a:prstGeom prst="rect">
            <a:avLst/>
          </a:prstGeom>
        </p:spPr>
      </p:pic>
    </p:spTree>
    <p:extLst>
      <p:ext uri="{BB962C8B-B14F-4D97-AF65-F5344CB8AC3E}">
        <p14:creationId xmlns:p14="http://schemas.microsoft.com/office/powerpoint/2010/main" val="41149745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a:t>講話内容</a:t>
            </a:r>
          </a:p>
        </p:txBody>
      </p:sp>
      <p:sp>
        <p:nvSpPr>
          <p:cNvPr id="3" name="コンテンツ プレースホルダー 2"/>
          <p:cNvSpPr>
            <a:spLocks noGrp="1"/>
          </p:cNvSpPr>
          <p:nvPr>
            <p:ph idx="1"/>
          </p:nvPr>
        </p:nvSpPr>
        <p:spPr>
          <a:xfrm>
            <a:off x="1097280" y="1845734"/>
            <a:ext cx="10058400" cy="4425670"/>
          </a:xfrm>
        </p:spPr>
        <p:txBody>
          <a:bodyPr>
            <a:normAutofit fontScale="92500" lnSpcReduction="20000"/>
          </a:bodyPr>
          <a:lstStyle/>
          <a:p>
            <a:pPr marL="0" indent="0">
              <a:buNone/>
            </a:pPr>
            <a:r>
              <a:rPr lang="ja-JP" altLang="en-US" dirty="0"/>
              <a:t>・薬局や地域包括支援センター、社会福祉協議会の役割や業務内容</a:t>
            </a:r>
            <a:endParaRPr lang="en-US" altLang="ja-JP" dirty="0"/>
          </a:p>
          <a:p>
            <a:pPr marL="0" indent="0">
              <a:buNone/>
            </a:pPr>
            <a:endParaRPr kumimoji="1" lang="en-US" altLang="ja-JP" dirty="0"/>
          </a:p>
          <a:p>
            <a:pPr marL="0" indent="0">
              <a:buNone/>
            </a:pPr>
            <a:r>
              <a:rPr lang="ja-JP" altLang="en-US" dirty="0"/>
              <a:t>・フレイルについて（仮）</a:t>
            </a:r>
            <a:endParaRPr kumimoji="1" lang="en-US" altLang="ja-JP" dirty="0"/>
          </a:p>
          <a:p>
            <a:pPr marL="0" indent="0">
              <a:buNone/>
            </a:pPr>
            <a:endParaRPr lang="en-US" altLang="ja-JP" dirty="0"/>
          </a:p>
          <a:p>
            <a:pPr marL="0" indent="0">
              <a:buNone/>
            </a:pPr>
            <a:r>
              <a:rPr kumimoji="1" lang="ja-JP" altLang="en-US" dirty="0"/>
              <a:t>・栄養摂取について（仮）</a:t>
            </a:r>
            <a:endParaRPr kumimoji="1" lang="en-US" altLang="ja-JP" dirty="0"/>
          </a:p>
          <a:p>
            <a:pPr marL="0" indent="0">
              <a:buNone/>
            </a:pPr>
            <a:endParaRPr lang="en-US" altLang="ja-JP" dirty="0"/>
          </a:p>
          <a:p>
            <a:pPr marL="0" indent="0">
              <a:buNone/>
            </a:pPr>
            <a:r>
              <a:rPr kumimoji="1" lang="ja-JP" altLang="en-US" dirty="0"/>
              <a:t>・口腔ケアについて（仮）</a:t>
            </a:r>
            <a:endParaRPr kumimoji="1" lang="en-US" altLang="ja-JP" dirty="0"/>
          </a:p>
          <a:p>
            <a:pPr marL="0" indent="0">
              <a:buNone/>
            </a:pPr>
            <a:endParaRPr lang="en-US" altLang="ja-JP" dirty="0"/>
          </a:p>
          <a:p>
            <a:pPr marL="0" indent="0">
              <a:buNone/>
            </a:pPr>
            <a:r>
              <a:rPr kumimoji="1" lang="ja-JP" altLang="en-US" u="sng" dirty="0">
                <a:solidFill>
                  <a:srgbClr val="FF0000"/>
                </a:solidFill>
              </a:rPr>
              <a:t>単に認知症についてだけではなく、日常生活にも関連するようなテーマで話すことを意識</a:t>
            </a:r>
            <a:endParaRPr kumimoji="1" lang="en-US" altLang="ja-JP" u="sng" dirty="0">
              <a:solidFill>
                <a:srgbClr val="FF0000"/>
              </a:solidFill>
            </a:endParaRPr>
          </a:p>
          <a:p>
            <a:pPr marL="0" indent="0">
              <a:buNone/>
            </a:pPr>
            <a:endParaRPr lang="en-US" altLang="ja-JP" u="sng" dirty="0">
              <a:solidFill>
                <a:srgbClr val="FF0000"/>
              </a:solidFill>
            </a:endParaRPr>
          </a:p>
          <a:p>
            <a:pPr marL="0" indent="0">
              <a:buNone/>
            </a:pPr>
            <a:endParaRPr lang="en-US" altLang="ja-JP" dirty="0"/>
          </a:p>
        </p:txBody>
      </p:sp>
    </p:spTree>
    <p:extLst>
      <p:ext uri="{BB962C8B-B14F-4D97-AF65-F5344CB8AC3E}">
        <p14:creationId xmlns:p14="http://schemas.microsoft.com/office/powerpoint/2010/main" val="33813569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98783" y="159027"/>
            <a:ext cx="12192000" cy="1449976"/>
          </a:xfrm>
        </p:spPr>
        <p:txBody>
          <a:bodyPr/>
          <a:lstStyle/>
          <a:p>
            <a:r>
              <a:rPr kumimoji="1" lang="ja-JP" altLang="en-US" dirty="0">
                <a:solidFill>
                  <a:schemeClr val="bg1"/>
                </a:solidFill>
                <a:latin typeface="ＭＳ Ｐゴシック" panose="020B0600070205080204" pitchFamily="50" charset="-128"/>
                <a:ea typeface="ＭＳ Ｐゴシック" panose="020B0600070205080204" pitchFamily="50" charset="-128"/>
              </a:rPr>
              <a:t>講話内容</a:t>
            </a:r>
          </a:p>
        </p:txBody>
      </p:sp>
      <p:sp>
        <p:nvSpPr>
          <p:cNvPr id="3" name="コンテンツ プレースホルダー 2"/>
          <p:cNvSpPr>
            <a:spLocks noGrp="1"/>
          </p:cNvSpPr>
          <p:nvPr>
            <p:ph idx="1"/>
          </p:nvPr>
        </p:nvSpPr>
        <p:spPr>
          <a:xfrm>
            <a:off x="547551" y="5624209"/>
            <a:ext cx="11295329" cy="1541416"/>
          </a:xfrm>
        </p:spPr>
        <p:txBody>
          <a:bodyPr>
            <a:normAutofit/>
          </a:bodyPr>
          <a:lstStyle/>
          <a:p>
            <a:pPr marL="0" indent="0">
              <a:buNone/>
            </a:pPr>
            <a:endParaRPr lang="en-US" altLang="ja-JP" dirty="0"/>
          </a:p>
          <a:p>
            <a:pPr marL="0" indent="0">
              <a:buNone/>
            </a:pPr>
            <a:r>
              <a:rPr kumimoji="1" lang="ja-JP" altLang="en-US" sz="2800" u="sng" dirty="0">
                <a:solidFill>
                  <a:srgbClr val="FF0000"/>
                </a:solidFill>
                <a:latin typeface="ＭＳ Ｐゴシック" panose="020B0600070205080204" pitchFamily="50" charset="-128"/>
                <a:ea typeface="ＭＳ Ｐゴシック" panose="020B0600070205080204" pitchFamily="50" charset="-128"/>
              </a:rPr>
              <a:t>認知症だけではなく、日常生活に関連するようなテーマで話すことを意識</a:t>
            </a:r>
            <a:endParaRPr kumimoji="1" lang="en-US" altLang="ja-JP" sz="2800" u="sng" dirty="0">
              <a:solidFill>
                <a:srgbClr val="FF0000"/>
              </a:solidFill>
              <a:latin typeface="ＭＳ Ｐゴシック" panose="020B0600070205080204" pitchFamily="50" charset="-128"/>
              <a:ea typeface="ＭＳ Ｐゴシック" panose="020B0600070205080204" pitchFamily="50" charset="-128"/>
            </a:endParaRPr>
          </a:p>
          <a:p>
            <a:pPr marL="0" indent="0">
              <a:buNone/>
            </a:pPr>
            <a:endParaRPr lang="en-US" altLang="ja-JP" u="sng" dirty="0">
              <a:solidFill>
                <a:srgbClr val="FF0000"/>
              </a:solidFill>
            </a:endParaRPr>
          </a:p>
          <a:p>
            <a:pPr marL="0" indent="0">
              <a:buNone/>
            </a:pPr>
            <a:endParaRPr lang="en-US" altLang="ja-JP" dirty="0"/>
          </a:p>
        </p:txBody>
      </p:sp>
      <p:graphicFrame>
        <p:nvGraphicFramePr>
          <p:cNvPr id="6" name="表 5"/>
          <p:cNvGraphicFramePr>
            <a:graphicFrameLocks noGrp="1"/>
          </p:cNvGraphicFramePr>
          <p:nvPr>
            <p:extLst>
              <p:ext uri="{D42A27DB-BD31-4B8C-83A1-F6EECF244321}">
                <p14:modId xmlns:p14="http://schemas.microsoft.com/office/powerpoint/2010/main" val="3121660038"/>
              </p:ext>
            </p:extLst>
          </p:nvPr>
        </p:nvGraphicFramePr>
        <p:xfrm>
          <a:off x="349120" y="2014787"/>
          <a:ext cx="11459422" cy="3749040"/>
        </p:xfrm>
        <a:graphic>
          <a:graphicData uri="http://schemas.openxmlformats.org/drawingml/2006/table">
            <a:tbl>
              <a:tblPr firstRow="1" bandRow="1">
                <a:tableStyleId>{5C22544A-7EE6-4342-B048-85BDC9FD1C3A}</a:tableStyleId>
              </a:tblPr>
              <a:tblGrid>
                <a:gridCol w="1798034">
                  <a:extLst>
                    <a:ext uri="{9D8B030D-6E8A-4147-A177-3AD203B41FA5}">
                      <a16:colId xmlns:a16="http://schemas.microsoft.com/office/drawing/2014/main" val="20000"/>
                    </a:ext>
                  </a:extLst>
                </a:gridCol>
                <a:gridCol w="6631824">
                  <a:extLst>
                    <a:ext uri="{9D8B030D-6E8A-4147-A177-3AD203B41FA5}">
                      <a16:colId xmlns:a16="http://schemas.microsoft.com/office/drawing/2014/main" val="20001"/>
                    </a:ext>
                  </a:extLst>
                </a:gridCol>
                <a:gridCol w="3029564">
                  <a:extLst>
                    <a:ext uri="{9D8B030D-6E8A-4147-A177-3AD203B41FA5}">
                      <a16:colId xmlns:a16="http://schemas.microsoft.com/office/drawing/2014/main" val="20002"/>
                    </a:ext>
                  </a:extLst>
                </a:gridCol>
              </a:tblGrid>
              <a:tr h="159217">
                <a:tc>
                  <a:txBody>
                    <a:bodyPr/>
                    <a:lstStyle/>
                    <a:p>
                      <a:endParaRPr kumimoji="1" lang="ja-JP" altLang="en-US" dirty="0">
                        <a:solidFill>
                          <a:srgbClr val="FF0000"/>
                        </a:solidFill>
                      </a:endParaRPr>
                    </a:p>
                  </a:txBody>
                  <a:tcPr/>
                </a:tc>
                <a:tc>
                  <a:txBody>
                    <a:bodyPr/>
                    <a:lstStyle/>
                    <a:p>
                      <a:r>
                        <a:rPr kumimoji="1" lang="ja-JP" altLang="en-US" dirty="0"/>
                        <a:t>講話内容</a:t>
                      </a:r>
                    </a:p>
                  </a:txBody>
                  <a:tcPr/>
                </a:tc>
                <a:tc>
                  <a:txBody>
                    <a:bodyPr/>
                    <a:lstStyle/>
                    <a:p>
                      <a:r>
                        <a:rPr kumimoji="1" lang="ja-JP" altLang="en-US" dirty="0"/>
                        <a:t>ミニ講話内容</a:t>
                      </a:r>
                    </a:p>
                  </a:txBody>
                  <a:tcPr/>
                </a:tc>
                <a:extLst>
                  <a:ext uri="{0D108BD9-81ED-4DB2-BD59-A6C34878D82A}">
                    <a16:rowId xmlns:a16="http://schemas.microsoft.com/office/drawing/2014/main" val="10000"/>
                  </a:ext>
                </a:extLst>
              </a:tr>
              <a:tr h="409586">
                <a:tc>
                  <a:txBody>
                    <a:bodyPr/>
                    <a:lstStyle/>
                    <a:p>
                      <a:r>
                        <a:rPr kumimoji="1" lang="ja-JP" altLang="en-US" sz="2400" dirty="0">
                          <a:latin typeface="ＭＳ Ｐゴシック" panose="020B0600070205080204" pitchFamily="50" charset="-128"/>
                          <a:ea typeface="ＭＳ Ｐゴシック" panose="020B0600070205080204" pitchFamily="50" charset="-128"/>
                        </a:rPr>
                        <a:t>４月</a:t>
                      </a:r>
                      <a:r>
                        <a:rPr kumimoji="1" lang="en-US" altLang="ja-JP" sz="2400" dirty="0">
                          <a:latin typeface="ＭＳ Ｐゴシック" panose="020B0600070205080204" pitchFamily="50" charset="-128"/>
                          <a:ea typeface="ＭＳ Ｐゴシック" panose="020B0600070205080204" pitchFamily="50" charset="-128"/>
                        </a:rPr>
                        <a:t>-</a:t>
                      </a:r>
                      <a:r>
                        <a:rPr kumimoji="1" lang="ja-JP" altLang="en-US" sz="2400" dirty="0">
                          <a:latin typeface="ＭＳ Ｐゴシック" panose="020B0600070205080204" pitchFamily="50" charset="-128"/>
                          <a:ea typeface="ＭＳ Ｐゴシック" panose="020B0600070205080204" pitchFamily="50" charset="-128"/>
                        </a:rPr>
                        <a:t>７月</a:t>
                      </a:r>
                    </a:p>
                  </a:txBody>
                  <a:tcPr/>
                </a:tc>
                <a:tc>
                  <a:txBody>
                    <a:bodyPr/>
                    <a:lstStyle/>
                    <a:p>
                      <a:r>
                        <a:rPr kumimoji="1" lang="ja-JP" altLang="en-US" sz="2400" dirty="0">
                          <a:latin typeface="ＭＳ Ｐゴシック" panose="020B0600070205080204" pitchFamily="50" charset="-128"/>
                          <a:ea typeface="ＭＳ Ｐゴシック" panose="020B0600070205080204" pitchFamily="50" charset="-128"/>
                        </a:rPr>
                        <a:t>運営団体の役割について毎月１箇所説明</a:t>
                      </a:r>
                    </a:p>
                  </a:txBody>
                  <a:tcPr/>
                </a:tc>
                <a:tc>
                  <a:txBody>
                    <a:bodyPr/>
                    <a:lstStyle/>
                    <a:p>
                      <a:r>
                        <a:rPr kumimoji="1" lang="ja-JP" altLang="en-US" sz="2400" dirty="0">
                          <a:latin typeface="ＭＳ Ｐゴシック" panose="020B0600070205080204" pitchFamily="50" charset="-128"/>
                          <a:ea typeface="ＭＳ Ｐゴシック" panose="020B0600070205080204" pitchFamily="50" charset="-128"/>
                        </a:rPr>
                        <a:t>・日常生活で運動するコツ</a:t>
                      </a:r>
                      <a:endParaRPr kumimoji="1" lang="en-US" altLang="ja-JP" sz="2400" dirty="0">
                        <a:latin typeface="ＭＳ Ｐゴシック" panose="020B0600070205080204" pitchFamily="50" charset="-128"/>
                        <a:ea typeface="ＭＳ Ｐゴシック" panose="020B0600070205080204" pitchFamily="50" charset="-128"/>
                      </a:endParaRPr>
                    </a:p>
                    <a:p>
                      <a:r>
                        <a:rPr kumimoji="1" lang="ja-JP" altLang="en-US" sz="2400" dirty="0">
                          <a:latin typeface="ＭＳ Ｐゴシック" panose="020B0600070205080204" pitchFamily="50" charset="-128"/>
                          <a:ea typeface="ＭＳ Ｐゴシック" panose="020B0600070205080204" pitchFamily="50" charset="-128"/>
                        </a:rPr>
                        <a:t>・熱中症について</a:t>
                      </a:r>
                    </a:p>
                  </a:txBody>
                  <a:tcPr/>
                </a:tc>
                <a:extLst>
                  <a:ext uri="{0D108BD9-81ED-4DB2-BD59-A6C34878D82A}">
                    <a16:rowId xmlns:a16="http://schemas.microsoft.com/office/drawing/2014/main" val="10001"/>
                  </a:ext>
                </a:extLst>
              </a:tr>
              <a:tr h="370840">
                <a:tc>
                  <a:txBody>
                    <a:bodyPr/>
                    <a:lstStyle/>
                    <a:p>
                      <a:r>
                        <a:rPr kumimoji="1" lang="ja-JP" altLang="en-US" sz="2400" dirty="0">
                          <a:latin typeface="ＭＳ Ｐゴシック" panose="020B0600070205080204" pitchFamily="50" charset="-128"/>
                          <a:ea typeface="ＭＳ Ｐゴシック" panose="020B0600070205080204" pitchFamily="50" charset="-128"/>
                        </a:rPr>
                        <a:t>９月</a:t>
                      </a:r>
                    </a:p>
                  </a:txBody>
                  <a:tcPr/>
                </a:tc>
                <a:tc>
                  <a:txBody>
                    <a:bodyPr/>
                    <a:lstStyle/>
                    <a:p>
                      <a:r>
                        <a:rPr kumimoji="1" lang="ja-JP" altLang="en-US" sz="2400" dirty="0">
                          <a:latin typeface="ＭＳ Ｐゴシック" panose="020B0600070205080204" pitchFamily="50" charset="-128"/>
                          <a:ea typeface="ＭＳ Ｐゴシック" panose="020B0600070205080204" pitchFamily="50" charset="-128"/>
                        </a:rPr>
                        <a:t>フレイルについて（講師：医師）</a:t>
                      </a:r>
                    </a:p>
                  </a:txBody>
                  <a:tcPr/>
                </a:tc>
                <a:tc>
                  <a:txBody>
                    <a:bodyPr/>
                    <a:lstStyle/>
                    <a:p>
                      <a:r>
                        <a:rPr kumimoji="1" lang="ja-JP" altLang="en-US" sz="2400" dirty="0">
                          <a:latin typeface="ＭＳ Ｐゴシック" panose="020B0600070205080204" pitchFamily="50" charset="-128"/>
                          <a:ea typeface="ＭＳ Ｐゴシック" panose="020B0600070205080204" pitchFamily="50" charset="-128"/>
                        </a:rPr>
                        <a:t>・フレイルチェック体験</a:t>
                      </a:r>
                      <a:endParaRPr kumimoji="1" lang="en-US" altLang="ja-JP" sz="2400" dirty="0">
                        <a:latin typeface="ＭＳ Ｐゴシック" panose="020B0600070205080204" pitchFamily="50" charset="-128"/>
                        <a:ea typeface="ＭＳ Ｐゴシック" panose="020B0600070205080204" pitchFamily="50" charset="-128"/>
                      </a:endParaRPr>
                    </a:p>
                  </a:txBody>
                  <a:tcPr/>
                </a:tc>
                <a:extLst>
                  <a:ext uri="{0D108BD9-81ED-4DB2-BD59-A6C34878D82A}">
                    <a16:rowId xmlns:a16="http://schemas.microsoft.com/office/drawing/2014/main" val="10003"/>
                  </a:ext>
                </a:extLst>
              </a:tr>
              <a:tr h="370840">
                <a:tc>
                  <a:txBody>
                    <a:bodyPr/>
                    <a:lstStyle/>
                    <a:p>
                      <a:r>
                        <a:rPr kumimoji="1" lang="ja-JP" altLang="en-US" sz="2400" dirty="0">
                          <a:latin typeface="ＭＳ Ｐゴシック" panose="020B0600070205080204" pitchFamily="50" charset="-128"/>
                          <a:ea typeface="ＭＳ Ｐゴシック" panose="020B0600070205080204" pitchFamily="50" charset="-128"/>
                        </a:rPr>
                        <a:t>１０月</a:t>
                      </a:r>
                    </a:p>
                  </a:txBody>
                  <a:tcPr/>
                </a:tc>
                <a:tc>
                  <a:txBody>
                    <a:bodyPr/>
                    <a:lstStyle/>
                    <a:p>
                      <a:r>
                        <a:rPr kumimoji="1" lang="ja-JP" altLang="en-US" sz="2400" dirty="0">
                          <a:latin typeface="ＭＳ Ｐゴシック" panose="020B0600070205080204" pitchFamily="50" charset="-128"/>
                          <a:ea typeface="ＭＳ Ｐゴシック" panose="020B0600070205080204" pitchFamily="50" charset="-128"/>
                        </a:rPr>
                        <a:t>口腔ケアについて（講師：歯科衛生士）</a:t>
                      </a:r>
                    </a:p>
                  </a:txBody>
                  <a:tcPr/>
                </a:tc>
                <a:tc>
                  <a:txBody>
                    <a:bodyPr/>
                    <a:lstStyle/>
                    <a:p>
                      <a:pPr algn="l"/>
                      <a:r>
                        <a:rPr kumimoji="1" lang="ja-JP" altLang="en-US" sz="2400" dirty="0">
                          <a:latin typeface="ＭＳ Ｐゴシック" panose="020B0600070205080204" pitchFamily="50" charset="-128"/>
                          <a:ea typeface="ＭＳ Ｐゴシック" panose="020B0600070205080204" pitchFamily="50" charset="-128"/>
                        </a:rPr>
                        <a:t>・オーラルフレイル　チェック　</a:t>
                      </a:r>
                      <a:endParaRPr kumimoji="1" lang="en-US" altLang="ja-JP" sz="2400" dirty="0">
                        <a:latin typeface="ＭＳ Ｐゴシック" panose="020B0600070205080204" pitchFamily="50" charset="-128"/>
                        <a:ea typeface="ＭＳ Ｐゴシック" panose="020B0600070205080204" pitchFamily="50" charset="-128"/>
                      </a:endParaRPr>
                    </a:p>
                  </a:txBody>
                  <a:tcPr/>
                </a:tc>
                <a:extLst>
                  <a:ext uri="{0D108BD9-81ED-4DB2-BD59-A6C34878D82A}">
                    <a16:rowId xmlns:a16="http://schemas.microsoft.com/office/drawing/2014/main" val="10004"/>
                  </a:ext>
                </a:extLst>
              </a:tr>
              <a:tr h="370840">
                <a:tc>
                  <a:txBody>
                    <a:bodyPr/>
                    <a:lstStyle/>
                    <a:p>
                      <a:r>
                        <a:rPr kumimoji="1" lang="ja-JP" altLang="en-US" sz="2400" dirty="0">
                          <a:latin typeface="ＭＳ Ｐゴシック" panose="020B0600070205080204" pitchFamily="50" charset="-128"/>
                          <a:ea typeface="ＭＳ Ｐゴシック" panose="020B0600070205080204" pitchFamily="50" charset="-128"/>
                        </a:rPr>
                        <a:t>１１月</a:t>
                      </a:r>
                    </a:p>
                  </a:txBody>
                  <a:tcPr/>
                </a:tc>
                <a:tc>
                  <a:txBody>
                    <a:bodyPr/>
                    <a:lstStyle/>
                    <a:p>
                      <a:r>
                        <a:rPr kumimoji="1" lang="ja-JP" altLang="en-US" sz="2400" dirty="0">
                          <a:latin typeface="ＭＳ Ｐゴシック" panose="020B0600070205080204" pitchFamily="50" charset="-128"/>
                          <a:ea typeface="ＭＳ Ｐゴシック" panose="020B0600070205080204" pitchFamily="50" charset="-128"/>
                        </a:rPr>
                        <a:t>栄養摂取について（仮）（講師：管理栄養士）</a:t>
                      </a:r>
                    </a:p>
                  </a:txBody>
                  <a:tcPr/>
                </a:tc>
                <a:tc>
                  <a:txBody>
                    <a:bodyPr/>
                    <a:lstStyle/>
                    <a:p>
                      <a:endParaRPr kumimoji="1" lang="ja-JP" altLang="en-US" sz="2400" dirty="0">
                        <a:latin typeface="ＭＳ Ｐゴシック" panose="020B0600070205080204" pitchFamily="50" charset="-128"/>
                        <a:ea typeface="ＭＳ Ｐゴシック" panose="020B0600070205080204" pitchFamily="50" charset="-128"/>
                      </a:endParaRPr>
                    </a:p>
                  </a:txBody>
                  <a:tcPr/>
                </a:tc>
                <a:extLst>
                  <a:ext uri="{0D108BD9-81ED-4DB2-BD59-A6C34878D82A}">
                    <a16:rowId xmlns:a16="http://schemas.microsoft.com/office/drawing/2014/main" val="10005"/>
                  </a:ext>
                </a:extLst>
              </a:tr>
              <a:tr h="370840">
                <a:tc>
                  <a:txBody>
                    <a:bodyPr/>
                    <a:lstStyle/>
                    <a:p>
                      <a:r>
                        <a:rPr kumimoji="1" lang="ja-JP" altLang="en-US" sz="2400" dirty="0">
                          <a:latin typeface="ＭＳ Ｐゴシック" panose="020B0600070205080204" pitchFamily="50" charset="-128"/>
                          <a:ea typeface="ＭＳ Ｐゴシック" panose="020B0600070205080204" pitchFamily="50" charset="-128"/>
                        </a:rPr>
                        <a:t>１２月</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2400" dirty="0">
                          <a:latin typeface="ＭＳ Ｐゴシック" panose="020B0600070205080204" pitchFamily="50" charset="-128"/>
                          <a:ea typeface="ＭＳ Ｐゴシック" panose="020B0600070205080204" pitchFamily="50" charset="-128"/>
                        </a:rPr>
                        <a:t>ACP</a:t>
                      </a:r>
                      <a:r>
                        <a:rPr kumimoji="1" lang="ja-JP" altLang="en-US" sz="2400" dirty="0">
                          <a:latin typeface="ＭＳ Ｐゴシック" panose="020B0600070205080204" pitchFamily="50" charset="-128"/>
                          <a:ea typeface="ＭＳ Ｐゴシック" panose="020B0600070205080204" pitchFamily="50" charset="-128"/>
                        </a:rPr>
                        <a:t>（人生会議）について（もしバナゲーム）（仮）</a:t>
                      </a:r>
                      <a:endParaRPr kumimoji="1" lang="en-US" altLang="ja-JP" sz="2400" dirty="0">
                        <a:latin typeface="ＭＳ Ｐゴシック" panose="020B0600070205080204" pitchFamily="50" charset="-128"/>
                        <a:ea typeface="ＭＳ Ｐゴシック" panose="020B0600070205080204" pitchFamily="50" charset="-128"/>
                      </a:endParaRPr>
                    </a:p>
                  </a:txBody>
                  <a:tcPr/>
                </a:tc>
                <a:tc>
                  <a:txBody>
                    <a:bodyPr/>
                    <a:lstStyle/>
                    <a:p>
                      <a:endParaRPr kumimoji="1" lang="ja-JP" altLang="en-US" sz="2400" dirty="0">
                        <a:latin typeface="ＭＳ Ｐゴシック" panose="020B0600070205080204" pitchFamily="50" charset="-128"/>
                        <a:ea typeface="ＭＳ Ｐゴシック" panose="020B0600070205080204" pitchFamily="50" charset="-128"/>
                      </a:endParaRPr>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3657114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407C169A-E7BA-7B0B-E0F9-C9CE3C4D57D4}"/>
              </a:ext>
            </a:extLst>
          </p:cNvPr>
          <p:cNvSpPr>
            <a:spLocks noGrp="1"/>
          </p:cNvSpPr>
          <p:nvPr>
            <p:ph type="title"/>
          </p:nvPr>
        </p:nvSpPr>
        <p:spPr>
          <a:xfrm>
            <a:off x="198783" y="171741"/>
            <a:ext cx="12192000" cy="1449976"/>
          </a:xfrm>
        </p:spPr>
        <p:txBody>
          <a:bodyPr/>
          <a:lstStyle/>
          <a:p>
            <a:r>
              <a:rPr kumimoji="1" lang="ja-JP" altLang="en-US" dirty="0">
                <a:solidFill>
                  <a:schemeClr val="bg1"/>
                </a:solidFill>
                <a:latin typeface="ＭＳ Ｐゴシック" panose="020B0600070205080204" pitchFamily="50" charset="-128"/>
                <a:ea typeface="ＭＳ Ｐゴシック" panose="020B0600070205080204" pitchFamily="50" charset="-128"/>
              </a:rPr>
              <a:t>実際の様子</a:t>
            </a:r>
          </a:p>
        </p:txBody>
      </p:sp>
      <p:sp>
        <p:nvSpPr>
          <p:cNvPr id="3" name="コンテンツ プレースホルダー 2">
            <a:extLst>
              <a:ext uri="{FF2B5EF4-FFF2-40B4-BE49-F238E27FC236}">
                <a16:creationId xmlns:a16="http://schemas.microsoft.com/office/drawing/2014/main" id="{D13C07F5-FCD1-919D-E704-7AD3E903EE5E}"/>
              </a:ext>
            </a:extLst>
          </p:cNvPr>
          <p:cNvSpPr>
            <a:spLocks noGrp="1"/>
          </p:cNvSpPr>
          <p:nvPr>
            <p:ph idx="1"/>
          </p:nvPr>
        </p:nvSpPr>
        <p:spPr/>
        <p:txBody>
          <a:bodyPr/>
          <a:lstStyle/>
          <a:p>
            <a:endParaRPr kumimoji="1" lang="en-US" altLang="ja-JP" dirty="0"/>
          </a:p>
          <a:p>
            <a:endParaRPr lang="en-US" altLang="ja-JP" dirty="0"/>
          </a:p>
          <a:p>
            <a:r>
              <a:rPr kumimoji="1" lang="ja-JP" altLang="en-US" sz="4800" dirty="0"/>
              <a:t>　　　　　　　</a:t>
            </a:r>
            <a:endParaRPr kumimoji="1" lang="en-US" altLang="ja-JP" sz="4800" dirty="0"/>
          </a:p>
          <a:p>
            <a:r>
              <a:rPr lang="ja-JP" altLang="en-US" sz="4800" dirty="0"/>
              <a:t>　　　　　　　</a:t>
            </a:r>
            <a:endParaRPr kumimoji="1" lang="ja-JP" altLang="en-US" sz="4800" dirty="0">
              <a:latin typeface="ＭＳ Ｐゴシック" panose="020B0600070205080204" pitchFamily="50" charset="-128"/>
              <a:ea typeface="ＭＳ Ｐゴシック" panose="020B0600070205080204" pitchFamily="50" charset="-128"/>
            </a:endParaRPr>
          </a:p>
        </p:txBody>
      </p:sp>
      <p:pic>
        <p:nvPicPr>
          <p:cNvPr id="5" name="図 4">
            <a:extLst>
              <a:ext uri="{FF2B5EF4-FFF2-40B4-BE49-F238E27FC236}">
                <a16:creationId xmlns:a16="http://schemas.microsoft.com/office/drawing/2014/main" id="{E677AE06-4D41-403E-E62B-AE5362138C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80357" y="746079"/>
            <a:ext cx="3441290" cy="2580967"/>
          </a:xfrm>
          <a:prstGeom prst="rect">
            <a:avLst/>
          </a:prstGeom>
        </p:spPr>
      </p:pic>
      <p:pic>
        <p:nvPicPr>
          <p:cNvPr id="7" name="図 6">
            <a:extLst>
              <a:ext uri="{FF2B5EF4-FFF2-40B4-BE49-F238E27FC236}">
                <a16:creationId xmlns:a16="http://schemas.microsoft.com/office/drawing/2014/main" id="{D09679BE-30EE-648B-3499-82F4D8FDB97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67439" y="3530954"/>
            <a:ext cx="2663460" cy="3378490"/>
          </a:xfrm>
          <a:prstGeom prst="rect">
            <a:avLst/>
          </a:prstGeom>
        </p:spPr>
      </p:pic>
      <p:pic>
        <p:nvPicPr>
          <p:cNvPr id="6" name="図 5">
            <a:extLst>
              <a:ext uri="{FF2B5EF4-FFF2-40B4-BE49-F238E27FC236}">
                <a16:creationId xmlns:a16="http://schemas.microsoft.com/office/drawing/2014/main" id="{1EA3BD85-BA8E-4B0A-8B13-59871D797ED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68932" y="3265703"/>
            <a:ext cx="4250144" cy="2833429"/>
          </a:xfrm>
          <a:prstGeom prst="rect">
            <a:avLst/>
          </a:prstGeom>
        </p:spPr>
      </p:pic>
      <p:pic>
        <p:nvPicPr>
          <p:cNvPr id="8" name="図 7">
            <a:extLst>
              <a:ext uri="{FF2B5EF4-FFF2-40B4-BE49-F238E27FC236}">
                <a16:creationId xmlns:a16="http://schemas.microsoft.com/office/drawing/2014/main" id="{A5FC2B14-1FB9-60CB-C699-FF4B8961BED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89224" y="1413123"/>
            <a:ext cx="3974103" cy="3197293"/>
          </a:xfrm>
          <a:prstGeom prst="rect">
            <a:avLst/>
          </a:prstGeom>
        </p:spPr>
      </p:pic>
    </p:spTree>
    <p:extLst>
      <p:ext uri="{BB962C8B-B14F-4D97-AF65-F5344CB8AC3E}">
        <p14:creationId xmlns:p14="http://schemas.microsoft.com/office/powerpoint/2010/main" val="29181129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17410" y="214798"/>
            <a:ext cx="10058400" cy="1450757"/>
          </a:xfrm>
        </p:spPr>
        <p:txBody>
          <a:bodyPr/>
          <a:lstStyle/>
          <a:p>
            <a:r>
              <a:rPr kumimoji="1" lang="ja-JP" altLang="en-US" dirty="0">
                <a:solidFill>
                  <a:schemeClr val="bg1"/>
                </a:solidFill>
                <a:latin typeface="ＭＳ Ｐゴシック" panose="020B0600070205080204" pitchFamily="50" charset="-128"/>
                <a:ea typeface="ＭＳ Ｐゴシック" panose="020B0600070205080204" pitchFamily="50" charset="-128"/>
              </a:rPr>
              <a:t>実際に開催してみて</a:t>
            </a:r>
          </a:p>
        </p:txBody>
      </p:sp>
      <p:sp>
        <p:nvSpPr>
          <p:cNvPr id="3" name="コンテンツ プレースホルダー 2"/>
          <p:cNvSpPr>
            <a:spLocks noGrp="1"/>
          </p:cNvSpPr>
          <p:nvPr>
            <p:ph idx="1"/>
          </p:nvPr>
        </p:nvSpPr>
        <p:spPr>
          <a:xfrm>
            <a:off x="117410" y="1625798"/>
            <a:ext cx="11957180" cy="5738327"/>
          </a:xfrm>
        </p:spPr>
        <p:txBody>
          <a:bodyPr>
            <a:noAutofit/>
          </a:bodyPr>
          <a:lstStyle/>
          <a:p>
            <a:r>
              <a:rPr kumimoji="1" lang="ja-JP" altLang="en-US" dirty="0">
                <a:latin typeface="ＭＳ Ｐゴシック" panose="020B0600070205080204" pitchFamily="50" charset="-128"/>
                <a:ea typeface="ＭＳ Ｐゴシック" panose="020B0600070205080204" pitchFamily="50" charset="-128"/>
              </a:rPr>
              <a:t>気軽に話せる雰囲気が好評、認知症介護者から様々な相談</a:t>
            </a:r>
            <a:r>
              <a:rPr lang="ja-JP" altLang="en-US" dirty="0">
                <a:latin typeface="ＭＳ Ｐゴシック" panose="020B0600070205080204" pitchFamily="50" charset="-128"/>
                <a:ea typeface="ＭＳ Ｐゴシック" panose="020B0600070205080204" pitchFamily="50" charset="-128"/>
              </a:rPr>
              <a:t>を受けた</a:t>
            </a:r>
            <a:r>
              <a:rPr kumimoji="1" lang="ja-JP" altLang="en-US" dirty="0">
                <a:latin typeface="ＭＳ Ｐゴシック" panose="020B0600070205080204" pitchFamily="50" charset="-128"/>
                <a:ea typeface="ＭＳ Ｐゴシック" panose="020B0600070205080204" pitchFamily="50" charset="-128"/>
              </a:rPr>
              <a:t>　　　</a:t>
            </a:r>
            <a:endParaRPr kumimoji="1" lang="en-US" altLang="ja-JP" dirty="0">
              <a:latin typeface="ＭＳ Ｐゴシック" panose="020B0600070205080204" pitchFamily="50" charset="-128"/>
              <a:ea typeface="ＭＳ Ｐゴシック" panose="020B0600070205080204" pitchFamily="50" charset="-128"/>
            </a:endParaRPr>
          </a:p>
          <a:p>
            <a:pPr marL="0" indent="0">
              <a:buNone/>
            </a:pPr>
            <a:r>
              <a:rPr lang="ja-JP" altLang="en-US" dirty="0">
                <a:latin typeface="ＭＳ Ｐゴシック" panose="020B0600070205080204" pitchFamily="50" charset="-128"/>
                <a:ea typeface="ＭＳ Ｐゴシック" panose="020B0600070205080204" pitchFamily="50" charset="-128"/>
              </a:rPr>
              <a:t>　→</a:t>
            </a:r>
            <a:r>
              <a:rPr lang="ja-JP" altLang="en-US" u="sng" dirty="0">
                <a:solidFill>
                  <a:srgbClr val="FF0000"/>
                </a:solidFill>
                <a:latin typeface="ＭＳ Ｐゴシック" panose="020B0600070205080204" pitchFamily="50" charset="-128"/>
                <a:ea typeface="ＭＳ Ｐゴシック" panose="020B0600070205080204" pitchFamily="50" charset="-128"/>
              </a:rPr>
              <a:t>薬局業務中では確認できなかった生活状況や困りごとの把握が出来た</a:t>
            </a:r>
            <a:endParaRPr lang="en-US" altLang="ja-JP" u="sng" dirty="0">
              <a:solidFill>
                <a:srgbClr val="FF0000"/>
              </a:solidFill>
              <a:latin typeface="ＭＳ Ｐゴシック" panose="020B0600070205080204" pitchFamily="50" charset="-128"/>
              <a:ea typeface="ＭＳ Ｐゴシック" panose="020B0600070205080204" pitchFamily="50" charset="-128"/>
            </a:endParaRPr>
          </a:p>
          <a:p>
            <a:endParaRPr lang="en-US" altLang="ja-JP" u="sng" dirty="0">
              <a:solidFill>
                <a:srgbClr val="FF0000"/>
              </a:solidFill>
              <a:latin typeface="ＭＳ Ｐゴシック" panose="020B0600070205080204" pitchFamily="50" charset="-128"/>
              <a:ea typeface="ＭＳ Ｐゴシック" panose="020B0600070205080204" pitchFamily="50" charset="-128"/>
            </a:endParaRPr>
          </a:p>
          <a:p>
            <a:r>
              <a:rPr lang="ja-JP" altLang="en-US" dirty="0">
                <a:latin typeface="ＭＳ Ｐゴシック" panose="020B0600070205080204" pitchFamily="50" charset="-128"/>
                <a:ea typeface="ＭＳ Ｐゴシック" panose="020B0600070205080204" pitchFamily="50" charset="-128"/>
              </a:rPr>
              <a:t>固定客グループができ、その方々からの相談が増えた</a:t>
            </a:r>
            <a:endParaRPr lang="en-US" altLang="ja-JP" dirty="0">
              <a:latin typeface="ＭＳ Ｐゴシック" panose="020B0600070205080204" pitchFamily="50" charset="-128"/>
              <a:ea typeface="ＭＳ Ｐゴシック" panose="020B0600070205080204" pitchFamily="50" charset="-128"/>
            </a:endParaRPr>
          </a:p>
          <a:p>
            <a:pPr marL="0" indent="0">
              <a:buNone/>
            </a:pPr>
            <a:endParaRPr lang="en-US" altLang="ja-JP" dirty="0">
              <a:latin typeface="ＭＳ Ｐゴシック" panose="020B0600070205080204" pitchFamily="50" charset="-128"/>
              <a:ea typeface="ＭＳ Ｐゴシック" panose="020B0600070205080204" pitchFamily="50" charset="-128"/>
            </a:endParaRPr>
          </a:p>
          <a:p>
            <a:r>
              <a:rPr lang="ja-JP" altLang="en-US" dirty="0">
                <a:latin typeface="ＭＳ Ｐゴシック" panose="020B0600070205080204" pitchFamily="50" charset="-128"/>
                <a:ea typeface="ＭＳ Ｐゴシック" panose="020B0600070205080204" pitchFamily="50" charset="-128"/>
              </a:rPr>
              <a:t>他運営団体のスタッフより、認知症の方との接し方を学べた</a:t>
            </a:r>
            <a:endParaRPr lang="en-US" altLang="ja-JP" dirty="0">
              <a:latin typeface="ＭＳ Ｐゴシック" panose="020B0600070205080204" pitchFamily="50" charset="-128"/>
              <a:ea typeface="ＭＳ Ｐゴシック" panose="020B0600070205080204" pitchFamily="50" charset="-128"/>
            </a:endParaRPr>
          </a:p>
          <a:p>
            <a:pPr marL="0" indent="0">
              <a:buNone/>
            </a:pPr>
            <a:endParaRPr lang="en-US" altLang="ja-JP" dirty="0">
              <a:latin typeface="ＭＳ Ｐゴシック" panose="020B0600070205080204" pitchFamily="50" charset="-128"/>
              <a:ea typeface="ＭＳ Ｐゴシック" panose="020B0600070205080204" pitchFamily="50" charset="-128"/>
            </a:endParaRPr>
          </a:p>
          <a:p>
            <a:r>
              <a:rPr lang="ja-JP" altLang="en-US" dirty="0">
                <a:latin typeface="ＭＳ Ｐゴシック" panose="020B0600070205080204" pitchFamily="50" charset="-128"/>
                <a:ea typeface="ＭＳ Ｐゴシック" panose="020B0600070205080204" pitchFamily="50" charset="-128"/>
              </a:rPr>
              <a:t>薬局含め各団体への個別相談も増加した</a:t>
            </a:r>
            <a:endParaRPr lang="en-US" altLang="ja-JP" dirty="0">
              <a:latin typeface="ＭＳ Ｐゴシック" panose="020B0600070205080204" pitchFamily="50" charset="-128"/>
              <a:ea typeface="ＭＳ Ｐゴシック" panose="020B0600070205080204" pitchFamily="50" charset="-128"/>
            </a:endParaRPr>
          </a:p>
          <a:p>
            <a:endParaRPr lang="en-US" altLang="ja-JP" dirty="0">
              <a:latin typeface="ＭＳ Ｐゴシック" panose="020B0600070205080204" pitchFamily="50" charset="-128"/>
              <a:ea typeface="ＭＳ Ｐゴシック" panose="020B0600070205080204" pitchFamily="50" charset="-128"/>
            </a:endParaRPr>
          </a:p>
          <a:p>
            <a:r>
              <a:rPr lang="ja-JP" altLang="en-US" dirty="0">
                <a:latin typeface="ＭＳ Ｐゴシック" panose="020B0600070205080204" pitchFamily="50" charset="-128"/>
                <a:ea typeface="ＭＳ Ｐゴシック" panose="020B0600070205080204" pitchFamily="50" charset="-128"/>
              </a:rPr>
              <a:t>外来の患者も宣伝ポスターを通して話が広がった</a:t>
            </a:r>
            <a:endParaRPr lang="en-US" altLang="ja-JP" dirty="0">
              <a:latin typeface="ＭＳ Ｐゴシック" panose="020B0600070205080204" pitchFamily="50" charset="-128"/>
              <a:ea typeface="ＭＳ Ｐゴシック" panose="020B0600070205080204" pitchFamily="50" charset="-128"/>
            </a:endParaRPr>
          </a:p>
          <a:p>
            <a:pPr marL="0" indent="0">
              <a:buNone/>
            </a:pPr>
            <a:endParaRPr lang="en-US" altLang="ja-JP" dirty="0">
              <a:latin typeface="ＭＳ Ｐゴシック" panose="020B0600070205080204" pitchFamily="50" charset="-128"/>
              <a:ea typeface="ＭＳ Ｐゴシック" panose="020B0600070205080204" pitchFamily="50" charset="-128"/>
            </a:endParaRPr>
          </a:p>
          <a:p>
            <a:pPr marL="0" indent="0">
              <a:buNone/>
            </a:pPr>
            <a:endParaRPr lang="en-US" altLang="ja-JP" dirty="0">
              <a:latin typeface="ＭＳ Ｐゴシック" panose="020B0600070205080204" pitchFamily="50" charset="-128"/>
              <a:ea typeface="ＭＳ Ｐゴシック" panose="020B0600070205080204" pitchFamily="50" charset="-128"/>
            </a:endParaRPr>
          </a:p>
          <a:p>
            <a:endParaRPr lang="en-US" altLang="ja-JP" dirty="0">
              <a:latin typeface="ＭＳ Ｐゴシック" panose="020B0600070205080204" pitchFamily="50" charset="-128"/>
              <a:ea typeface="ＭＳ Ｐゴシック" panose="020B0600070205080204" pitchFamily="50" charset="-128"/>
            </a:endParaRPr>
          </a:p>
          <a:p>
            <a:pPr marL="0" indent="0">
              <a:buNone/>
            </a:pPr>
            <a:endParaRPr lang="en-US" altLang="ja-JP" sz="2400" dirty="0"/>
          </a:p>
          <a:p>
            <a:endParaRPr kumimoji="1" lang="en-US" altLang="ja-JP" sz="2400" dirty="0"/>
          </a:p>
          <a:p>
            <a:endParaRPr lang="en-US" altLang="ja-JP" sz="2400" dirty="0"/>
          </a:p>
        </p:txBody>
      </p:sp>
    </p:spTree>
    <p:extLst>
      <p:ext uri="{BB962C8B-B14F-4D97-AF65-F5344CB8AC3E}">
        <p14:creationId xmlns:p14="http://schemas.microsoft.com/office/powerpoint/2010/main" val="30387956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35FAAD6-41CA-0596-98F7-332C66A253F0}"/>
              </a:ext>
            </a:extLst>
          </p:cNvPr>
          <p:cNvSpPr>
            <a:spLocks noGrp="1"/>
          </p:cNvSpPr>
          <p:nvPr>
            <p:ph type="title"/>
          </p:nvPr>
        </p:nvSpPr>
        <p:spPr>
          <a:xfrm>
            <a:off x="139958" y="106560"/>
            <a:ext cx="12192000" cy="1449976"/>
          </a:xfrm>
        </p:spPr>
        <p:txBody>
          <a:bodyPr/>
          <a:lstStyle/>
          <a:p>
            <a:r>
              <a:rPr kumimoji="1" lang="ja-JP" altLang="en-US" dirty="0">
                <a:solidFill>
                  <a:schemeClr val="bg1"/>
                </a:solidFill>
                <a:latin typeface="ＭＳ Ｐゴシック" panose="020B0600070205080204" pitchFamily="50" charset="-128"/>
                <a:ea typeface="ＭＳ Ｐゴシック" panose="020B0600070205080204" pitchFamily="50" charset="-128"/>
              </a:rPr>
              <a:t>必要となった</a:t>
            </a:r>
            <a:r>
              <a:rPr lang="ja-JP" altLang="en-US" dirty="0">
                <a:solidFill>
                  <a:schemeClr val="bg1"/>
                </a:solidFill>
                <a:latin typeface="ＭＳ Ｐゴシック" panose="020B0600070205080204" pitchFamily="50" charset="-128"/>
                <a:ea typeface="ＭＳ Ｐゴシック" panose="020B0600070205080204" pitchFamily="50" charset="-128"/>
              </a:rPr>
              <a:t>物</a:t>
            </a:r>
            <a:r>
              <a:rPr kumimoji="1" lang="ja-JP" altLang="en-US" dirty="0">
                <a:solidFill>
                  <a:schemeClr val="bg1"/>
                </a:solidFill>
                <a:latin typeface="ＭＳ Ｐゴシック" panose="020B0600070205080204" pitchFamily="50" charset="-128"/>
                <a:ea typeface="ＭＳ Ｐゴシック" panose="020B0600070205080204" pitchFamily="50" charset="-128"/>
              </a:rPr>
              <a:t>品</a:t>
            </a:r>
          </a:p>
        </p:txBody>
      </p:sp>
      <p:sp>
        <p:nvSpPr>
          <p:cNvPr id="3" name="コンテンツ プレースホルダー 2">
            <a:extLst>
              <a:ext uri="{FF2B5EF4-FFF2-40B4-BE49-F238E27FC236}">
                <a16:creationId xmlns:a16="http://schemas.microsoft.com/office/drawing/2014/main" id="{55CED3F7-4650-02F0-8C61-8D8DC16D361B}"/>
              </a:ext>
            </a:extLst>
          </p:cNvPr>
          <p:cNvSpPr>
            <a:spLocks noGrp="1"/>
          </p:cNvSpPr>
          <p:nvPr>
            <p:ph idx="1"/>
          </p:nvPr>
        </p:nvSpPr>
        <p:spPr>
          <a:xfrm>
            <a:off x="139958" y="1417320"/>
            <a:ext cx="11821884" cy="4023360"/>
          </a:xfrm>
        </p:spPr>
        <p:txBody>
          <a:bodyPr/>
          <a:lstStyle/>
          <a:p>
            <a:r>
              <a:rPr kumimoji="1" lang="ja-JP" altLang="en-US" dirty="0">
                <a:latin typeface="ＭＳ Ｐゴシック" panose="020B0600070205080204" pitchFamily="50" charset="-128"/>
                <a:ea typeface="ＭＳ Ｐゴシック" panose="020B0600070205080204" pitchFamily="50" charset="-128"/>
              </a:rPr>
              <a:t>喫茶店をモチーフとし、物品準備</a:t>
            </a:r>
            <a:endParaRPr kumimoji="1" lang="en-US" altLang="ja-JP" dirty="0">
              <a:latin typeface="ＭＳ Ｐゴシック" panose="020B0600070205080204" pitchFamily="50" charset="-128"/>
              <a:ea typeface="ＭＳ Ｐゴシック" panose="020B0600070205080204" pitchFamily="50" charset="-128"/>
            </a:endParaRPr>
          </a:p>
          <a:p>
            <a:r>
              <a:rPr kumimoji="1" lang="ja-JP" altLang="en-US" dirty="0">
                <a:latin typeface="ＭＳ Ｐゴシック" panose="020B0600070205080204" pitchFamily="50" charset="-128"/>
                <a:ea typeface="ＭＳ Ｐゴシック" panose="020B0600070205080204" pitchFamily="50" charset="-128"/>
              </a:rPr>
              <a:t>会場（サービス付き高齢者向け住宅）の物品（テーブル・椅子など）は無償で貸し出し</a:t>
            </a:r>
            <a:endParaRPr kumimoji="1" lang="en-US" altLang="ja-JP" dirty="0">
              <a:latin typeface="ＭＳ Ｐゴシック" panose="020B0600070205080204" pitchFamily="50" charset="-128"/>
              <a:ea typeface="ＭＳ Ｐゴシック" panose="020B0600070205080204" pitchFamily="50" charset="-128"/>
            </a:endParaRPr>
          </a:p>
          <a:p>
            <a:endParaRPr lang="en-US" altLang="ja-JP" dirty="0"/>
          </a:p>
          <a:p>
            <a:pPr marL="0" indent="0">
              <a:buNone/>
            </a:pPr>
            <a:endParaRPr kumimoji="1" lang="en-US" altLang="ja-JP" dirty="0"/>
          </a:p>
          <a:p>
            <a:endParaRPr kumimoji="1" lang="en-US" altLang="ja-JP" dirty="0"/>
          </a:p>
          <a:p>
            <a:endParaRPr lang="en-US" altLang="ja-JP" dirty="0"/>
          </a:p>
          <a:p>
            <a:pPr marL="0" indent="0">
              <a:buNone/>
            </a:pPr>
            <a:endParaRPr kumimoji="1" lang="en-US" altLang="ja-JP" dirty="0"/>
          </a:p>
        </p:txBody>
      </p:sp>
      <p:sp>
        <p:nvSpPr>
          <p:cNvPr id="8" name="テキスト ボックス 7">
            <a:extLst>
              <a:ext uri="{FF2B5EF4-FFF2-40B4-BE49-F238E27FC236}">
                <a16:creationId xmlns:a16="http://schemas.microsoft.com/office/drawing/2014/main" id="{A3E6A26C-F317-422A-B934-4DCABDC6FB69}"/>
              </a:ext>
            </a:extLst>
          </p:cNvPr>
          <p:cNvSpPr txBox="1"/>
          <p:nvPr/>
        </p:nvSpPr>
        <p:spPr>
          <a:xfrm>
            <a:off x="398830" y="6247885"/>
            <a:ext cx="11304139" cy="523220"/>
          </a:xfrm>
          <a:prstGeom prst="rect">
            <a:avLst/>
          </a:prstGeom>
          <a:noFill/>
        </p:spPr>
        <p:txBody>
          <a:bodyPr wrap="square" rtlCol="0">
            <a:spAutoFit/>
          </a:bodyPr>
          <a:lstStyle/>
          <a:p>
            <a:r>
              <a:rPr lang="ja-JP" altLang="en-US" sz="2800" dirty="0">
                <a:latin typeface="ＭＳ Ｐゴシック" panose="020B0600070205080204" pitchFamily="50" charset="-128"/>
                <a:ea typeface="ＭＳ Ｐゴシック" panose="020B0600070205080204" pitchFamily="50" charset="-128"/>
              </a:rPr>
              <a:t>準備費用の一部は高知市実施の認知症カフェ助成金制度に申請し、捻出</a:t>
            </a:r>
            <a:endParaRPr kumimoji="1" lang="ja-JP" altLang="en-US" sz="2800" dirty="0">
              <a:latin typeface="ＭＳ Ｐゴシック" panose="020B0600070205080204" pitchFamily="50" charset="-128"/>
              <a:ea typeface="ＭＳ Ｐゴシック" panose="020B0600070205080204" pitchFamily="50" charset="-128"/>
            </a:endParaRPr>
          </a:p>
        </p:txBody>
      </p:sp>
      <p:graphicFrame>
        <p:nvGraphicFramePr>
          <p:cNvPr id="4" name="表 3">
            <a:extLst>
              <a:ext uri="{FF2B5EF4-FFF2-40B4-BE49-F238E27FC236}">
                <a16:creationId xmlns:a16="http://schemas.microsoft.com/office/drawing/2014/main" id="{D635E709-DD92-F556-09BB-D7BBA9AC5622}"/>
              </a:ext>
            </a:extLst>
          </p:cNvPr>
          <p:cNvGraphicFramePr>
            <a:graphicFrameLocks noGrp="1"/>
          </p:cNvGraphicFramePr>
          <p:nvPr>
            <p:extLst>
              <p:ext uri="{D42A27DB-BD31-4B8C-83A1-F6EECF244321}">
                <p14:modId xmlns:p14="http://schemas.microsoft.com/office/powerpoint/2010/main" val="3713532055"/>
              </p:ext>
            </p:extLst>
          </p:nvPr>
        </p:nvGraphicFramePr>
        <p:xfrm>
          <a:off x="941401" y="3017281"/>
          <a:ext cx="10218996" cy="3014294"/>
        </p:xfrm>
        <a:graphic>
          <a:graphicData uri="http://schemas.openxmlformats.org/drawingml/2006/table">
            <a:tbl>
              <a:tblPr firstRow="1" bandRow="1">
                <a:tableStyleId>{5C22544A-7EE6-4342-B048-85BDC9FD1C3A}</a:tableStyleId>
              </a:tblPr>
              <a:tblGrid>
                <a:gridCol w="3110273">
                  <a:extLst>
                    <a:ext uri="{9D8B030D-6E8A-4147-A177-3AD203B41FA5}">
                      <a16:colId xmlns:a16="http://schemas.microsoft.com/office/drawing/2014/main" val="1854611745"/>
                    </a:ext>
                  </a:extLst>
                </a:gridCol>
                <a:gridCol w="7108723">
                  <a:extLst>
                    <a:ext uri="{9D8B030D-6E8A-4147-A177-3AD203B41FA5}">
                      <a16:colId xmlns:a16="http://schemas.microsoft.com/office/drawing/2014/main" val="1936914580"/>
                    </a:ext>
                  </a:extLst>
                </a:gridCol>
              </a:tblGrid>
              <a:tr h="456304">
                <a:tc>
                  <a:txBody>
                    <a:bodyPr/>
                    <a:lstStyle/>
                    <a:p>
                      <a:endParaRPr kumimoji="1" lang="ja-JP" altLang="en-US" sz="2400" dirty="0">
                        <a:latin typeface="ＭＳ Ｐゴシック" panose="020B0600070205080204" pitchFamily="50" charset="-128"/>
                        <a:ea typeface="ＭＳ Ｐゴシック" panose="020B0600070205080204" pitchFamily="50" charset="-128"/>
                      </a:endParaRPr>
                    </a:p>
                  </a:txBody>
                  <a:tcPr/>
                </a:tc>
                <a:tc>
                  <a:txBody>
                    <a:bodyPr/>
                    <a:lstStyle/>
                    <a:p>
                      <a:endParaRPr kumimoji="1" lang="ja-JP" altLang="en-US" sz="2400" dirty="0">
                        <a:latin typeface="ＭＳ Ｐゴシック" panose="020B0600070205080204" pitchFamily="50" charset="-128"/>
                        <a:ea typeface="ＭＳ Ｐゴシック" panose="020B0600070205080204" pitchFamily="50" charset="-128"/>
                      </a:endParaRPr>
                    </a:p>
                  </a:txBody>
                  <a:tcPr/>
                </a:tc>
                <a:extLst>
                  <a:ext uri="{0D108BD9-81ED-4DB2-BD59-A6C34878D82A}">
                    <a16:rowId xmlns:a16="http://schemas.microsoft.com/office/drawing/2014/main" val="1692533680"/>
                  </a:ext>
                </a:extLst>
              </a:tr>
              <a:tr h="456304">
                <a:tc>
                  <a:txBody>
                    <a:bodyPr/>
                    <a:lstStyle/>
                    <a:p>
                      <a:r>
                        <a:rPr kumimoji="1" lang="ja-JP" altLang="en-US" sz="2400" dirty="0">
                          <a:latin typeface="ＭＳ Ｐゴシック" panose="020B0600070205080204" pitchFamily="50" charset="-128"/>
                          <a:ea typeface="ＭＳ Ｐゴシック" panose="020B0600070205080204" pitchFamily="50" charset="-128"/>
                        </a:rPr>
                        <a:t>飲み物</a:t>
                      </a:r>
                    </a:p>
                  </a:txBody>
                  <a:tcPr/>
                </a:tc>
                <a:tc>
                  <a:txBody>
                    <a:bodyPr/>
                    <a:lstStyle/>
                    <a:p>
                      <a:r>
                        <a:rPr kumimoji="1" lang="ja-JP" altLang="en-US" sz="2400" dirty="0">
                          <a:latin typeface="ＭＳ Ｐゴシック" panose="020B0600070205080204" pitchFamily="50" charset="-128"/>
                          <a:ea typeface="ＭＳ Ｐゴシック" panose="020B0600070205080204" pitchFamily="50" charset="-128"/>
                        </a:rPr>
                        <a:t>コーヒー　紅茶　お茶</a:t>
                      </a:r>
                    </a:p>
                  </a:txBody>
                  <a:tcPr/>
                </a:tc>
                <a:extLst>
                  <a:ext uri="{0D108BD9-81ED-4DB2-BD59-A6C34878D82A}">
                    <a16:rowId xmlns:a16="http://schemas.microsoft.com/office/drawing/2014/main" val="2764131131"/>
                  </a:ext>
                </a:extLst>
              </a:tr>
              <a:tr h="456304">
                <a:tc>
                  <a:txBody>
                    <a:bodyPr/>
                    <a:lstStyle/>
                    <a:p>
                      <a:r>
                        <a:rPr kumimoji="1" lang="ja-JP" altLang="en-US" sz="2400" dirty="0">
                          <a:latin typeface="ＭＳ Ｐゴシック" panose="020B0600070205080204" pitchFamily="50" charset="-128"/>
                          <a:ea typeface="ＭＳ Ｐゴシック" panose="020B0600070205080204" pitchFamily="50" charset="-128"/>
                        </a:rPr>
                        <a:t>お菓子</a:t>
                      </a:r>
                    </a:p>
                  </a:txBody>
                  <a:tcPr/>
                </a:tc>
                <a:tc>
                  <a:txBody>
                    <a:bodyPr/>
                    <a:lstStyle/>
                    <a:p>
                      <a:r>
                        <a:rPr kumimoji="1" lang="ja-JP" altLang="en-US" sz="2400" dirty="0">
                          <a:latin typeface="ＭＳ Ｐゴシック" panose="020B0600070205080204" pitchFamily="50" charset="-128"/>
                          <a:ea typeface="ＭＳ Ｐゴシック" panose="020B0600070205080204" pitchFamily="50" charset="-128"/>
                        </a:rPr>
                        <a:t>クッキー　チョコなど</a:t>
                      </a:r>
                    </a:p>
                  </a:txBody>
                  <a:tcPr/>
                </a:tc>
                <a:extLst>
                  <a:ext uri="{0D108BD9-81ED-4DB2-BD59-A6C34878D82A}">
                    <a16:rowId xmlns:a16="http://schemas.microsoft.com/office/drawing/2014/main" val="3565755895"/>
                  </a:ext>
                </a:extLst>
              </a:tr>
              <a:tr h="821347">
                <a:tc>
                  <a:txBody>
                    <a:bodyPr/>
                    <a:lstStyle/>
                    <a:p>
                      <a:r>
                        <a:rPr kumimoji="1" lang="ja-JP" altLang="en-US" sz="2400" dirty="0">
                          <a:latin typeface="ＭＳ Ｐゴシック" panose="020B0600070205080204" pitchFamily="50" charset="-128"/>
                          <a:ea typeface="ＭＳ Ｐゴシック" panose="020B0600070205080204" pitchFamily="50" charset="-128"/>
                        </a:rPr>
                        <a:t>飲食に必要な物品</a:t>
                      </a:r>
                      <a:endParaRPr kumimoji="1" lang="en-US" altLang="ja-JP" sz="2400" dirty="0">
                        <a:latin typeface="ＭＳ Ｐゴシック" panose="020B0600070205080204" pitchFamily="50" charset="-128"/>
                        <a:ea typeface="ＭＳ Ｐゴシック" panose="020B0600070205080204" pitchFamily="50" charset="-128"/>
                      </a:endParaRPr>
                    </a:p>
                  </a:txBody>
                  <a:tcPr/>
                </a:tc>
                <a:tc>
                  <a:txBody>
                    <a:bodyPr/>
                    <a:lstStyle/>
                    <a:p>
                      <a:r>
                        <a:rPr kumimoji="1" lang="ja-JP" altLang="en-US" sz="2400" dirty="0">
                          <a:latin typeface="ＭＳ Ｐゴシック" panose="020B0600070205080204" pitchFamily="50" charset="-128"/>
                          <a:ea typeface="ＭＳ Ｐゴシック" panose="020B0600070205080204" pitchFamily="50" charset="-128"/>
                        </a:rPr>
                        <a:t>紙コップ　砂糖　コーヒーメーカー　トレーなど</a:t>
                      </a:r>
                    </a:p>
                  </a:txBody>
                  <a:tcPr/>
                </a:tc>
                <a:extLst>
                  <a:ext uri="{0D108BD9-81ED-4DB2-BD59-A6C34878D82A}">
                    <a16:rowId xmlns:a16="http://schemas.microsoft.com/office/drawing/2014/main" val="3293138442"/>
                  </a:ext>
                </a:extLst>
              </a:tr>
              <a:tr h="821347">
                <a:tc>
                  <a:txBody>
                    <a:bodyPr/>
                    <a:lstStyle/>
                    <a:p>
                      <a:r>
                        <a:rPr kumimoji="1" lang="ja-JP" altLang="en-US" sz="2400" dirty="0">
                          <a:latin typeface="ＭＳ Ｐゴシック" panose="020B0600070205080204" pitchFamily="50" charset="-128"/>
                          <a:ea typeface="ＭＳ Ｐゴシック" panose="020B0600070205080204" pitchFamily="50" charset="-128"/>
                        </a:rPr>
                        <a:t>その他</a:t>
                      </a:r>
                    </a:p>
                  </a:txBody>
                  <a:tcPr/>
                </a:tc>
                <a:tc>
                  <a:txBody>
                    <a:bodyPr/>
                    <a:lstStyle/>
                    <a:p>
                      <a:r>
                        <a:rPr kumimoji="1" lang="ja-JP" altLang="en-US" sz="2400" dirty="0">
                          <a:latin typeface="ＭＳ Ｐゴシック" panose="020B0600070205080204" pitchFamily="50" charset="-128"/>
                          <a:ea typeface="ＭＳ Ｐゴシック" panose="020B0600070205080204" pitchFamily="50" charset="-128"/>
                        </a:rPr>
                        <a:t>看板　のぼり旗　テーブルクロス　マイク</a:t>
                      </a:r>
                    </a:p>
                  </a:txBody>
                  <a:tcPr/>
                </a:tc>
                <a:extLst>
                  <a:ext uri="{0D108BD9-81ED-4DB2-BD59-A6C34878D82A}">
                    <a16:rowId xmlns:a16="http://schemas.microsoft.com/office/drawing/2014/main" val="662364613"/>
                  </a:ext>
                </a:extLst>
              </a:tr>
            </a:tbl>
          </a:graphicData>
        </a:graphic>
      </p:graphicFrame>
    </p:spTree>
    <p:extLst>
      <p:ext uri="{BB962C8B-B14F-4D97-AF65-F5344CB8AC3E}">
        <p14:creationId xmlns:p14="http://schemas.microsoft.com/office/powerpoint/2010/main" val="1283788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a:t>今後の課題</a:t>
            </a:r>
          </a:p>
        </p:txBody>
      </p:sp>
      <p:sp>
        <p:nvSpPr>
          <p:cNvPr id="3" name="コンテンツ プレースホルダー 2"/>
          <p:cNvSpPr>
            <a:spLocks noGrp="1"/>
          </p:cNvSpPr>
          <p:nvPr>
            <p:ph idx="1"/>
          </p:nvPr>
        </p:nvSpPr>
        <p:spPr>
          <a:xfrm>
            <a:off x="1003974" y="2237620"/>
            <a:ext cx="9269030" cy="412274"/>
          </a:xfrm>
        </p:spPr>
        <p:txBody>
          <a:bodyPr>
            <a:normAutofit fontScale="25000" lnSpcReduction="20000"/>
          </a:bodyPr>
          <a:lstStyle/>
          <a:p>
            <a:r>
              <a:rPr kumimoji="1" lang="ja-JP" altLang="en-US" sz="8000" u="sng" dirty="0"/>
              <a:t>①参加者多くても</a:t>
            </a:r>
            <a:r>
              <a:rPr kumimoji="1" lang="en-US" altLang="ja-JP" sz="8000" u="sng" dirty="0"/>
              <a:t>10</a:t>
            </a:r>
            <a:r>
              <a:rPr kumimoji="1" lang="ja-JP" altLang="en-US" sz="8000" u="sng" dirty="0"/>
              <a:t>名以下、集客方法の見直しが必要　　　</a:t>
            </a:r>
            <a:endParaRPr kumimoji="1" lang="en-US" altLang="ja-JP" sz="8000" u="sng" dirty="0"/>
          </a:p>
          <a:p>
            <a:pPr marL="0" indent="0">
              <a:buNone/>
            </a:pPr>
            <a:endParaRPr kumimoji="1" lang="en-US" altLang="ja-JP" u="sng" dirty="0"/>
          </a:p>
          <a:p>
            <a:r>
              <a:rPr lang="ja-JP" altLang="en-US" u="sng" dirty="0"/>
              <a:t>　　　　　　　　　　　　　　　　　　　　　　　　　</a:t>
            </a:r>
            <a:endParaRPr lang="en-US" altLang="ja-JP" u="sng" dirty="0"/>
          </a:p>
          <a:p>
            <a:r>
              <a:rPr lang="ja-JP" altLang="en-US" dirty="0"/>
              <a:t>　　　　　　　　　　　　　　　　　　　　　　</a:t>
            </a:r>
            <a:endParaRPr kumimoji="1" lang="en-US" altLang="ja-JP" dirty="0"/>
          </a:p>
          <a:p>
            <a:pPr marL="0" indent="0">
              <a:buNone/>
            </a:pPr>
            <a:endParaRPr kumimoji="1" lang="en-US" altLang="ja-JP" dirty="0"/>
          </a:p>
          <a:p>
            <a:pPr marL="0" indent="0">
              <a:buNone/>
            </a:pPr>
            <a:endParaRPr kumimoji="1" lang="ja-JP" altLang="en-US" dirty="0"/>
          </a:p>
        </p:txBody>
      </p:sp>
      <p:sp>
        <p:nvSpPr>
          <p:cNvPr id="7" name="四角形: 角を丸くする 6">
            <a:extLst>
              <a:ext uri="{FF2B5EF4-FFF2-40B4-BE49-F238E27FC236}">
                <a16:creationId xmlns:a16="http://schemas.microsoft.com/office/drawing/2014/main" id="{89DD1355-836B-CE27-2928-6145F28E86F3}"/>
              </a:ext>
            </a:extLst>
          </p:cNvPr>
          <p:cNvSpPr/>
          <p:nvPr/>
        </p:nvSpPr>
        <p:spPr>
          <a:xfrm>
            <a:off x="1003974" y="2989669"/>
            <a:ext cx="10058400" cy="2130972"/>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sz="2000" dirty="0">
              <a:solidFill>
                <a:srgbClr val="000000"/>
              </a:solidFill>
              <a:latin typeface="Calibri" panose="020F0502020204030204"/>
              <a:ea typeface="ＭＳ Ｐゴシック" panose="020B0600070205080204" pitchFamily="50"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2000" b="0" i="0" u="none" strike="noStrike" kern="1200" cap="none" spc="0" normalizeH="0" baseline="0" noProof="0" dirty="0">
                <a:ln>
                  <a:noFill/>
                </a:ln>
                <a:solidFill>
                  <a:srgbClr val="000000"/>
                </a:solidFill>
                <a:effectLst/>
                <a:uLnTx/>
                <a:uFillTx/>
                <a:latin typeface="Calibri" panose="020F0502020204030204"/>
                <a:ea typeface="ＭＳ Ｐゴシック" panose="020B0600070205080204" pitchFamily="50" charset="-128"/>
                <a:cs typeface="+mn-cs"/>
              </a:rPr>
              <a:t>検討案</a:t>
            </a:r>
            <a:endParaRPr kumimoji="1" lang="en-US" altLang="ja-JP" sz="2000" b="0" i="0" u="none" strike="noStrike" kern="1200" cap="none" spc="0" normalizeH="0" baseline="0" noProof="0" dirty="0">
              <a:ln>
                <a:noFill/>
              </a:ln>
              <a:solidFill>
                <a:srgbClr val="000000"/>
              </a:solidFill>
              <a:effectLst/>
              <a:uLnTx/>
              <a:uFillTx/>
              <a:latin typeface="Calibri" panose="020F0502020204030204"/>
              <a:ea typeface="ＭＳ Ｐゴシック" panose="020B0600070205080204" pitchFamily="50"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2000" b="0" i="0" u="none" strike="noStrike" kern="1200" cap="none" spc="0" normalizeH="0" baseline="0" noProof="0" dirty="0">
                <a:ln>
                  <a:noFill/>
                </a:ln>
                <a:solidFill>
                  <a:srgbClr val="000000"/>
                </a:solidFill>
                <a:effectLst/>
                <a:uLnTx/>
                <a:uFillTx/>
                <a:latin typeface="Calibri" panose="020F0502020204030204"/>
                <a:ea typeface="ＭＳ Ｐゴシック" panose="020B0600070205080204" pitchFamily="50" charset="-128"/>
                <a:cs typeface="+mn-cs"/>
              </a:rPr>
              <a:t>・広報する範囲を広める（郵便局や地域の掲示板）</a:t>
            </a:r>
            <a:endParaRPr kumimoji="1" lang="en-US" altLang="ja-JP" sz="2000" b="0" i="0" u="none" strike="noStrike" kern="1200" cap="none" spc="0" normalizeH="0" baseline="0" noProof="0" dirty="0">
              <a:ln>
                <a:noFill/>
              </a:ln>
              <a:solidFill>
                <a:srgbClr val="000000"/>
              </a:solidFill>
              <a:effectLst/>
              <a:uLnTx/>
              <a:uFillTx/>
              <a:latin typeface="Calibri" panose="020F0502020204030204"/>
              <a:ea typeface="ＭＳ Ｐゴシック" panose="020B0600070205080204" pitchFamily="50"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2000" b="0" i="0" u="none" strike="noStrike" kern="1200" cap="none" spc="0" normalizeH="0" baseline="0" noProof="0" dirty="0">
                <a:ln>
                  <a:noFill/>
                </a:ln>
                <a:solidFill>
                  <a:srgbClr val="000000"/>
                </a:solidFill>
                <a:effectLst/>
                <a:uLnTx/>
                <a:uFillTx/>
                <a:latin typeface="Calibri" panose="020F0502020204030204"/>
                <a:ea typeface="ＭＳ Ｐゴシック" panose="020B0600070205080204" pitchFamily="50" charset="-128"/>
                <a:cs typeface="+mn-cs"/>
              </a:rPr>
              <a:t>・開催日時忘れてしまうという声有り、開催直前に電話などでフォロー実施</a:t>
            </a:r>
            <a:endParaRPr kumimoji="1" lang="en-US" altLang="ja-JP" sz="2000" b="0" i="0" u="none" strike="noStrike" kern="1200" cap="none" spc="0" normalizeH="0" baseline="0" noProof="0" dirty="0">
              <a:ln>
                <a:noFill/>
              </a:ln>
              <a:solidFill>
                <a:srgbClr val="000000"/>
              </a:solidFill>
              <a:effectLst/>
              <a:uLnTx/>
              <a:uFillTx/>
              <a:latin typeface="Calibri" panose="020F0502020204030204"/>
              <a:ea typeface="ＭＳ Ｐゴシック" panose="020B0600070205080204" pitchFamily="50"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2000" b="0" i="0" u="none" strike="noStrike" kern="1200" cap="none" spc="0" normalizeH="0" baseline="0" noProof="0" dirty="0">
                <a:ln>
                  <a:noFill/>
                </a:ln>
                <a:solidFill>
                  <a:srgbClr val="000000"/>
                </a:solidFill>
                <a:effectLst/>
                <a:uLnTx/>
                <a:uFillTx/>
                <a:latin typeface="Calibri" panose="020F0502020204030204"/>
                <a:ea typeface="ＭＳ Ｐゴシック" panose="020B0600070205080204" pitchFamily="50" charset="-128"/>
                <a:cs typeface="+mn-cs"/>
              </a:rPr>
              <a:t>・移動手段がなく、参加できなかった方も存在、将来的には移動式として春野町各地で開催</a:t>
            </a:r>
            <a:endParaRPr kumimoji="1" lang="en-US" altLang="ja-JP" sz="2000" b="0" i="0" u="none" strike="noStrike" kern="1200" cap="none" spc="0" normalizeH="0" baseline="0" noProof="0" dirty="0">
              <a:ln>
                <a:noFill/>
              </a:ln>
              <a:solidFill>
                <a:srgbClr val="000000"/>
              </a:solidFill>
              <a:effectLst/>
              <a:uLnTx/>
              <a:uFillTx/>
              <a:latin typeface="Calibri" panose="020F0502020204030204"/>
              <a:ea typeface="ＭＳ Ｐゴシック" panose="020B0600070205080204" pitchFamily="50"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2000" b="0" i="0" u="none" strike="noStrike" kern="1200" cap="none" spc="0" normalizeH="0" baseline="0" noProof="0" dirty="0">
                <a:ln>
                  <a:noFill/>
                </a:ln>
                <a:solidFill>
                  <a:srgbClr val="000000"/>
                </a:solidFill>
                <a:effectLst/>
                <a:uLnTx/>
                <a:uFillTx/>
                <a:latin typeface="Calibri" panose="020F0502020204030204"/>
                <a:ea typeface="ＭＳ Ｐゴシック" panose="020B0600070205080204" pitchFamily="50" charset="-128"/>
                <a:cs typeface="+mn-cs"/>
              </a:rPr>
              <a:t>・送迎様式の整備</a:t>
            </a:r>
            <a:endParaRPr kumimoji="1" lang="en-US" altLang="ja-JP" sz="2000" b="0" i="0" u="none" strike="noStrike" kern="1200" cap="none" spc="0" normalizeH="0" baseline="0" noProof="0" dirty="0">
              <a:ln>
                <a:noFill/>
              </a:ln>
              <a:solidFill>
                <a:srgbClr val="000000"/>
              </a:solidFill>
              <a:effectLst/>
              <a:uLnTx/>
              <a:uFillTx/>
              <a:latin typeface="Calibri" panose="020F0502020204030204"/>
              <a:ea typeface="ＭＳ Ｐゴシック" panose="020B0600070205080204" pitchFamily="50" charset="-128"/>
              <a:cs typeface="+mn-cs"/>
            </a:endParaRPr>
          </a:p>
          <a:p>
            <a:r>
              <a:rPr lang="ja-JP" altLang="en-US" dirty="0"/>
              <a:t>囲を広める（郵便局や地域の掲示板）</a:t>
            </a:r>
            <a:endParaRPr lang="en-US" altLang="ja-JP" dirty="0"/>
          </a:p>
          <a:p>
            <a:r>
              <a:rPr lang="ja-JP" altLang="en-US" dirty="0"/>
              <a:t>・開催日時忘れてしまうという声有り、開催直前に電話などでフォロー実施</a:t>
            </a:r>
            <a:endParaRPr lang="en-US" altLang="ja-JP" dirty="0"/>
          </a:p>
          <a:p>
            <a:r>
              <a:rPr lang="ja-JP" altLang="en-US" dirty="0"/>
              <a:t>・</a:t>
            </a:r>
            <a:endParaRPr lang="en-US" altLang="ja-JP" dirty="0"/>
          </a:p>
        </p:txBody>
      </p:sp>
    </p:spTree>
    <p:extLst>
      <p:ext uri="{BB962C8B-B14F-4D97-AF65-F5344CB8AC3E}">
        <p14:creationId xmlns:p14="http://schemas.microsoft.com/office/powerpoint/2010/main" val="14242259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AA098874-655B-D000-FF6C-821D1BFED88C}"/>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C92B5986-3F8B-B55F-50A9-2597751C53ED}"/>
              </a:ext>
            </a:extLst>
          </p:cNvPr>
          <p:cNvSpPr>
            <a:spLocks noGrp="1"/>
          </p:cNvSpPr>
          <p:nvPr>
            <p:ph type="title"/>
          </p:nvPr>
        </p:nvSpPr>
        <p:spPr/>
        <p:txBody>
          <a:bodyPr/>
          <a:lstStyle/>
          <a:p>
            <a:r>
              <a:rPr kumimoji="1" lang="ja-JP" altLang="en-US" dirty="0"/>
              <a:t>今後の課題</a:t>
            </a:r>
          </a:p>
        </p:txBody>
      </p:sp>
      <p:sp>
        <p:nvSpPr>
          <p:cNvPr id="3" name="コンテンツ プレースホルダー 2">
            <a:extLst>
              <a:ext uri="{FF2B5EF4-FFF2-40B4-BE49-F238E27FC236}">
                <a16:creationId xmlns:a16="http://schemas.microsoft.com/office/drawing/2014/main" id="{12DB8A1D-6187-D7FC-2639-BECFA16F2A3F}"/>
              </a:ext>
            </a:extLst>
          </p:cNvPr>
          <p:cNvSpPr>
            <a:spLocks noGrp="1"/>
          </p:cNvSpPr>
          <p:nvPr>
            <p:ph idx="1"/>
          </p:nvPr>
        </p:nvSpPr>
        <p:spPr>
          <a:xfrm>
            <a:off x="1003974" y="2245222"/>
            <a:ext cx="9269030" cy="701523"/>
          </a:xfrm>
        </p:spPr>
        <p:txBody>
          <a:bodyPr>
            <a:normAutofit fontScale="25000" lnSpcReduction="20000"/>
          </a:bodyPr>
          <a:lstStyle/>
          <a:p>
            <a:r>
              <a:rPr lang="ja-JP" altLang="en-US" sz="8000" u="sng" dirty="0"/>
              <a:t>②スタッフの増員（現在各運営団体より最大６名で当日運営）</a:t>
            </a:r>
            <a:endParaRPr lang="en-US" altLang="ja-JP" sz="8000" u="sng" dirty="0"/>
          </a:p>
          <a:p>
            <a:pPr marL="0" indent="0">
              <a:buNone/>
            </a:pPr>
            <a:r>
              <a:rPr kumimoji="1" lang="ja-JP" altLang="en-US" sz="8000" u="sng" dirty="0"/>
              <a:t>　　　</a:t>
            </a:r>
            <a:endParaRPr kumimoji="1" lang="en-US" altLang="ja-JP" sz="8000" u="sng" dirty="0"/>
          </a:p>
          <a:p>
            <a:pPr marL="0" indent="0">
              <a:buNone/>
            </a:pPr>
            <a:endParaRPr kumimoji="1" lang="en-US" altLang="ja-JP" u="sng" dirty="0"/>
          </a:p>
          <a:p>
            <a:r>
              <a:rPr lang="ja-JP" altLang="en-US" u="sng" dirty="0"/>
              <a:t>　　　　　　　　　　　　　　　　　　　　　　　　　</a:t>
            </a:r>
            <a:endParaRPr lang="en-US" altLang="ja-JP" u="sng" dirty="0"/>
          </a:p>
          <a:p>
            <a:r>
              <a:rPr lang="ja-JP" altLang="en-US" dirty="0"/>
              <a:t>　　　　　　　　　　　　　　　　　　　　　　</a:t>
            </a:r>
            <a:endParaRPr kumimoji="1" lang="en-US" altLang="ja-JP" dirty="0"/>
          </a:p>
          <a:p>
            <a:pPr marL="0" indent="0">
              <a:buNone/>
            </a:pPr>
            <a:endParaRPr kumimoji="1" lang="en-US" altLang="ja-JP" dirty="0"/>
          </a:p>
          <a:p>
            <a:pPr marL="0" indent="0">
              <a:buNone/>
            </a:pPr>
            <a:endParaRPr kumimoji="1" lang="ja-JP" altLang="en-US" dirty="0"/>
          </a:p>
        </p:txBody>
      </p:sp>
      <p:sp>
        <p:nvSpPr>
          <p:cNvPr id="7" name="四角形: 角を丸くする 6">
            <a:extLst>
              <a:ext uri="{FF2B5EF4-FFF2-40B4-BE49-F238E27FC236}">
                <a16:creationId xmlns:a16="http://schemas.microsoft.com/office/drawing/2014/main" id="{4B585D99-E855-7282-1655-9B25B5A0A047}"/>
              </a:ext>
            </a:extLst>
          </p:cNvPr>
          <p:cNvSpPr/>
          <p:nvPr/>
        </p:nvSpPr>
        <p:spPr>
          <a:xfrm>
            <a:off x="1097280" y="2939142"/>
            <a:ext cx="6183397" cy="1123264"/>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sz="2000" b="0" i="0" u="none" strike="noStrike" kern="1200" cap="none" spc="0" normalizeH="0" baseline="0" noProof="0" dirty="0">
              <a:ln>
                <a:noFill/>
              </a:ln>
              <a:solidFill>
                <a:srgbClr val="000000"/>
              </a:solidFill>
              <a:effectLst/>
              <a:uLnTx/>
              <a:uFillTx/>
              <a:latin typeface="Calibri" panose="020F0502020204030204"/>
              <a:ea typeface="ＭＳ Ｐゴシック" panose="020B0600070205080204" pitchFamily="50"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sz="2000" noProof="0" dirty="0">
              <a:solidFill>
                <a:srgbClr val="000000"/>
              </a:solidFill>
              <a:latin typeface="Calibri" panose="020F0502020204030204"/>
              <a:ea typeface="ＭＳ Ｐゴシック" panose="020B0600070205080204" pitchFamily="50"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2000" b="0" i="0" u="none" strike="noStrike" kern="1200" cap="none" spc="0" normalizeH="0" baseline="0" noProof="0" dirty="0">
                <a:ln>
                  <a:noFill/>
                </a:ln>
                <a:solidFill>
                  <a:srgbClr val="000000"/>
                </a:solidFill>
                <a:effectLst/>
                <a:uLnTx/>
                <a:uFillTx/>
                <a:latin typeface="Calibri" panose="020F0502020204030204"/>
                <a:ea typeface="ＭＳ Ｐゴシック" panose="020B0600070205080204" pitchFamily="50" charset="-128"/>
                <a:cs typeface="+mn-cs"/>
              </a:rPr>
              <a:t>検討案</a:t>
            </a:r>
            <a:endParaRPr kumimoji="1" lang="en-US" altLang="ja-JP" sz="2000" b="0" i="0" u="none" strike="noStrike" kern="1200" cap="none" spc="0" normalizeH="0" baseline="0" noProof="0" dirty="0">
              <a:ln>
                <a:noFill/>
              </a:ln>
              <a:solidFill>
                <a:srgbClr val="000000"/>
              </a:solidFill>
              <a:effectLst/>
              <a:uLnTx/>
              <a:uFillTx/>
              <a:latin typeface="Calibri" panose="020F0502020204030204"/>
              <a:ea typeface="ＭＳ Ｐゴシック" panose="020B0600070205080204" pitchFamily="50"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sz="2000" dirty="0">
                <a:solidFill>
                  <a:srgbClr val="000000"/>
                </a:solidFill>
                <a:latin typeface="Calibri" panose="020F0502020204030204"/>
                <a:ea typeface="ＭＳ Ｐゴシック" panose="020B0600070205080204" pitchFamily="50" charset="-128"/>
              </a:rPr>
              <a:t>・ボランティアで地域住民の協力を募る</a:t>
            </a:r>
            <a:endParaRPr kumimoji="1" lang="en-US" altLang="ja-JP" sz="2000" b="0" i="0" u="none" strike="noStrike" kern="1200" cap="none" spc="0" normalizeH="0" baseline="0" noProof="0" dirty="0">
              <a:ln>
                <a:noFill/>
              </a:ln>
              <a:solidFill>
                <a:srgbClr val="000000"/>
              </a:solidFill>
              <a:effectLst/>
              <a:uLnTx/>
              <a:uFillTx/>
              <a:latin typeface="Calibri" panose="020F0502020204030204"/>
              <a:ea typeface="ＭＳ Ｐゴシック" panose="020B0600070205080204" pitchFamily="50"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dirty="0"/>
              <a:t>囲を広める（郵便局や地域の掲示板）</a:t>
            </a:r>
            <a:endParaRPr lang="en-US" altLang="ja-JP" dirty="0"/>
          </a:p>
          <a:p>
            <a:r>
              <a:rPr lang="ja-JP" altLang="en-US" dirty="0"/>
              <a:t>・開催日時忘れてしまうという声有り、開催直前に電話などでフォロー実施</a:t>
            </a:r>
            <a:endParaRPr lang="en-US" altLang="ja-JP" dirty="0"/>
          </a:p>
          <a:p>
            <a:r>
              <a:rPr lang="ja-JP" altLang="en-US" dirty="0"/>
              <a:t>・</a:t>
            </a:r>
            <a:endParaRPr lang="en-US" altLang="ja-JP" dirty="0"/>
          </a:p>
        </p:txBody>
      </p:sp>
      <p:sp>
        <p:nvSpPr>
          <p:cNvPr id="4" name="テキスト ボックス 3">
            <a:extLst>
              <a:ext uri="{FF2B5EF4-FFF2-40B4-BE49-F238E27FC236}">
                <a16:creationId xmlns:a16="http://schemas.microsoft.com/office/drawing/2014/main" id="{B29149C2-386F-5042-EC1D-52E8ECB79D02}"/>
              </a:ext>
            </a:extLst>
          </p:cNvPr>
          <p:cNvSpPr txBox="1"/>
          <p:nvPr/>
        </p:nvSpPr>
        <p:spPr>
          <a:xfrm>
            <a:off x="1003974" y="4510277"/>
            <a:ext cx="10491340" cy="1292662"/>
          </a:xfrm>
          <a:prstGeom prst="rect">
            <a:avLst/>
          </a:prstGeom>
          <a:noFill/>
        </p:spPr>
        <p:txBody>
          <a:bodyPr wrap="square" rtlCol="0">
            <a:spAutoFit/>
          </a:bodyPr>
          <a:lstStyle/>
          <a:p>
            <a:r>
              <a:rPr kumimoji="1" lang="ja-JP" altLang="en-US" sz="2000" dirty="0"/>
              <a:t>地域住民をスタッフとすることで、違った視点から活動提案、活動の幅が広がることが期待できる</a:t>
            </a:r>
            <a:endParaRPr kumimoji="1" lang="en-US" altLang="ja-JP" sz="2000" dirty="0"/>
          </a:p>
          <a:p>
            <a:endParaRPr lang="en-US" altLang="ja-JP" sz="2000" dirty="0"/>
          </a:p>
          <a:p>
            <a:r>
              <a:rPr lang="ja-JP" altLang="en-US" sz="2000" dirty="0"/>
              <a:t>将来的には地域住民主体となり運営していくことが望ましい</a:t>
            </a:r>
            <a:endParaRPr lang="en-US" altLang="ja-JP" sz="2000" dirty="0"/>
          </a:p>
          <a:p>
            <a:endParaRPr kumimoji="1" lang="en-US" altLang="ja-JP" dirty="0"/>
          </a:p>
        </p:txBody>
      </p:sp>
    </p:spTree>
    <p:extLst>
      <p:ext uri="{BB962C8B-B14F-4D97-AF65-F5344CB8AC3E}">
        <p14:creationId xmlns:p14="http://schemas.microsoft.com/office/powerpoint/2010/main" val="24939162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CAB53128-E361-E853-B7F4-1F4F04B4854B}"/>
              </a:ext>
            </a:extLst>
          </p:cNvPr>
          <p:cNvSpPr>
            <a:spLocks noGrp="1"/>
          </p:cNvSpPr>
          <p:nvPr>
            <p:ph type="title"/>
          </p:nvPr>
        </p:nvSpPr>
        <p:spPr>
          <a:xfrm>
            <a:off x="279918" y="-282067"/>
            <a:ext cx="10515600" cy="1325563"/>
          </a:xfrm>
        </p:spPr>
        <p:txBody>
          <a:bodyPr>
            <a:normAutofit fontScale="90000"/>
          </a:bodyPr>
          <a:lstStyle/>
          <a:p>
            <a:br>
              <a:rPr kumimoji="1" lang="en-US" altLang="ja-JP" dirty="0"/>
            </a:br>
            <a:br>
              <a:rPr kumimoji="1" lang="en-US" altLang="ja-JP" dirty="0"/>
            </a:br>
            <a:r>
              <a:rPr kumimoji="1" lang="ja-JP" altLang="en-US" sz="4900" dirty="0">
                <a:solidFill>
                  <a:schemeClr val="bg1"/>
                </a:solidFill>
                <a:latin typeface="ＭＳ Ｐゴシック" panose="020B0600070205080204" pitchFamily="50" charset="-128"/>
                <a:ea typeface="ＭＳ Ｐゴシック" panose="020B0600070205080204" pitchFamily="50" charset="-128"/>
              </a:rPr>
              <a:t>今後の課題</a:t>
            </a:r>
          </a:p>
        </p:txBody>
      </p:sp>
      <p:sp>
        <p:nvSpPr>
          <p:cNvPr id="3" name="コンテンツ プレースホルダー 2">
            <a:extLst>
              <a:ext uri="{FF2B5EF4-FFF2-40B4-BE49-F238E27FC236}">
                <a16:creationId xmlns:a16="http://schemas.microsoft.com/office/drawing/2014/main" id="{52049B1B-7710-DF57-6753-F84DA81AFFDF}"/>
              </a:ext>
            </a:extLst>
          </p:cNvPr>
          <p:cNvSpPr>
            <a:spLocks noGrp="1"/>
          </p:cNvSpPr>
          <p:nvPr>
            <p:ph idx="1"/>
          </p:nvPr>
        </p:nvSpPr>
        <p:spPr>
          <a:xfrm>
            <a:off x="279918" y="1856792"/>
            <a:ext cx="10829107" cy="4236098"/>
          </a:xfrm>
        </p:spPr>
        <p:txBody>
          <a:bodyPr>
            <a:normAutofit fontScale="25000" lnSpcReduction="20000"/>
          </a:bodyPr>
          <a:lstStyle/>
          <a:p>
            <a:pPr marL="0" indent="0">
              <a:buNone/>
            </a:pPr>
            <a:r>
              <a:rPr lang="ja-JP" altLang="en-US" sz="11200" u="sng" dirty="0">
                <a:latin typeface="ＭＳ Ｐゴシック" panose="020B0600070205080204" pitchFamily="50" charset="-128"/>
                <a:ea typeface="ＭＳ Ｐゴシック" panose="020B0600070205080204" pitchFamily="50" charset="-128"/>
              </a:rPr>
              <a:t>①集客方法の見直し</a:t>
            </a:r>
            <a:endParaRPr lang="en-US" altLang="ja-JP" sz="11200" u="sng" dirty="0">
              <a:latin typeface="ＭＳ Ｐゴシック" panose="020B0600070205080204" pitchFamily="50" charset="-128"/>
              <a:ea typeface="ＭＳ Ｐゴシック" panose="020B0600070205080204" pitchFamily="50" charset="-128"/>
            </a:endParaRPr>
          </a:p>
          <a:p>
            <a:pPr marL="0" indent="0">
              <a:buNone/>
            </a:pPr>
            <a:r>
              <a:rPr lang="ja-JP" altLang="en-US" sz="11200" dirty="0">
                <a:latin typeface="ＭＳ Ｐゴシック" panose="020B0600070205080204" pitchFamily="50" charset="-128"/>
                <a:ea typeface="ＭＳ Ｐゴシック" panose="020B0600070205080204" pitchFamily="50" charset="-128"/>
              </a:rPr>
              <a:t>　→広報範囲を拡大する</a:t>
            </a:r>
            <a:endParaRPr lang="en-US" altLang="ja-JP" sz="11200" dirty="0">
              <a:latin typeface="ＭＳ Ｐゴシック" panose="020B0600070205080204" pitchFamily="50" charset="-128"/>
              <a:ea typeface="ＭＳ Ｐゴシック" panose="020B0600070205080204" pitchFamily="50" charset="-128"/>
            </a:endParaRPr>
          </a:p>
          <a:p>
            <a:pPr marL="0" indent="0">
              <a:buNone/>
            </a:pPr>
            <a:r>
              <a:rPr lang="ja-JP" altLang="en-US" sz="11200" dirty="0">
                <a:latin typeface="ＭＳ Ｐゴシック" panose="020B0600070205080204" pitchFamily="50" charset="-128"/>
                <a:ea typeface="ＭＳ Ｐゴシック" panose="020B0600070205080204" pitchFamily="50" charset="-128"/>
              </a:rPr>
              <a:t>　→開催直前に再告知する</a:t>
            </a:r>
            <a:endParaRPr lang="en-US" altLang="ja-JP" sz="11200" dirty="0">
              <a:latin typeface="ＭＳ Ｐゴシック" panose="020B0600070205080204" pitchFamily="50" charset="-128"/>
              <a:ea typeface="ＭＳ Ｐゴシック" panose="020B0600070205080204" pitchFamily="50" charset="-128"/>
            </a:endParaRPr>
          </a:p>
          <a:p>
            <a:pPr marL="0" indent="0">
              <a:buNone/>
            </a:pPr>
            <a:r>
              <a:rPr lang="ja-JP" altLang="en-US" sz="11200" dirty="0">
                <a:latin typeface="ＭＳ Ｐゴシック" panose="020B0600070205080204" pitchFamily="50" charset="-128"/>
                <a:ea typeface="ＭＳ Ｐゴシック" panose="020B0600070205080204" pitchFamily="50" charset="-128"/>
              </a:rPr>
              <a:t>　→送迎様式整備、または移動式として開催する</a:t>
            </a:r>
            <a:endParaRPr lang="en-US" altLang="ja-JP" sz="11200" dirty="0">
              <a:latin typeface="ＭＳ Ｐゴシック" panose="020B0600070205080204" pitchFamily="50" charset="-128"/>
              <a:ea typeface="ＭＳ Ｐゴシック" panose="020B0600070205080204" pitchFamily="50" charset="-128"/>
            </a:endParaRPr>
          </a:p>
          <a:p>
            <a:endParaRPr lang="en-US" altLang="ja-JP" sz="11200" dirty="0">
              <a:latin typeface="ＭＳ Ｐゴシック" panose="020B0600070205080204" pitchFamily="50" charset="-128"/>
              <a:ea typeface="ＭＳ Ｐゴシック" panose="020B0600070205080204" pitchFamily="50" charset="-128"/>
            </a:endParaRPr>
          </a:p>
          <a:p>
            <a:pPr marL="0" indent="0">
              <a:buNone/>
            </a:pPr>
            <a:r>
              <a:rPr lang="ja-JP" altLang="en-US" sz="11200" u="sng" dirty="0">
                <a:latin typeface="ＭＳ Ｐゴシック" panose="020B0600070205080204" pitchFamily="50" charset="-128"/>
                <a:ea typeface="ＭＳ Ｐゴシック" panose="020B0600070205080204" pitchFamily="50" charset="-128"/>
              </a:rPr>
              <a:t>②スタッフの増員</a:t>
            </a:r>
            <a:endParaRPr lang="en-US" altLang="ja-JP" sz="11200" u="sng" dirty="0">
              <a:latin typeface="ＭＳ Ｐゴシック" panose="020B0600070205080204" pitchFamily="50" charset="-128"/>
              <a:ea typeface="ＭＳ Ｐゴシック" panose="020B0600070205080204" pitchFamily="50" charset="-128"/>
            </a:endParaRPr>
          </a:p>
          <a:p>
            <a:pPr marL="0" indent="0">
              <a:buNone/>
            </a:pPr>
            <a:r>
              <a:rPr lang="ja-JP" altLang="en-US" sz="11200" dirty="0">
                <a:latin typeface="ＭＳ Ｐゴシック" panose="020B0600070205080204" pitchFamily="50" charset="-128"/>
                <a:ea typeface="ＭＳ Ｐゴシック" panose="020B0600070205080204" pitchFamily="50" charset="-128"/>
              </a:rPr>
              <a:t>　→ボランティアで地域住民の協力を募る</a:t>
            </a:r>
            <a:endParaRPr lang="en-US" altLang="ja-JP" sz="11200" dirty="0">
              <a:latin typeface="ＭＳ Ｐゴシック" panose="020B0600070205080204" pitchFamily="50" charset="-128"/>
              <a:ea typeface="ＭＳ Ｐゴシック" panose="020B0600070205080204" pitchFamily="50" charset="-128"/>
            </a:endParaRPr>
          </a:p>
          <a:p>
            <a:endParaRPr lang="en-US" altLang="ja-JP" sz="11200" u="sng" dirty="0">
              <a:latin typeface="ＭＳ Ｐゴシック" panose="020B0600070205080204" pitchFamily="50" charset="-128"/>
              <a:ea typeface="ＭＳ Ｐゴシック" panose="020B0600070205080204" pitchFamily="50" charset="-128"/>
            </a:endParaRPr>
          </a:p>
          <a:p>
            <a:pPr marL="0" indent="0">
              <a:buNone/>
            </a:pPr>
            <a:r>
              <a:rPr lang="ja-JP" altLang="en-US" sz="11200" dirty="0">
                <a:latin typeface="ＭＳ Ｐゴシック" panose="020B0600070205080204" pitchFamily="50" charset="-128"/>
                <a:ea typeface="ＭＳ Ｐゴシック" panose="020B0600070205080204" pitchFamily="50" charset="-128"/>
              </a:rPr>
              <a:t>　地域住民の運営参加により、活動の幅が</a:t>
            </a:r>
            <a:r>
              <a:rPr lang="ja-JP" altLang="en-US" sz="11200">
                <a:latin typeface="ＭＳ Ｐゴシック" panose="020B0600070205080204" pitchFamily="50" charset="-128"/>
                <a:ea typeface="ＭＳ Ｐゴシック" panose="020B0600070205080204" pitchFamily="50" charset="-128"/>
              </a:rPr>
              <a:t>広がる可能性あり</a:t>
            </a:r>
            <a:endParaRPr lang="en-US" altLang="ja-JP" sz="11200" dirty="0">
              <a:latin typeface="ＭＳ Ｐゴシック" panose="020B0600070205080204" pitchFamily="50" charset="-128"/>
              <a:ea typeface="ＭＳ Ｐゴシック" panose="020B0600070205080204" pitchFamily="50" charset="-128"/>
            </a:endParaRPr>
          </a:p>
          <a:p>
            <a:pPr marL="0" indent="0">
              <a:buNone/>
            </a:pPr>
            <a:r>
              <a:rPr lang="ja-JP" altLang="en-US" sz="11200" dirty="0">
                <a:latin typeface="ＭＳ Ｐゴシック" panose="020B0600070205080204" pitchFamily="50" charset="-128"/>
                <a:ea typeface="ＭＳ Ｐゴシック" panose="020B0600070205080204" pitchFamily="50" charset="-128"/>
              </a:rPr>
              <a:t>  将来的には地域住民主体となり運営していくことが望ましい</a:t>
            </a:r>
            <a:endParaRPr lang="en-US" altLang="ja-JP" sz="11200" dirty="0">
              <a:latin typeface="ＭＳ Ｐゴシック" panose="020B0600070205080204" pitchFamily="50" charset="-128"/>
              <a:ea typeface="ＭＳ Ｐゴシック" panose="020B0600070205080204" pitchFamily="50" charset="-128"/>
            </a:endParaRPr>
          </a:p>
          <a:p>
            <a:endParaRPr lang="en-US" altLang="ja-JP" sz="11200" u="sng" dirty="0">
              <a:latin typeface="ＭＳ Ｐゴシック" panose="020B0600070205080204" pitchFamily="50" charset="-128"/>
              <a:ea typeface="ＭＳ Ｐゴシック" panose="020B0600070205080204" pitchFamily="50" charset="-128"/>
            </a:endParaRPr>
          </a:p>
          <a:p>
            <a:pPr marL="0" indent="0">
              <a:buNone/>
            </a:pPr>
            <a:r>
              <a:rPr lang="ja-JP" altLang="en-US" sz="7400" u="sng" dirty="0"/>
              <a:t>　　　</a:t>
            </a:r>
            <a:endParaRPr lang="en-US" altLang="ja-JP" sz="7400" u="sng" dirty="0"/>
          </a:p>
          <a:p>
            <a:endParaRPr kumimoji="1" lang="ja-JP" altLang="en-US" dirty="0"/>
          </a:p>
        </p:txBody>
      </p:sp>
    </p:spTree>
    <p:extLst>
      <p:ext uri="{BB962C8B-B14F-4D97-AF65-F5344CB8AC3E}">
        <p14:creationId xmlns:p14="http://schemas.microsoft.com/office/powerpoint/2010/main" val="38313062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四角形: 角を丸くする 3">
            <a:extLst>
              <a:ext uri="{FF2B5EF4-FFF2-40B4-BE49-F238E27FC236}">
                <a16:creationId xmlns:a16="http://schemas.microsoft.com/office/drawing/2014/main" id="{375EF166-8576-C8AD-F401-6FDD0EBB42BF}"/>
              </a:ext>
            </a:extLst>
          </p:cNvPr>
          <p:cNvSpPr/>
          <p:nvPr/>
        </p:nvSpPr>
        <p:spPr>
          <a:xfrm>
            <a:off x="855817" y="1709886"/>
            <a:ext cx="10151706" cy="4051939"/>
          </a:xfrm>
          <a:prstGeom prst="roundRect">
            <a:avLst/>
          </a:prstGeom>
          <a:solidFill>
            <a:schemeClr val="bg1"/>
          </a:solid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タイトル 1">
            <a:extLst>
              <a:ext uri="{FF2B5EF4-FFF2-40B4-BE49-F238E27FC236}">
                <a16:creationId xmlns:a16="http://schemas.microsoft.com/office/drawing/2014/main" id="{B0E884D5-AA54-09B9-C6A2-FAAB251DA430}"/>
              </a:ext>
            </a:extLst>
          </p:cNvPr>
          <p:cNvSpPr>
            <a:spLocks noGrp="1"/>
          </p:cNvSpPr>
          <p:nvPr>
            <p:ph type="title"/>
          </p:nvPr>
        </p:nvSpPr>
        <p:spPr>
          <a:xfrm>
            <a:off x="152555" y="137332"/>
            <a:ext cx="12192000" cy="1449976"/>
          </a:xfrm>
        </p:spPr>
        <p:txBody>
          <a:bodyPr/>
          <a:lstStyle/>
          <a:p>
            <a:r>
              <a:rPr kumimoji="1" lang="ja-JP" altLang="en-US" dirty="0">
                <a:solidFill>
                  <a:schemeClr val="bg1"/>
                </a:solidFill>
                <a:latin typeface="ＭＳ Ｐゴシック" panose="020B0600070205080204" pitchFamily="50" charset="-128"/>
                <a:ea typeface="ＭＳ Ｐゴシック" panose="020B0600070205080204" pitchFamily="50" charset="-128"/>
              </a:rPr>
              <a:t>総括</a:t>
            </a:r>
          </a:p>
        </p:txBody>
      </p:sp>
      <p:sp>
        <p:nvSpPr>
          <p:cNvPr id="3" name="コンテンツ プレースホルダー 2">
            <a:extLst>
              <a:ext uri="{FF2B5EF4-FFF2-40B4-BE49-F238E27FC236}">
                <a16:creationId xmlns:a16="http://schemas.microsoft.com/office/drawing/2014/main" id="{730EE167-46DC-5F43-B0FE-653B7855776C}"/>
              </a:ext>
            </a:extLst>
          </p:cNvPr>
          <p:cNvSpPr>
            <a:spLocks noGrp="1"/>
          </p:cNvSpPr>
          <p:nvPr>
            <p:ph idx="1"/>
          </p:nvPr>
        </p:nvSpPr>
        <p:spPr>
          <a:xfrm>
            <a:off x="821559" y="2098401"/>
            <a:ext cx="11522996" cy="3274907"/>
          </a:xfrm>
        </p:spPr>
        <p:txBody>
          <a:bodyPr>
            <a:normAutofit fontScale="25000" lnSpcReduction="20000"/>
          </a:bodyPr>
          <a:lstStyle/>
          <a:p>
            <a:endParaRPr kumimoji="1" lang="en-US" altLang="ja-JP" dirty="0"/>
          </a:p>
          <a:p>
            <a:r>
              <a:rPr kumimoji="1" lang="ja-JP" altLang="en-US" sz="11200" dirty="0">
                <a:latin typeface="ＭＳ Ｐゴシック" panose="020B0600070205080204" pitchFamily="50" charset="-128"/>
                <a:ea typeface="ＭＳ Ｐゴシック" panose="020B0600070205080204" pitchFamily="50" charset="-128"/>
              </a:rPr>
              <a:t>参加者との関係性構築、より生活状況の把握が</a:t>
            </a:r>
            <a:r>
              <a:rPr lang="ja-JP" altLang="en-US" sz="11200" dirty="0">
                <a:latin typeface="ＭＳ Ｐゴシック" panose="020B0600070205080204" pitchFamily="50" charset="-128"/>
                <a:ea typeface="ＭＳ Ｐゴシック" panose="020B0600070205080204" pitchFamily="50" charset="-128"/>
              </a:rPr>
              <a:t>可能になった</a:t>
            </a:r>
            <a:endParaRPr kumimoji="1" lang="en-US" altLang="ja-JP" sz="11200" dirty="0">
              <a:latin typeface="ＭＳ Ｐゴシック" panose="020B0600070205080204" pitchFamily="50" charset="-128"/>
              <a:ea typeface="ＭＳ Ｐゴシック" panose="020B0600070205080204" pitchFamily="50" charset="-128"/>
            </a:endParaRPr>
          </a:p>
          <a:p>
            <a:pPr algn="ctr"/>
            <a:endParaRPr lang="en-US" altLang="ja-JP" sz="11200" dirty="0">
              <a:latin typeface="ＭＳ Ｐゴシック" panose="020B0600070205080204" pitchFamily="50" charset="-128"/>
              <a:ea typeface="ＭＳ Ｐゴシック" panose="020B0600070205080204" pitchFamily="50" charset="-128"/>
            </a:endParaRPr>
          </a:p>
          <a:p>
            <a:r>
              <a:rPr kumimoji="1" lang="ja-JP" altLang="en-US" sz="11200" dirty="0">
                <a:latin typeface="ＭＳ Ｐゴシック" panose="020B0600070205080204" pitchFamily="50" charset="-128"/>
                <a:ea typeface="ＭＳ Ｐゴシック" panose="020B0600070205080204" pitchFamily="50" charset="-128"/>
              </a:rPr>
              <a:t>処方箋</a:t>
            </a:r>
            <a:r>
              <a:rPr lang="ja-JP" altLang="en-US" sz="11200" dirty="0">
                <a:latin typeface="ＭＳ Ｐゴシック" panose="020B0600070205080204" pitchFamily="50" charset="-128"/>
                <a:ea typeface="ＭＳ Ｐゴシック" panose="020B0600070205080204" pitchFamily="50" charset="-128"/>
              </a:rPr>
              <a:t>無し</a:t>
            </a:r>
            <a:r>
              <a:rPr kumimoji="1" lang="ja-JP" altLang="en-US" sz="11200" dirty="0">
                <a:latin typeface="ＭＳ Ｐゴシック" panose="020B0600070205080204" pitchFamily="50" charset="-128"/>
                <a:ea typeface="ＭＳ Ｐゴシック" panose="020B0600070205080204" pitchFamily="50" charset="-128"/>
              </a:rPr>
              <a:t>で来局相談に来られる方も増加した（他団体でも増加）</a:t>
            </a:r>
            <a:endParaRPr kumimoji="1" lang="en-US" altLang="ja-JP" sz="11200" dirty="0">
              <a:latin typeface="ＭＳ Ｐゴシック" panose="020B0600070205080204" pitchFamily="50" charset="-128"/>
              <a:ea typeface="ＭＳ Ｐゴシック" panose="020B0600070205080204" pitchFamily="50" charset="-128"/>
            </a:endParaRPr>
          </a:p>
          <a:p>
            <a:endParaRPr lang="en-US" altLang="ja-JP" sz="11200" dirty="0">
              <a:latin typeface="ＭＳ Ｐゴシック" panose="020B0600070205080204" pitchFamily="50" charset="-128"/>
              <a:ea typeface="ＭＳ Ｐゴシック" panose="020B0600070205080204" pitchFamily="50" charset="-128"/>
            </a:endParaRPr>
          </a:p>
          <a:p>
            <a:r>
              <a:rPr lang="ja-JP" altLang="en-US" sz="11200" dirty="0">
                <a:latin typeface="ＭＳ Ｐゴシック" panose="020B0600070205080204" pitchFamily="50" charset="-128"/>
                <a:ea typeface="ＭＳ Ｐゴシック" panose="020B0600070205080204" pitchFamily="50" charset="-128"/>
              </a:rPr>
              <a:t>参加者を増やす改善策を取りながら継続開催していく</a:t>
            </a:r>
            <a:endParaRPr lang="en-US" altLang="ja-JP" sz="11200" dirty="0">
              <a:latin typeface="ＭＳ Ｐゴシック" panose="020B0600070205080204" pitchFamily="50" charset="-128"/>
              <a:ea typeface="ＭＳ Ｐゴシック" panose="020B0600070205080204" pitchFamily="50" charset="-128"/>
            </a:endParaRPr>
          </a:p>
          <a:p>
            <a:endParaRPr kumimoji="1" lang="en-US" altLang="ja-JP" sz="11200" dirty="0">
              <a:latin typeface="ＭＳ Ｐゴシック" panose="020B0600070205080204" pitchFamily="50" charset="-128"/>
              <a:ea typeface="ＭＳ Ｐゴシック" panose="020B0600070205080204" pitchFamily="50" charset="-128"/>
            </a:endParaRPr>
          </a:p>
          <a:p>
            <a:r>
              <a:rPr lang="ja-JP" altLang="en-US" sz="11200" dirty="0">
                <a:latin typeface="ＭＳ Ｐゴシック" panose="020B0600070205080204" pitchFamily="50" charset="-128"/>
                <a:ea typeface="ＭＳ Ｐゴシック" panose="020B0600070205080204" pitchFamily="50" charset="-128"/>
              </a:rPr>
              <a:t>地域住民の協力を得てより内容を充実させていく</a:t>
            </a:r>
            <a:endParaRPr lang="en-US" altLang="ja-JP" sz="11200" dirty="0">
              <a:latin typeface="ＭＳ Ｐゴシック" panose="020B0600070205080204" pitchFamily="50" charset="-128"/>
              <a:ea typeface="ＭＳ Ｐゴシック" panose="020B0600070205080204" pitchFamily="50" charset="-128"/>
            </a:endParaRPr>
          </a:p>
          <a:p>
            <a:endParaRPr lang="en-US" altLang="ja-JP" sz="11200" dirty="0">
              <a:latin typeface="ＭＳ Ｐゴシック" panose="020B0600070205080204" pitchFamily="50" charset="-128"/>
              <a:ea typeface="ＭＳ Ｐゴシック" panose="020B0600070205080204" pitchFamily="50" charset="-128"/>
            </a:endParaRPr>
          </a:p>
          <a:p>
            <a:endParaRPr kumimoji="1" lang="en-US" altLang="ja-JP" sz="11200" dirty="0"/>
          </a:p>
          <a:p>
            <a:endParaRPr kumimoji="1" lang="ja-JP" altLang="en-US" dirty="0"/>
          </a:p>
        </p:txBody>
      </p:sp>
      <p:sp>
        <p:nvSpPr>
          <p:cNvPr id="5" name="テキスト ボックス 4">
            <a:extLst>
              <a:ext uri="{FF2B5EF4-FFF2-40B4-BE49-F238E27FC236}">
                <a16:creationId xmlns:a16="http://schemas.microsoft.com/office/drawing/2014/main" id="{BC7C2BF1-7ECB-1314-F984-BFDEA8B1F9BD}"/>
              </a:ext>
            </a:extLst>
          </p:cNvPr>
          <p:cNvSpPr txBox="1"/>
          <p:nvPr/>
        </p:nvSpPr>
        <p:spPr>
          <a:xfrm>
            <a:off x="2040294" y="6150342"/>
            <a:ext cx="10151706" cy="800219"/>
          </a:xfrm>
          <a:prstGeom prst="rect">
            <a:avLst/>
          </a:prstGeom>
          <a:noFill/>
        </p:spPr>
        <p:txBody>
          <a:bodyPr wrap="square" rtlCol="0">
            <a:spAutoFit/>
          </a:bodyPr>
          <a:lstStyle/>
          <a:p>
            <a:r>
              <a:rPr lang="ja-JP" altLang="en-US" sz="2800" dirty="0"/>
              <a:t>→</a:t>
            </a:r>
            <a:r>
              <a:rPr lang="ja-JP" altLang="en-US" sz="2800" u="sng" dirty="0">
                <a:latin typeface="ＭＳ Ｐゴシック" panose="020B0600070205080204" pitchFamily="50" charset="-128"/>
                <a:ea typeface="ＭＳ Ｐゴシック" panose="020B0600070205080204" pitchFamily="50" charset="-128"/>
              </a:rPr>
              <a:t>地域の方に親しまれる「はるの芽カフェ」へ</a:t>
            </a:r>
            <a:endParaRPr lang="en-US" altLang="ja-JP" sz="2800" u="sng" dirty="0">
              <a:latin typeface="ＭＳ Ｐゴシック" panose="020B0600070205080204" pitchFamily="50" charset="-128"/>
              <a:ea typeface="ＭＳ Ｐゴシック" panose="020B0600070205080204" pitchFamily="50" charset="-128"/>
            </a:endParaRPr>
          </a:p>
          <a:p>
            <a:endParaRPr lang="en-US" altLang="ja-JP" dirty="0"/>
          </a:p>
        </p:txBody>
      </p:sp>
    </p:spTree>
    <p:extLst>
      <p:ext uri="{BB962C8B-B14F-4D97-AF65-F5344CB8AC3E}">
        <p14:creationId xmlns:p14="http://schemas.microsoft.com/office/powerpoint/2010/main" val="27510932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49FD83D1-78D5-4E09-9FEB-6790F50427AE}"/>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617F06C0-C981-3EC4-DC6C-65A98BFD2C2A}"/>
              </a:ext>
            </a:extLst>
          </p:cNvPr>
          <p:cNvSpPr>
            <a:spLocks noGrp="1"/>
          </p:cNvSpPr>
          <p:nvPr>
            <p:ph type="title"/>
          </p:nvPr>
        </p:nvSpPr>
        <p:spPr/>
        <p:txBody>
          <a:bodyPr/>
          <a:lstStyle/>
          <a:p>
            <a:r>
              <a:rPr kumimoji="1" lang="ja-JP" altLang="en-US" dirty="0"/>
              <a:t>今後の課題</a:t>
            </a:r>
          </a:p>
        </p:txBody>
      </p:sp>
      <p:sp>
        <p:nvSpPr>
          <p:cNvPr id="6" name="コンテンツ プレースホルダー 5">
            <a:extLst>
              <a:ext uri="{FF2B5EF4-FFF2-40B4-BE49-F238E27FC236}">
                <a16:creationId xmlns:a16="http://schemas.microsoft.com/office/drawing/2014/main" id="{33220F0E-1A60-150A-E414-68A6CD95618B}"/>
              </a:ext>
            </a:extLst>
          </p:cNvPr>
          <p:cNvSpPr>
            <a:spLocks noGrp="1"/>
          </p:cNvSpPr>
          <p:nvPr>
            <p:ph idx="1"/>
          </p:nvPr>
        </p:nvSpPr>
        <p:spPr/>
        <p:txBody>
          <a:bodyPr/>
          <a:lstStyle/>
          <a:p>
            <a:pPr marL="0" indent="0">
              <a:buNone/>
            </a:pPr>
            <a:r>
              <a:rPr lang="ja-JP" altLang="en-US" dirty="0"/>
              <a:t>②スタッフの増員</a:t>
            </a:r>
            <a:endParaRPr lang="en-US" altLang="ja-JP" dirty="0"/>
          </a:p>
          <a:p>
            <a:r>
              <a:rPr lang="ja-JP" altLang="en-US" dirty="0"/>
              <a:t>・現在各運営団体から最大６名で当日運営、安定した継続開催の為には増員必要</a:t>
            </a:r>
            <a:endParaRPr lang="en-US" altLang="ja-JP" dirty="0"/>
          </a:p>
          <a:p>
            <a:r>
              <a:rPr lang="ja-JP" altLang="en-US" dirty="0"/>
              <a:t>→地域住民を運営スタッフとすることで、違った視点から内容の広がり期待できる</a:t>
            </a:r>
            <a:endParaRPr lang="en-US" altLang="ja-JP" dirty="0"/>
          </a:p>
          <a:p>
            <a:r>
              <a:rPr lang="ja-JP" altLang="en-US" dirty="0"/>
              <a:t>→将来的に地域住民が主体となって運営していくことが望ましい</a:t>
            </a:r>
            <a:endParaRPr lang="en-US" altLang="ja-JP" dirty="0"/>
          </a:p>
          <a:p>
            <a:endParaRPr lang="en-US" altLang="ja-JP" dirty="0"/>
          </a:p>
          <a:p>
            <a:endParaRPr lang="en-US" altLang="ja-JP" dirty="0"/>
          </a:p>
          <a:p>
            <a:endParaRPr lang="en-US" altLang="ja-JP" dirty="0"/>
          </a:p>
          <a:p>
            <a:endParaRPr lang="en-US" altLang="ja-JP" dirty="0"/>
          </a:p>
          <a:p>
            <a:endParaRPr lang="en-US" altLang="ja-JP" dirty="0"/>
          </a:p>
          <a:p>
            <a:pPr marL="0" indent="0">
              <a:buNone/>
            </a:pPr>
            <a:endParaRPr lang="en-US" altLang="ja-JP" dirty="0"/>
          </a:p>
          <a:p>
            <a:pPr marL="0" indent="0">
              <a:buNone/>
            </a:pPr>
            <a:endParaRPr lang="en-US" altLang="ja-JP" dirty="0"/>
          </a:p>
          <a:p>
            <a:endParaRPr lang="en-US" altLang="ja-JP" dirty="0"/>
          </a:p>
          <a:p>
            <a:endParaRPr lang="en-US" altLang="ja-JP" dirty="0"/>
          </a:p>
          <a:p>
            <a:pPr marL="0" indent="0">
              <a:buNone/>
            </a:pPr>
            <a:endParaRPr lang="en-US" altLang="ja-JP" dirty="0"/>
          </a:p>
          <a:p>
            <a:pPr marL="0" indent="0">
              <a:buNone/>
            </a:pPr>
            <a:endParaRPr lang="en-US" altLang="ja-JP" dirty="0"/>
          </a:p>
          <a:p>
            <a:pPr marL="0" indent="0">
              <a:buNone/>
            </a:pPr>
            <a:endParaRPr lang="en-US" altLang="ja-JP" dirty="0"/>
          </a:p>
          <a:p>
            <a:pPr marL="0" indent="0">
              <a:buNone/>
            </a:pPr>
            <a:endParaRPr lang="en-US" altLang="ja-JP" dirty="0"/>
          </a:p>
          <a:p>
            <a:endParaRPr lang="en-US" altLang="ja-JP" dirty="0"/>
          </a:p>
          <a:p>
            <a:pPr marL="0" indent="0">
              <a:buNone/>
            </a:pPr>
            <a:endParaRPr lang="en-US" altLang="ja-JP" dirty="0"/>
          </a:p>
        </p:txBody>
      </p:sp>
      <p:sp>
        <p:nvSpPr>
          <p:cNvPr id="4" name="テキスト ボックス 3">
            <a:extLst>
              <a:ext uri="{FF2B5EF4-FFF2-40B4-BE49-F238E27FC236}">
                <a16:creationId xmlns:a16="http://schemas.microsoft.com/office/drawing/2014/main" id="{7FA36D10-03D3-397A-48B6-024CC1A4E9CE}"/>
              </a:ext>
            </a:extLst>
          </p:cNvPr>
          <p:cNvSpPr txBox="1"/>
          <p:nvPr/>
        </p:nvSpPr>
        <p:spPr>
          <a:xfrm>
            <a:off x="1408922" y="5299788"/>
            <a:ext cx="7781731" cy="369332"/>
          </a:xfrm>
          <a:prstGeom prst="rect">
            <a:avLst/>
          </a:prstGeom>
          <a:noFill/>
        </p:spPr>
        <p:txBody>
          <a:bodyPr wrap="square" rtlCol="0">
            <a:spAutoFit/>
          </a:bodyPr>
          <a:lstStyle/>
          <a:p>
            <a:r>
              <a:rPr lang="ja-JP" altLang="en-US" dirty="0"/>
              <a:t>将来的に地域住民にも運営協力してもらえるように</a:t>
            </a:r>
            <a:endParaRPr kumimoji="1" lang="en-US" altLang="ja-JP" dirty="0"/>
          </a:p>
        </p:txBody>
      </p:sp>
    </p:spTree>
    <p:extLst>
      <p:ext uri="{BB962C8B-B14F-4D97-AF65-F5344CB8AC3E}">
        <p14:creationId xmlns:p14="http://schemas.microsoft.com/office/powerpoint/2010/main" val="8392568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C1962E7-F74C-651D-67E5-1EC845511095}"/>
              </a:ext>
            </a:extLst>
          </p:cNvPr>
          <p:cNvSpPr>
            <a:spLocks noGrp="1"/>
          </p:cNvSpPr>
          <p:nvPr>
            <p:ph type="title"/>
          </p:nvPr>
        </p:nvSpPr>
        <p:spPr/>
        <p:txBody>
          <a:bodyPr/>
          <a:lstStyle/>
          <a:p>
            <a:r>
              <a:rPr kumimoji="1" lang="ja-JP" altLang="en-US" dirty="0"/>
              <a:t>参考文献</a:t>
            </a:r>
          </a:p>
        </p:txBody>
      </p:sp>
      <p:sp>
        <p:nvSpPr>
          <p:cNvPr id="3" name="コンテンツ プレースホルダー 2">
            <a:extLst>
              <a:ext uri="{FF2B5EF4-FFF2-40B4-BE49-F238E27FC236}">
                <a16:creationId xmlns:a16="http://schemas.microsoft.com/office/drawing/2014/main" id="{9EDCDEF4-6B1A-9EFB-4D79-E5F69B5BFC3F}"/>
              </a:ext>
            </a:extLst>
          </p:cNvPr>
          <p:cNvSpPr>
            <a:spLocks noGrp="1"/>
          </p:cNvSpPr>
          <p:nvPr>
            <p:ph idx="1"/>
          </p:nvPr>
        </p:nvSpPr>
        <p:spPr/>
        <p:txBody>
          <a:bodyPr/>
          <a:lstStyle/>
          <a:p>
            <a:r>
              <a:rPr kumimoji="1" lang="en-US" altLang="ja-JP" dirty="0"/>
              <a:t>[</a:t>
            </a:r>
            <a:r>
              <a:rPr kumimoji="1" lang="ja-JP" altLang="en-US" dirty="0"/>
              <a:t>１</a:t>
            </a:r>
            <a:r>
              <a:rPr kumimoji="1" lang="en-US" altLang="ja-JP" dirty="0"/>
              <a:t>]</a:t>
            </a:r>
            <a:r>
              <a:rPr lang="ja-JP" altLang="en-US" dirty="0"/>
              <a:t>厚生労働省</a:t>
            </a:r>
            <a:r>
              <a:rPr kumimoji="1" lang="ja-JP" altLang="en-US" dirty="0"/>
              <a:t>（２０２５</a:t>
            </a:r>
            <a:r>
              <a:rPr lang="ja-JP" altLang="en-US" dirty="0"/>
              <a:t>）認知症カフェ実施（概要）</a:t>
            </a:r>
            <a:endParaRPr lang="en-US" altLang="ja-JP" dirty="0"/>
          </a:p>
          <a:p>
            <a:endParaRPr kumimoji="1" lang="en-US" altLang="ja-JP" dirty="0"/>
          </a:p>
          <a:p>
            <a:r>
              <a:rPr kumimoji="1" lang="en-US" altLang="ja-JP" dirty="0"/>
              <a:t>[</a:t>
            </a:r>
            <a:r>
              <a:rPr kumimoji="1" lang="ja-JP" altLang="en-US" dirty="0"/>
              <a:t>２</a:t>
            </a:r>
            <a:r>
              <a:rPr kumimoji="1" lang="en-US" altLang="ja-JP" dirty="0"/>
              <a:t>]</a:t>
            </a:r>
            <a:r>
              <a:rPr kumimoji="1" lang="ja-JP" altLang="en-US" dirty="0"/>
              <a:t>厚生労働省（２０１９）認知症施策推進大綱</a:t>
            </a:r>
            <a:endParaRPr kumimoji="1" lang="en-US" altLang="ja-JP" dirty="0"/>
          </a:p>
          <a:p>
            <a:pPr marL="0" indent="0">
              <a:buNone/>
            </a:pPr>
            <a:endParaRPr kumimoji="1" lang="ja-JP" altLang="en-US" dirty="0"/>
          </a:p>
        </p:txBody>
      </p:sp>
    </p:spTree>
    <p:extLst>
      <p:ext uri="{BB962C8B-B14F-4D97-AF65-F5344CB8AC3E}">
        <p14:creationId xmlns:p14="http://schemas.microsoft.com/office/powerpoint/2010/main" val="3640783569"/>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6215</TotalTime>
  <Words>3785</Words>
  <Application>Microsoft Office PowerPoint</Application>
  <PresentationFormat>ワイド画面</PresentationFormat>
  <Paragraphs>419</Paragraphs>
  <Slides>22</Slides>
  <Notes>21</Notes>
  <HiddenSlides>8</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22</vt:i4>
      </vt:variant>
    </vt:vector>
  </HeadingPairs>
  <TitlesOfParts>
    <vt:vector size="28" baseType="lpstr">
      <vt:lpstr>ＭＳ Ｐゴシック</vt:lpstr>
      <vt:lpstr>游ゴシック</vt:lpstr>
      <vt:lpstr>游ゴシック Light</vt:lpstr>
      <vt:lpstr>Arial</vt:lpstr>
      <vt:lpstr>Calibri</vt:lpstr>
      <vt:lpstr>Office テーマ</vt:lpstr>
      <vt:lpstr>地域住民と相談しあえる関係性構築を目指して  －認知症カフェ　はるの芽カフェを通して－   </vt:lpstr>
      <vt:lpstr>PowerPoint プレゼンテーション</vt:lpstr>
      <vt:lpstr>認知症カフェとは</vt:lpstr>
      <vt:lpstr>認知症カフェとは</vt:lpstr>
      <vt:lpstr>高知市春野町について</vt:lpstr>
      <vt:lpstr>認知症カフェとは</vt:lpstr>
      <vt:lpstr>立ち上げ経緯①</vt:lpstr>
      <vt:lpstr>立ち上げ経緯</vt:lpstr>
      <vt:lpstr>開催にあたっての目標</vt:lpstr>
      <vt:lpstr>開催継続していくことで・・</vt:lpstr>
      <vt:lpstr>実施内容</vt:lpstr>
      <vt:lpstr>講話内容</vt:lpstr>
      <vt:lpstr>講話内容</vt:lpstr>
      <vt:lpstr>実際の様子</vt:lpstr>
      <vt:lpstr>実際に開催してみて</vt:lpstr>
      <vt:lpstr>必要となった物品</vt:lpstr>
      <vt:lpstr>今後の課題</vt:lpstr>
      <vt:lpstr>今後の課題</vt:lpstr>
      <vt:lpstr>  今後の課題</vt:lpstr>
      <vt:lpstr>総括</vt:lpstr>
      <vt:lpstr>今後の課題</vt:lpstr>
      <vt:lpstr>参考文献</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沖村祐哉</dc:creator>
  <cp:lastModifiedBy>はるの薬局 四国調剤</cp:lastModifiedBy>
  <cp:revision>100</cp:revision>
  <dcterms:created xsi:type="dcterms:W3CDTF">2023-09-26T00:04:50Z</dcterms:created>
  <dcterms:modified xsi:type="dcterms:W3CDTF">2025-10-24T09:11:10Z</dcterms:modified>
</cp:coreProperties>
</file>