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sldIdLst>
    <p:sldId id="258" r:id="rId2"/>
    <p:sldId id="257" r:id="rId3"/>
    <p:sldId id="259" r:id="rId4"/>
    <p:sldId id="260" r:id="rId5"/>
    <p:sldId id="261" r:id="rId6"/>
    <p:sldId id="262" r:id="rId7"/>
    <p:sldId id="270" r:id="rId8"/>
    <p:sldId id="271" r:id="rId9"/>
    <p:sldId id="272" r:id="rId10"/>
    <p:sldId id="266" r:id="rId11"/>
    <p:sldId id="275" r:id="rId12"/>
    <p:sldId id="268"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A015611B-785F-4B60-96FA-BC616C78AFE4}">
          <p14:sldIdLst>
            <p14:sldId id="258"/>
            <p14:sldId id="257"/>
            <p14:sldId id="259"/>
            <p14:sldId id="260"/>
            <p14:sldId id="261"/>
            <p14:sldId id="262"/>
            <p14:sldId id="270"/>
            <p14:sldId id="271"/>
            <p14:sldId id="272"/>
            <p14:sldId id="266"/>
            <p14:sldId id="275"/>
            <p14:sldId id="268"/>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oichigo1" initials="n" lastIdx="2" clrIdx="0">
    <p:extLst>
      <p:ext uri="{19B8F6BF-5375-455C-9EA6-DF929625EA0E}">
        <p15:presenceInfo xmlns:p15="http://schemas.microsoft.com/office/powerpoint/2012/main" userId="noichigo1" providerId="None"/>
      </p:ext>
    </p:extLst>
  </p:cmAuthor>
  <p:cmAuthor id="2" name="慎太郎 松本" initials="慎太郎" lastIdx="3" clrIdx="1">
    <p:extLst>
      <p:ext uri="{19B8F6BF-5375-455C-9EA6-DF929625EA0E}">
        <p15:presenceInfo xmlns:p15="http://schemas.microsoft.com/office/powerpoint/2012/main" userId="25ed1ace0e64eae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C418264-EF80-4BFB-B3BE-6CEF577DF87C}" v="808" dt="2019-11-04T08:54:23.540"/>
    <p1510:client id="{8330171A-CBCB-400D-BB61-E12116467B16}" v="72" dt="2019-11-04T05:46:35.353"/>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57" autoAdjust="0"/>
    <p:restoredTop sz="94238" autoAdjust="0"/>
  </p:normalViewPr>
  <p:slideViewPr>
    <p:cSldViewPr snapToGrid="0">
      <p:cViewPr varScale="1">
        <p:scale>
          <a:sx n="114" d="100"/>
          <a:sy n="114" d="100"/>
        </p:scale>
        <p:origin x="156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CADE5F-C419-445A-AFE7-155C79FFC966}" type="datetimeFigureOut">
              <a:rPr kumimoji="1" lang="ja-JP" altLang="en-US" smtClean="0"/>
              <a:t>2019/11/8</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CB039B-B016-4B4C-AF73-7CFA1817841E}" type="slidenum">
              <a:rPr kumimoji="1" lang="ja-JP" altLang="en-US" smtClean="0"/>
              <a:t>‹#›</a:t>
            </a:fld>
            <a:endParaRPr kumimoji="1" lang="ja-JP" altLang="en-US"/>
          </a:p>
        </p:txBody>
      </p:sp>
    </p:spTree>
    <p:extLst>
      <p:ext uri="{BB962C8B-B14F-4D97-AF65-F5344CB8AC3E}">
        <p14:creationId xmlns:p14="http://schemas.microsoft.com/office/powerpoint/2010/main" val="17214956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tx1"/>
                </a:solidFill>
                <a:latin typeface="+mj-ea"/>
                <a:ea typeface="+mn-ea"/>
                <a:cs typeface="+mn-cs"/>
              </a:rPr>
              <a:t>重複投薬相互作用防止加算や</a:t>
            </a:r>
            <a:r>
              <a:rPr kumimoji="1" lang="ja-JP" altLang="en-US" sz="1200" b="1" dirty="0">
                <a:latin typeface="+mj-ea"/>
              </a:rPr>
              <a:t>服用薬剤調整支援料加算といった加算があり、薬剤師の職能が求められています。</a:t>
            </a:r>
            <a:endParaRPr kumimoji="1" lang="en-US" altLang="ja-JP" sz="1200" b="1" dirty="0">
              <a:latin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latin typeface="+mj-ea"/>
              </a:rPr>
              <a:t>実際の業務の中で求められる対応とはどういったものなのか、当薬局での</a:t>
            </a:r>
            <a:r>
              <a:rPr kumimoji="1" lang="en-US" altLang="ja-JP" sz="1200" b="1" dirty="0">
                <a:latin typeface="+mj-ea"/>
              </a:rPr>
              <a:t>2</a:t>
            </a:r>
            <a:r>
              <a:rPr kumimoji="1" lang="ja-JP" altLang="en-US" sz="1200" b="1" dirty="0">
                <a:latin typeface="+mj-ea"/>
              </a:rPr>
              <a:t>つの事例について発表したいとおもいます。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FFCB039B-B016-4B4C-AF73-7CFA1817841E}" type="slidenum">
              <a:rPr kumimoji="1" lang="ja-JP" altLang="en-US" smtClean="0"/>
              <a:t>3</a:t>
            </a:fld>
            <a:endParaRPr kumimoji="1" lang="ja-JP" altLang="en-US"/>
          </a:p>
        </p:txBody>
      </p:sp>
    </p:spTree>
    <p:extLst>
      <p:ext uri="{BB962C8B-B14F-4D97-AF65-F5344CB8AC3E}">
        <p14:creationId xmlns:p14="http://schemas.microsoft.com/office/powerpoint/2010/main" val="5895600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p:txBody>
      </p:sp>
      <p:sp>
        <p:nvSpPr>
          <p:cNvPr id="4" name="スライド番号プレースホルダー 3"/>
          <p:cNvSpPr>
            <a:spLocks noGrp="1"/>
          </p:cNvSpPr>
          <p:nvPr>
            <p:ph type="sldNum" sz="quarter" idx="5"/>
          </p:nvPr>
        </p:nvSpPr>
        <p:spPr/>
        <p:txBody>
          <a:bodyPr/>
          <a:lstStyle/>
          <a:p>
            <a:fld id="{FFCB039B-B016-4B4C-AF73-7CFA1817841E}" type="slidenum">
              <a:rPr kumimoji="1" lang="ja-JP" altLang="en-US" smtClean="0"/>
              <a:t>12</a:t>
            </a:fld>
            <a:endParaRPr kumimoji="1" lang="ja-JP" altLang="en-US"/>
          </a:p>
        </p:txBody>
      </p:sp>
    </p:spTree>
    <p:extLst>
      <p:ext uri="{BB962C8B-B14F-4D97-AF65-F5344CB8AC3E}">
        <p14:creationId xmlns:p14="http://schemas.microsoft.com/office/powerpoint/2010/main" val="35403585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sz="1200" b="1" dirty="0">
                <a:latin typeface="+mj-ea"/>
              </a:rPr>
              <a:t>2018</a:t>
            </a:r>
            <a:r>
              <a:rPr lang="ja-JP" altLang="en-US" sz="1200" b="1" dirty="0">
                <a:latin typeface="+mj-ea"/>
              </a:rPr>
              <a:t>年</a:t>
            </a:r>
            <a:r>
              <a:rPr lang="en-US" altLang="ja-JP" sz="1200" b="1" dirty="0">
                <a:latin typeface="+mj-ea"/>
              </a:rPr>
              <a:t>2</a:t>
            </a:r>
            <a:r>
              <a:rPr lang="ja-JP" altLang="en-US" sz="1200" b="1" dirty="0">
                <a:latin typeface="+mj-ea"/>
              </a:rPr>
              <a:t>月に貧血症状で入院し、</a:t>
            </a:r>
            <a:r>
              <a:rPr lang="en-US" altLang="ja-JP" sz="1200" b="1" dirty="0">
                <a:latin typeface="+mj-ea"/>
              </a:rPr>
              <a:t>1</a:t>
            </a:r>
            <a:r>
              <a:rPr lang="ja-JP" altLang="en-US" sz="1200" b="1" dirty="0">
                <a:latin typeface="+mj-ea"/>
              </a:rPr>
              <a:t>か月ほどで退院しましたが退院時の処方の飲み忘れも多く、管理に不安があり</a:t>
            </a:r>
            <a:r>
              <a:rPr kumimoji="1" lang="ja-JP" altLang="en-US" sz="1200" b="1" kern="1200" dirty="0">
                <a:solidFill>
                  <a:schemeClr val="tx1"/>
                </a:solidFill>
                <a:latin typeface="+mj-ea"/>
                <a:ea typeface="+mn-ea"/>
                <a:cs typeface="+mn-cs"/>
              </a:rPr>
              <a:t>、</a:t>
            </a:r>
            <a:r>
              <a:rPr kumimoji="1" lang="en-US" altLang="ja-JP" sz="1200" b="1" kern="1200" dirty="0">
                <a:solidFill>
                  <a:schemeClr val="tx1"/>
                </a:solidFill>
                <a:latin typeface="+mj-ea"/>
                <a:ea typeface="+mn-ea"/>
                <a:cs typeface="+mn-cs"/>
              </a:rPr>
              <a:t>2018</a:t>
            </a:r>
            <a:r>
              <a:rPr kumimoji="1" lang="ja-JP" altLang="en-US" sz="1200" b="1" kern="1200" dirty="0">
                <a:solidFill>
                  <a:schemeClr val="tx1"/>
                </a:solidFill>
                <a:latin typeface="+mj-ea"/>
                <a:ea typeface="+mn-ea"/>
                <a:cs typeface="+mn-cs"/>
              </a:rPr>
              <a:t>年</a:t>
            </a:r>
            <a:r>
              <a:rPr kumimoji="1" lang="en-US" altLang="ja-JP" sz="1200" b="1" kern="1200" dirty="0">
                <a:solidFill>
                  <a:schemeClr val="tx1"/>
                </a:solidFill>
                <a:latin typeface="+mj-ea"/>
                <a:ea typeface="+mn-ea"/>
                <a:cs typeface="+mn-cs"/>
              </a:rPr>
              <a:t>3</a:t>
            </a:r>
            <a:r>
              <a:rPr kumimoji="1" lang="ja-JP" altLang="en-US" sz="1200" b="1" kern="1200" dirty="0">
                <a:solidFill>
                  <a:schemeClr val="tx1"/>
                </a:solidFill>
                <a:latin typeface="+mj-ea"/>
                <a:ea typeface="+mn-ea"/>
                <a:cs typeface="+mn-cs"/>
              </a:rPr>
              <a:t>月</a:t>
            </a:r>
            <a:r>
              <a:rPr kumimoji="1" lang="en-US" altLang="ja-JP" sz="1200" b="1" kern="1200" dirty="0">
                <a:solidFill>
                  <a:schemeClr val="tx1"/>
                </a:solidFill>
                <a:latin typeface="+mj-ea"/>
                <a:ea typeface="+mn-ea"/>
                <a:cs typeface="+mn-cs"/>
              </a:rPr>
              <a:t>19</a:t>
            </a:r>
            <a:r>
              <a:rPr kumimoji="1" lang="ja-JP" altLang="en-US" sz="1200" b="1" kern="1200" dirty="0">
                <a:solidFill>
                  <a:schemeClr val="tx1"/>
                </a:solidFill>
                <a:latin typeface="+mj-ea"/>
                <a:ea typeface="+mn-ea"/>
                <a:cs typeface="+mn-cs"/>
              </a:rPr>
              <a:t>日に</a:t>
            </a:r>
            <a:r>
              <a:rPr lang="zh-TW" altLang="en-US" sz="1200" b="1" dirty="0">
                <a:solidFill>
                  <a:schemeClr val="tx1"/>
                </a:solidFill>
                <a:latin typeface="ＭＳ Ｐゴシック" panose="020B0600070205080204" pitchFamily="50" charset="-128"/>
                <a:ea typeface="ＭＳ Ｐゴシック" panose="020B0600070205080204" pitchFamily="50" charset="-128"/>
              </a:rPr>
              <a:t>居宅療養管理指導</a:t>
            </a:r>
            <a:r>
              <a:rPr lang="ja-JP" altLang="en-US" sz="1200" b="1" dirty="0">
                <a:solidFill>
                  <a:schemeClr val="tx1"/>
                </a:solidFill>
                <a:latin typeface="ＭＳ Ｐゴシック" panose="020B0600070205080204" pitchFamily="50" charset="-128"/>
                <a:ea typeface="ＭＳ Ｐゴシック" panose="020B0600070205080204" pitchFamily="50" charset="-128"/>
              </a:rPr>
              <a:t>開始しました。</a:t>
            </a: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dirty="0"/>
              <a:t>退院時の薬の管理に不安有り</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FFCB039B-B016-4B4C-AF73-7CFA1817841E}" type="slidenum">
              <a:rPr kumimoji="1" lang="ja-JP" altLang="en-US" smtClean="0"/>
              <a:t>4</a:t>
            </a:fld>
            <a:endParaRPr kumimoji="1" lang="ja-JP" altLang="en-US"/>
          </a:p>
        </p:txBody>
      </p:sp>
    </p:spTree>
    <p:extLst>
      <p:ext uri="{BB962C8B-B14F-4D97-AF65-F5344CB8AC3E}">
        <p14:creationId xmlns:p14="http://schemas.microsoft.com/office/powerpoint/2010/main" val="42597346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本人は薬をためるのが好きなので家族からできるだけ薬を減らしてほしいとの相談有り。薬による薬害をとても心配されていました</a:t>
            </a:r>
            <a:endParaRPr kumimoji="1" lang="en-US" altLang="ja-JP" dirty="0"/>
          </a:p>
          <a:p>
            <a:r>
              <a:rPr kumimoji="1" lang="ja-JP" altLang="en-US" dirty="0"/>
              <a:t>減薬の提案を行ったが、その後貧血症状の悪化　</a:t>
            </a:r>
            <a:endParaRPr kumimoji="1" lang="en-US" altLang="ja-JP" dirty="0"/>
          </a:p>
          <a:p>
            <a:r>
              <a:rPr kumimoji="1" lang="ja-JP" altLang="en-US" dirty="0"/>
              <a:t>検査値の悪化や便の色などから胃腸での出血が疑われ、バイアスピリン、ルフレンが中止になり、アドナが追加されました。</a:t>
            </a:r>
            <a:endParaRPr kumimoji="1" lang="en-US" altLang="ja-JP" dirty="0"/>
          </a:p>
          <a:p>
            <a:r>
              <a:rPr kumimoji="1" lang="ja-JP" altLang="en-US" dirty="0"/>
              <a:t>検査値の改善が見られアドナは中止され、</a:t>
            </a:r>
            <a:endParaRPr kumimoji="1" lang="en-US" altLang="ja-JP" dirty="0"/>
          </a:p>
          <a:p>
            <a:r>
              <a:rPr kumimoji="1" lang="ja-JP" altLang="en-US" dirty="0"/>
              <a:t>ビオフェルミン、レバミピドが中止になりました。</a:t>
            </a:r>
            <a:endParaRPr kumimoji="1" lang="en-US" altLang="ja-JP" dirty="0"/>
          </a:p>
          <a:p>
            <a:endParaRPr kumimoji="1" lang="en-US" altLang="ja-JP" dirty="0"/>
          </a:p>
          <a:p>
            <a:r>
              <a:rPr kumimoji="1" lang="ja-JP" altLang="en-US" dirty="0"/>
              <a:t>貧血症状への働きかけはできていなかった。</a:t>
            </a:r>
            <a:r>
              <a:rPr kumimoji="1" lang="en-US" altLang="ja-JP" dirty="0"/>
              <a:t>3/30</a:t>
            </a:r>
            <a:r>
              <a:rPr kumimoji="1" lang="ja-JP" altLang="en-US" dirty="0"/>
              <a:t>に鉄分を含む食事を勧めたぐらい</a:t>
            </a:r>
            <a:endParaRPr kumimoji="1" lang="en-US" altLang="ja-JP" dirty="0"/>
          </a:p>
        </p:txBody>
      </p:sp>
      <p:sp>
        <p:nvSpPr>
          <p:cNvPr id="4" name="スライド番号プレースホルダー 3"/>
          <p:cNvSpPr>
            <a:spLocks noGrp="1"/>
          </p:cNvSpPr>
          <p:nvPr>
            <p:ph type="sldNum" sz="quarter" idx="5"/>
          </p:nvPr>
        </p:nvSpPr>
        <p:spPr/>
        <p:txBody>
          <a:bodyPr/>
          <a:lstStyle/>
          <a:p>
            <a:fld id="{FFCB039B-B016-4B4C-AF73-7CFA1817841E}" type="slidenum">
              <a:rPr kumimoji="1" lang="ja-JP" altLang="en-US" smtClean="0"/>
              <a:t>5</a:t>
            </a:fld>
            <a:endParaRPr kumimoji="1" lang="ja-JP" altLang="en-US"/>
          </a:p>
        </p:txBody>
      </p:sp>
    </p:spTree>
    <p:extLst>
      <p:ext uri="{BB962C8B-B14F-4D97-AF65-F5344CB8AC3E}">
        <p14:creationId xmlns:p14="http://schemas.microsoft.com/office/powerpoint/2010/main" val="15995594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患者自らお薬カレンダーにセットを希望され、在宅を中止したいとの訴えがありました。</a:t>
            </a:r>
            <a:endParaRPr kumimoji="1" lang="en-US" altLang="ja-JP" dirty="0"/>
          </a:p>
          <a:p>
            <a:r>
              <a:rPr kumimoji="1" lang="ja-JP" altLang="en-US" dirty="0"/>
              <a:t>飲み忘れも減っており、検査値の改善も見られたことからひとりでの薬の管理が可能と判断しそのように医師に報告を行いました。</a:t>
            </a:r>
            <a:endParaRPr kumimoji="1" lang="en-US" altLang="ja-JP" dirty="0"/>
          </a:p>
          <a:p>
            <a:r>
              <a:rPr kumimoji="1" lang="ja-JP" altLang="en-US" dirty="0"/>
              <a:t>そのご居宅管理業務から外来への管理に移行しました。</a:t>
            </a:r>
            <a:endParaRPr kumimoji="1" lang="en-US" altLang="ja-JP" dirty="0"/>
          </a:p>
          <a:p>
            <a:endParaRPr kumimoji="1" lang="en-US" altLang="ja-JP" dirty="0"/>
          </a:p>
          <a:p>
            <a:r>
              <a:rPr kumimoji="1" lang="ja-JP" altLang="en-US" dirty="0"/>
              <a:t>今後の課題として、医師への提案は行ったが</a:t>
            </a:r>
            <a:r>
              <a:rPr kumimoji="1" lang="ja-JP" altLang="en-US" sz="1200" b="1" kern="1200" dirty="0">
                <a:solidFill>
                  <a:schemeClr val="tx1"/>
                </a:solidFill>
                <a:latin typeface="+mj-ea"/>
                <a:ea typeface="+mn-ea"/>
                <a:cs typeface="+mn-cs"/>
              </a:rPr>
              <a:t>貧血症状の悪化が起こってしまった。もっと前に薬剤師が早めに提案はできなかったか？</a:t>
            </a:r>
            <a:endParaRPr kumimoji="1" lang="en-US" altLang="ja-JP" sz="1200" b="1" kern="1200" dirty="0">
              <a:solidFill>
                <a:schemeClr val="tx1"/>
              </a:solidFill>
              <a:latin typeface="+mj-ea"/>
              <a:ea typeface="+mn-ea"/>
              <a:cs typeface="+mn-cs"/>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FFCB039B-B016-4B4C-AF73-7CFA1817841E}" type="slidenum">
              <a:rPr kumimoji="1" lang="ja-JP" altLang="en-US" smtClean="0"/>
              <a:t>6</a:t>
            </a:fld>
            <a:endParaRPr kumimoji="1" lang="ja-JP" altLang="en-US"/>
          </a:p>
        </p:txBody>
      </p:sp>
    </p:spTree>
    <p:extLst>
      <p:ext uri="{BB962C8B-B14F-4D97-AF65-F5344CB8AC3E}">
        <p14:creationId xmlns:p14="http://schemas.microsoft.com/office/powerpoint/2010/main" val="70602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症例２の患者様は</a:t>
            </a:r>
            <a:r>
              <a:rPr kumimoji="1" lang="en-US" altLang="ja-JP" sz="1200" b="1" kern="1200" dirty="0">
                <a:solidFill>
                  <a:schemeClr val="tx1"/>
                </a:solidFill>
                <a:latin typeface="+mj-ea"/>
                <a:ea typeface="+mn-ea"/>
                <a:cs typeface="+mn-cs"/>
              </a:rPr>
              <a:t>80</a:t>
            </a:r>
            <a:r>
              <a:rPr kumimoji="1" lang="ja-JP" altLang="en-US" sz="1200" b="1" kern="1200" dirty="0">
                <a:solidFill>
                  <a:schemeClr val="tx1"/>
                </a:solidFill>
                <a:latin typeface="+mj-ea"/>
                <a:ea typeface="+mn-ea"/>
                <a:cs typeface="+mn-cs"/>
              </a:rPr>
              <a:t>歳代前半の女性一人暮らしの方で次女が近くに暮らしており、週</a:t>
            </a:r>
            <a:r>
              <a:rPr kumimoji="1" lang="en-US" altLang="ja-JP" sz="1200" b="1" kern="1200" dirty="0">
                <a:solidFill>
                  <a:schemeClr val="tx1"/>
                </a:solidFill>
                <a:latin typeface="+mj-ea"/>
                <a:ea typeface="+mn-ea"/>
                <a:cs typeface="+mn-cs"/>
              </a:rPr>
              <a:t>2</a:t>
            </a:r>
            <a:r>
              <a:rPr kumimoji="1" lang="ja-JP" altLang="en-US" sz="1200" b="1" kern="1200" dirty="0">
                <a:solidFill>
                  <a:schemeClr val="tx1"/>
                </a:solidFill>
                <a:latin typeface="+mj-ea"/>
                <a:ea typeface="+mn-ea"/>
                <a:cs typeface="+mn-cs"/>
              </a:rPr>
              <a:t>日の火曜と金曜日にデイサービスを利用していました。</a:t>
            </a:r>
            <a:endParaRPr kumimoji="1" lang="en-US" altLang="ja-JP" sz="1200" b="1" kern="1200" dirty="0">
              <a:solidFill>
                <a:schemeClr val="tx1"/>
              </a:solidFill>
              <a:latin typeface="+mj-ea"/>
              <a:ea typeface="+mn-ea"/>
              <a:cs typeface="+mn-cs"/>
            </a:endParaRPr>
          </a:p>
          <a:p>
            <a:r>
              <a:rPr lang="zh-TW" altLang="en-US" sz="1200" b="1" dirty="0">
                <a:latin typeface="ＭＳ Ｐゴシック" panose="020B0600070205080204" pitchFamily="50" charset="-128"/>
                <a:ea typeface="ＭＳ Ｐゴシック" panose="020B0600070205080204" pitchFamily="50" charset="-128"/>
              </a:rPr>
              <a:t>居宅療養管理指導</a:t>
            </a:r>
            <a:r>
              <a:rPr lang="ja-JP" altLang="en-US" sz="1200" b="1" dirty="0">
                <a:latin typeface="+mj-ea"/>
              </a:rPr>
              <a:t>を実施</a:t>
            </a:r>
            <a:r>
              <a:rPr kumimoji="1" lang="ja-JP" altLang="en-US" sz="1200" b="1" kern="1200" dirty="0">
                <a:solidFill>
                  <a:schemeClr val="tx1"/>
                </a:solidFill>
                <a:latin typeface="+mj-ea"/>
                <a:ea typeface="+mn-ea"/>
                <a:cs typeface="+mn-cs"/>
              </a:rPr>
              <a:t>していましたが、脳梗塞の既往歴があり、認知症状悪化によるアドヒアランスの低下が心配される患者でした。</a:t>
            </a:r>
          </a:p>
          <a:p>
            <a:r>
              <a:rPr kumimoji="1" lang="ja-JP" altLang="en-US" dirty="0"/>
              <a:t>処方薬はプラザキサなどを含めて、十種類のやくざいを服用していました。</a:t>
            </a:r>
          </a:p>
        </p:txBody>
      </p:sp>
      <p:sp>
        <p:nvSpPr>
          <p:cNvPr id="4" name="スライド番号プレースホルダー 3"/>
          <p:cNvSpPr>
            <a:spLocks noGrp="1"/>
          </p:cNvSpPr>
          <p:nvPr>
            <p:ph type="sldNum" sz="quarter" idx="5"/>
          </p:nvPr>
        </p:nvSpPr>
        <p:spPr/>
        <p:txBody>
          <a:bodyPr/>
          <a:lstStyle/>
          <a:p>
            <a:fld id="{FFCB039B-B016-4B4C-AF73-7CFA1817841E}" type="slidenum">
              <a:rPr kumimoji="1" lang="ja-JP" altLang="en-US" smtClean="0"/>
              <a:t>7</a:t>
            </a:fld>
            <a:endParaRPr kumimoji="1" lang="ja-JP" altLang="en-US"/>
          </a:p>
        </p:txBody>
      </p:sp>
    </p:spTree>
    <p:extLst>
      <p:ext uri="{BB962C8B-B14F-4D97-AF65-F5344CB8AC3E}">
        <p14:creationId xmlns:p14="http://schemas.microsoft.com/office/powerpoint/2010/main" val="33739727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2019</a:t>
            </a:r>
            <a:r>
              <a:rPr kumimoji="1" lang="ja-JP" altLang="en-US" dirty="0"/>
              <a:t>年</a:t>
            </a:r>
            <a:r>
              <a:rPr kumimoji="1" lang="en-US" altLang="ja-JP" dirty="0"/>
              <a:t>2</a:t>
            </a:r>
            <a:r>
              <a:rPr kumimoji="1" lang="ja-JP" altLang="en-US" dirty="0"/>
              <a:t>月</a:t>
            </a:r>
            <a:r>
              <a:rPr kumimoji="1" lang="en-US" altLang="ja-JP" dirty="0"/>
              <a:t>8</a:t>
            </a:r>
            <a:r>
              <a:rPr kumimoji="1" lang="ja-JP" altLang="en-US" dirty="0"/>
              <a:t>日から在宅業務にて毎週、薬剤師が訪問し服薬支援、確認を行ったがアドヒアランスの向上が見られなかった。</a:t>
            </a:r>
            <a:endParaRPr kumimoji="1" lang="en-US" altLang="ja-JP" dirty="0"/>
          </a:p>
          <a:p>
            <a:r>
              <a:rPr kumimoji="1" lang="ja-JP" altLang="en-US" dirty="0"/>
              <a:t>認知症の症状が悪化し、飲み忘れが多く自己管理は困難な状況でした。近くに住む家族の方も忙しく薬の確認が難しい状況でした。そのため、家族やケアマネージャーの協力を得られやすくするため用法の簡素化を提案しました。</a:t>
            </a:r>
            <a:endParaRPr kumimoji="1" lang="en-US" altLang="ja-JP" dirty="0"/>
          </a:p>
          <a:p>
            <a:r>
              <a:rPr kumimoji="1" lang="ja-JP" altLang="en-US" dirty="0"/>
              <a:t>その結果、処方の見直しにもつながり、</a:t>
            </a:r>
            <a:r>
              <a:rPr kumimoji="1" lang="en-US" altLang="ja-JP" dirty="0"/>
              <a:t>2019</a:t>
            </a:r>
            <a:r>
              <a:rPr kumimoji="1" lang="ja-JP" altLang="en-US" dirty="0"/>
              <a:t>年</a:t>
            </a:r>
            <a:r>
              <a:rPr kumimoji="1" lang="en-US" altLang="ja-JP" dirty="0"/>
              <a:t>4</a:t>
            </a:r>
            <a:r>
              <a:rPr kumimoji="1" lang="ja-JP" altLang="en-US" dirty="0"/>
              <a:t>月</a:t>
            </a:r>
            <a:r>
              <a:rPr kumimoji="1" lang="en-US" altLang="ja-JP" dirty="0"/>
              <a:t>26</a:t>
            </a:r>
            <a:r>
              <a:rPr kumimoji="1" lang="ja-JP" altLang="en-US" dirty="0"/>
              <a:t>日に一日二回の薬から</a:t>
            </a:r>
            <a:r>
              <a:rPr kumimoji="1" lang="en-US" altLang="ja-JP" dirty="0"/>
              <a:t>1</a:t>
            </a:r>
            <a:r>
              <a:rPr kumimoji="1" lang="ja-JP" altLang="en-US" dirty="0"/>
              <a:t>日一回の処方に用法が減り、家族の方が朝に薬を渡して服薬を確認してもらうようになりました</a:t>
            </a:r>
            <a:endParaRPr kumimoji="1" lang="en-US" altLang="ja-JP" dirty="0"/>
          </a:p>
          <a:p>
            <a:endParaRPr kumimoji="1" lang="en-US" altLang="ja-JP" dirty="0"/>
          </a:p>
          <a:p>
            <a:r>
              <a:rPr kumimoji="1" lang="ja-JP" altLang="en-US" dirty="0"/>
              <a:t>次女が薬の管理をしやすいように、１日２回から１日１回に用法を減らせるようにプラザキサ→イグザレルト、リクシアナ、テオフィリン→ユニフィル、ムコダイン→ムコソルバン</a:t>
            </a:r>
            <a:r>
              <a:rPr kumimoji="1" lang="en-US" altLang="ja-JP" dirty="0"/>
              <a:t>L</a:t>
            </a:r>
            <a:r>
              <a:rPr kumimoji="1" lang="ja-JP" altLang="en-US" dirty="0"/>
              <a:t>への処方の変更を提案しました。</a:t>
            </a:r>
          </a:p>
          <a:p>
            <a:endParaRPr kumimoji="1" lang="ja-JP" altLang="en-US" dirty="0"/>
          </a:p>
        </p:txBody>
      </p:sp>
      <p:sp>
        <p:nvSpPr>
          <p:cNvPr id="4" name="スライド番号プレースホルダー 3"/>
          <p:cNvSpPr>
            <a:spLocks noGrp="1"/>
          </p:cNvSpPr>
          <p:nvPr>
            <p:ph type="sldNum" sz="quarter" idx="5"/>
          </p:nvPr>
        </p:nvSpPr>
        <p:spPr/>
        <p:txBody>
          <a:bodyPr/>
          <a:lstStyle/>
          <a:p>
            <a:fld id="{FFCB039B-B016-4B4C-AF73-7CFA1817841E}" type="slidenum">
              <a:rPr kumimoji="1" lang="ja-JP" altLang="en-US" smtClean="0"/>
              <a:t>8</a:t>
            </a:fld>
            <a:endParaRPr kumimoji="1" lang="ja-JP" altLang="en-US"/>
          </a:p>
        </p:txBody>
      </p:sp>
    </p:spTree>
    <p:extLst>
      <p:ext uri="{BB962C8B-B14F-4D97-AF65-F5344CB8AC3E}">
        <p14:creationId xmlns:p14="http://schemas.microsoft.com/office/powerpoint/2010/main" val="35005668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外来にて家族の方に薬をわたし、毎朝薬を渡し服薬を確認してもらう。また、火曜と金曜日のデイサービスの利用日にはデイにて服薬を確認してもらうために薬局がデイサービスに薬を持っていく</a:t>
            </a:r>
            <a:endParaRPr kumimoji="1" lang="en-US" altLang="ja-JP" dirty="0"/>
          </a:p>
          <a:p>
            <a:r>
              <a:rPr kumimoji="1" lang="ja-JP" altLang="en-US" dirty="0"/>
              <a:t>家族やケアマネージャーの協力もあり、飲み忘れの頻度も減少し、脳</a:t>
            </a:r>
            <a:r>
              <a:rPr kumimoji="1" lang="en-US" altLang="ja-JP" dirty="0"/>
              <a:t>MRI</a:t>
            </a:r>
            <a:r>
              <a:rPr kumimoji="1" lang="ja-JP" altLang="en-US" dirty="0"/>
              <a:t>の結果も改善しました、</a:t>
            </a:r>
            <a:endParaRPr kumimoji="1" lang="en-US" altLang="ja-JP" dirty="0"/>
          </a:p>
          <a:p>
            <a:r>
              <a:rPr kumimoji="1" lang="ja-JP" altLang="en-US" dirty="0"/>
              <a:t>しかし、本人に飲み忘れの自覚がないことや家族の方の仕事の関係などで毎朝ではなく、数日に一回まとめて渡して服薬を確認できないことなどがあり、完全に飲み忘れがなくなっているわけではなく今後も注意が必要です。</a:t>
            </a:r>
            <a:endParaRPr kumimoji="1" lang="en-US" altLang="ja-JP" dirty="0"/>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今後の課題として、飲み忘れを防ぐために家族の協力が今後も必要であり、医師や</a:t>
            </a:r>
            <a:r>
              <a:rPr kumimoji="1" lang="ja-JP" altLang="en-US" sz="1200" b="1" kern="1200" dirty="0">
                <a:solidFill>
                  <a:schemeClr val="tx1"/>
                </a:solidFill>
                <a:latin typeface="+mj-ea"/>
                <a:ea typeface="+mn-ea"/>
                <a:cs typeface="+mn-cs"/>
              </a:rPr>
              <a:t>家族、デイサービスとの情報の共有を続けていくことが</a:t>
            </a:r>
            <a:endParaRPr kumimoji="1" lang="en-US" altLang="ja-JP" sz="1200" b="1" kern="1200" dirty="0">
              <a:solidFill>
                <a:schemeClr val="tx1"/>
              </a:solidFill>
              <a:latin typeface="+mj-ea"/>
              <a:ea typeface="+mn-ea"/>
              <a:cs typeface="+mn-cs"/>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FFCB039B-B016-4B4C-AF73-7CFA1817841E}" type="slidenum">
              <a:rPr kumimoji="1" lang="ja-JP" altLang="en-US" smtClean="0"/>
              <a:t>9</a:t>
            </a:fld>
            <a:endParaRPr kumimoji="1" lang="ja-JP" altLang="en-US"/>
          </a:p>
        </p:txBody>
      </p:sp>
    </p:spTree>
    <p:extLst>
      <p:ext uri="{BB962C8B-B14F-4D97-AF65-F5344CB8AC3E}">
        <p14:creationId xmlns:p14="http://schemas.microsoft.com/office/powerpoint/2010/main" val="10133700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FCB039B-B016-4B4C-AF73-7CFA1817841E}" type="slidenum">
              <a:rPr kumimoji="1" lang="ja-JP" altLang="en-US" smtClean="0"/>
              <a:t>10</a:t>
            </a:fld>
            <a:endParaRPr kumimoji="1" lang="ja-JP" altLang="en-US"/>
          </a:p>
        </p:txBody>
      </p:sp>
    </p:spTree>
    <p:extLst>
      <p:ext uri="{BB962C8B-B14F-4D97-AF65-F5344CB8AC3E}">
        <p14:creationId xmlns:p14="http://schemas.microsoft.com/office/powerpoint/2010/main" val="42761560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lvl="0" indent="0">
              <a:lnSpc>
                <a:spcPct val="100000"/>
              </a:lnSpc>
              <a:spcBef>
                <a:spcPts val="0"/>
              </a:spcBef>
              <a:spcAft>
                <a:spcPts val="0"/>
              </a:spcAft>
              <a:buClrTx/>
              <a:buSzTx/>
              <a:buNone/>
              <a:defRPr/>
            </a:pPr>
            <a:r>
              <a:rPr kumimoji="1" lang="ja-JP" altLang="en-US" sz="1200" b="1" kern="1200" dirty="0">
                <a:solidFill>
                  <a:schemeClr val="tx1"/>
                </a:solidFill>
                <a:latin typeface="+mj-ea"/>
                <a:ea typeface="+mn-ea"/>
                <a:cs typeface="+mn-cs"/>
              </a:rPr>
              <a:t>今回の２つの症例ではどちらも</a:t>
            </a:r>
            <a:r>
              <a:rPr kumimoji="1" lang="en-US" altLang="ja-JP" sz="1200" b="1" kern="1200" dirty="0">
                <a:solidFill>
                  <a:schemeClr val="tx1"/>
                </a:solidFill>
                <a:latin typeface="+mj-ea"/>
                <a:ea typeface="+mn-ea"/>
                <a:cs typeface="+mn-cs"/>
              </a:rPr>
              <a:t>80</a:t>
            </a:r>
            <a:r>
              <a:rPr kumimoji="1" lang="ja-JP" altLang="en-US" sz="1200" b="1" kern="1200" dirty="0">
                <a:solidFill>
                  <a:schemeClr val="tx1"/>
                </a:solidFill>
                <a:latin typeface="+mj-ea"/>
                <a:ea typeface="+mn-ea"/>
                <a:cs typeface="+mn-cs"/>
              </a:rPr>
              <a:t>歳代の女性、</a:t>
            </a:r>
            <a:r>
              <a:rPr kumimoji="1" lang="en-US" altLang="ja-JP" sz="1200" b="1" kern="1200" dirty="0">
                <a:solidFill>
                  <a:schemeClr val="tx1"/>
                </a:solidFill>
                <a:latin typeface="+mj-ea"/>
                <a:ea typeface="+mn-ea"/>
                <a:cs typeface="+mn-cs"/>
              </a:rPr>
              <a:t>10</a:t>
            </a:r>
            <a:r>
              <a:rPr kumimoji="1" lang="ja-JP" altLang="en-US" sz="1200" b="1" kern="1200" dirty="0">
                <a:solidFill>
                  <a:schemeClr val="tx1"/>
                </a:solidFill>
                <a:latin typeface="+mj-ea"/>
                <a:ea typeface="+mn-ea"/>
                <a:cs typeface="+mn-cs"/>
              </a:rPr>
              <a:t>種類以上の薬剤の服用、飲み忘れが問題視され居宅療養管理指導を行うなどの共通点があった。</a:t>
            </a:r>
            <a:endParaRPr kumimoji="1" lang="en-US" altLang="ja-JP" sz="1200" b="1" kern="1200" dirty="0">
              <a:solidFill>
                <a:schemeClr val="tx1"/>
              </a:solidFill>
              <a:latin typeface="+mj-ea"/>
              <a:ea typeface="+mn-ea"/>
              <a:cs typeface="+mn-cs"/>
            </a:endParaRPr>
          </a:p>
          <a:p>
            <a:pPr marL="0" lvl="0" indent="0">
              <a:lnSpc>
                <a:spcPct val="100000"/>
              </a:lnSpc>
              <a:spcBef>
                <a:spcPts val="0"/>
              </a:spcBef>
              <a:spcAft>
                <a:spcPts val="0"/>
              </a:spcAft>
              <a:buClrTx/>
              <a:buSzTx/>
              <a:buNone/>
              <a:defRPr/>
            </a:pPr>
            <a:r>
              <a:rPr kumimoji="1" lang="ja-JP" altLang="en-US" sz="1200" b="1" kern="1200" dirty="0">
                <a:solidFill>
                  <a:schemeClr val="tx1"/>
                </a:solidFill>
                <a:latin typeface="+mj-ea"/>
                <a:ea typeface="+mn-ea"/>
                <a:cs typeface="+mn-cs"/>
              </a:rPr>
              <a:t>　</a:t>
            </a:r>
            <a:r>
              <a:rPr kumimoji="1" lang="en-US" altLang="ja-JP" sz="1200" b="1" kern="1200" dirty="0">
                <a:solidFill>
                  <a:schemeClr val="tx1"/>
                </a:solidFill>
                <a:latin typeface="+mj-ea"/>
                <a:ea typeface="+mn-ea"/>
                <a:cs typeface="+mn-cs"/>
              </a:rPr>
              <a:t>1</a:t>
            </a:r>
            <a:r>
              <a:rPr kumimoji="1" lang="ja-JP" altLang="en-US" sz="1200" b="1" kern="1200" dirty="0">
                <a:solidFill>
                  <a:schemeClr val="tx1"/>
                </a:solidFill>
                <a:latin typeface="+mj-ea"/>
                <a:ea typeface="+mn-ea"/>
                <a:cs typeface="+mn-cs"/>
              </a:rPr>
              <a:t>つ目の症例の患者は薬の管理に関してはご自分での管理を強く希望された。</a:t>
            </a:r>
            <a:endParaRPr kumimoji="1" lang="en-US" altLang="ja-JP" sz="1200" b="1" kern="1200" dirty="0">
              <a:solidFill>
                <a:schemeClr val="tx1"/>
              </a:solidFill>
              <a:latin typeface="+mj-ea"/>
              <a:ea typeface="+mn-ea"/>
              <a:cs typeface="+mn-cs"/>
            </a:endParaRPr>
          </a:p>
          <a:p>
            <a:pPr marL="0" lvl="0" indent="0">
              <a:lnSpc>
                <a:spcPct val="100000"/>
              </a:lnSpc>
              <a:spcBef>
                <a:spcPts val="0"/>
              </a:spcBef>
              <a:spcAft>
                <a:spcPts val="0"/>
              </a:spcAft>
              <a:buClrTx/>
              <a:buSzTx/>
              <a:buNone/>
              <a:defRPr/>
            </a:pPr>
            <a:endParaRPr kumimoji="1" lang="en-US" altLang="ja-JP" sz="1200" b="1" kern="1200" dirty="0">
              <a:solidFill>
                <a:schemeClr val="tx1"/>
              </a:solidFill>
              <a:latin typeface="+mj-ea"/>
              <a:ea typeface="+mn-ea"/>
              <a:cs typeface="+mn-cs"/>
            </a:endParaRPr>
          </a:p>
          <a:p>
            <a:pPr marL="0" lvl="0" indent="0">
              <a:lnSpc>
                <a:spcPct val="100000"/>
              </a:lnSpc>
              <a:spcBef>
                <a:spcPts val="0"/>
              </a:spcBef>
              <a:spcAft>
                <a:spcPts val="0"/>
              </a:spcAft>
              <a:buClrTx/>
              <a:buSzTx/>
              <a:buNone/>
              <a:defRPr/>
            </a:pPr>
            <a:r>
              <a:rPr kumimoji="1" lang="en-US" altLang="ja-JP" sz="1200" b="1" kern="1200" dirty="0">
                <a:solidFill>
                  <a:schemeClr val="tx1"/>
                </a:solidFill>
                <a:latin typeface="+mj-ea"/>
                <a:ea typeface="+mn-ea"/>
                <a:cs typeface="+mn-cs"/>
              </a:rPr>
              <a:t>2</a:t>
            </a:r>
            <a:r>
              <a:rPr kumimoji="1" lang="ja-JP" altLang="en-US" sz="1200" b="1" kern="1200" dirty="0">
                <a:solidFill>
                  <a:schemeClr val="tx1"/>
                </a:solidFill>
                <a:latin typeface="+mj-ea"/>
                <a:ea typeface="+mn-ea"/>
                <a:cs typeface="+mn-cs"/>
              </a:rPr>
              <a:t>つ目の症例は認知症の悪化により、家族の協力なしでは服薬が難しいため家族の管理となった。</a:t>
            </a:r>
            <a:endParaRPr kumimoji="1" lang="en-US" altLang="ja-JP" sz="1200" b="1" kern="1200" dirty="0">
              <a:solidFill>
                <a:schemeClr val="tx1"/>
              </a:solidFill>
              <a:latin typeface="+mj-ea"/>
              <a:ea typeface="+mn-ea"/>
              <a:cs typeface="+mn-cs"/>
            </a:endParaRPr>
          </a:p>
          <a:p>
            <a:pPr marL="0" lvl="0" indent="0">
              <a:lnSpc>
                <a:spcPct val="100000"/>
              </a:lnSpc>
              <a:spcBef>
                <a:spcPts val="0"/>
              </a:spcBef>
              <a:spcAft>
                <a:spcPts val="0"/>
              </a:spcAft>
              <a:buClrTx/>
              <a:buSzTx/>
              <a:buNone/>
              <a:defRPr/>
            </a:pPr>
            <a:r>
              <a:rPr kumimoji="1" lang="ja-JP" altLang="en-US" sz="1200" b="1" kern="1200" dirty="0">
                <a:solidFill>
                  <a:schemeClr val="tx1"/>
                </a:solidFill>
                <a:latin typeface="+mj-ea"/>
                <a:ea typeface="+mn-ea"/>
                <a:cs typeface="+mn-cs"/>
              </a:rPr>
              <a:t>患者や家族の状態や希望に合わせた指導をしていく必要があり、薬剤師からの早期からの提案をしてく必要がある。</a:t>
            </a:r>
            <a:endParaRPr kumimoji="1" lang="en-US" altLang="ja-JP" sz="1200" b="1" kern="1200" dirty="0">
              <a:solidFill>
                <a:schemeClr val="tx1"/>
              </a:solidFill>
              <a:latin typeface="+mj-ea"/>
              <a:ea typeface="+mn-ea"/>
              <a:cs typeface="+mn-cs"/>
            </a:endParaRPr>
          </a:p>
          <a:p>
            <a:pPr marL="0" lvl="0" indent="0">
              <a:lnSpc>
                <a:spcPct val="100000"/>
              </a:lnSpc>
              <a:spcBef>
                <a:spcPts val="0"/>
              </a:spcBef>
              <a:spcAft>
                <a:spcPts val="0"/>
              </a:spcAft>
              <a:buClrTx/>
              <a:buSzTx/>
              <a:buNone/>
              <a:defRPr/>
            </a:pPr>
            <a:endParaRPr kumimoji="1" lang="en-US" altLang="ja-JP" sz="1200" b="1" kern="1200" dirty="0">
              <a:solidFill>
                <a:schemeClr val="tx1"/>
              </a:solidFill>
              <a:latin typeface="+mj-ea"/>
              <a:ea typeface="+mn-ea"/>
              <a:cs typeface="+mn-cs"/>
            </a:endParaRPr>
          </a:p>
          <a:p>
            <a:pPr marL="0" lvl="0" indent="0">
              <a:lnSpc>
                <a:spcPct val="100000"/>
              </a:lnSpc>
              <a:spcBef>
                <a:spcPts val="0"/>
              </a:spcBef>
              <a:spcAft>
                <a:spcPts val="0"/>
              </a:spcAft>
              <a:buClrTx/>
              <a:buSzTx/>
              <a:buNone/>
              <a:defRPr/>
            </a:pPr>
            <a:endParaRPr kumimoji="1" lang="en-US" altLang="ja-JP" sz="1200" b="1" kern="1200" dirty="0">
              <a:solidFill>
                <a:schemeClr val="tx1"/>
              </a:solidFill>
              <a:latin typeface="+mj-ea"/>
              <a:ea typeface="+mn-ea"/>
              <a:cs typeface="+mn-cs"/>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FFCB039B-B016-4B4C-AF73-7CFA1817841E}" type="slidenum">
              <a:rPr kumimoji="1" lang="ja-JP" altLang="en-US" smtClean="0"/>
              <a:t>11</a:t>
            </a:fld>
            <a:endParaRPr kumimoji="1" lang="ja-JP" altLang="en-US"/>
          </a:p>
        </p:txBody>
      </p:sp>
    </p:spTree>
    <p:extLst>
      <p:ext uri="{BB962C8B-B14F-4D97-AF65-F5344CB8AC3E}">
        <p14:creationId xmlns:p14="http://schemas.microsoft.com/office/powerpoint/2010/main" val="41923606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3C41FF8-A986-4382-B782-36BFB853BB30}" type="datetimeFigureOut">
              <a:rPr kumimoji="1" lang="ja-JP" altLang="en-US" smtClean="0"/>
              <a:t>2019/11/8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DFDC84-F384-4C0D-8EE7-C54ADC5E978E}" type="slidenum">
              <a:rPr kumimoji="1" lang="ja-JP" altLang="en-US" smtClean="0"/>
              <a:t>‹#›</a:t>
            </a:fld>
            <a:endParaRPr kumimoji="1" lang="ja-JP"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1666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3C41FF8-A986-4382-B782-36BFB853BB30}" type="datetimeFigureOut">
              <a:rPr kumimoji="1" lang="ja-JP" altLang="en-US" smtClean="0"/>
              <a:t>2019/11/8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DFDC84-F384-4C0D-8EE7-C54ADC5E978E}" type="slidenum">
              <a:rPr kumimoji="1" lang="ja-JP" altLang="en-US" smtClean="0"/>
              <a:t>‹#›</a:t>
            </a:fld>
            <a:endParaRPr kumimoji="1" lang="ja-JP" altLang="en-US"/>
          </a:p>
        </p:txBody>
      </p:sp>
    </p:spTree>
    <p:extLst>
      <p:ext uri="{BB962C8B-B14F-4D97-AF65-F5344CB8AC3E}">
        <p14:creationId xmlns:p14="http://schemas.microsoft.com/office/powerpoint/2010/main" val="357926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3C41FF8-A986-4382-B782-36BFB853BB30}" type="datetimeFigureOut">
              <a:rPr kumimoji="1" lang="ja-JP" altLang="en-US" smtClean="0"/>
              <a:t>2019/11/8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DFDC84-F384-4C0D-8EE7-C54ADC5E978E}" type="slidenum">
              <a:rPr kumimoji="1" lang="ja-JP" altLang="en-US" smtClean="0"/>
              <a:t>‹#›</a:t>
            </a:fld>
            <a:endParaRPr kumimoji="1" lang="ja-JP" altLang="en-US"/>
          </a:p>
        </p:txBody>
      </p:sp>
    </p:spTree>
    <p:extLst>
      <p:ext uri="{BB962C8B-B14F-4D97-AF65-F5344CB8AC3E}">
        <p14:creationId xmlns:p14="http://schemas.microsoft.com/office/powerpoint/2010/main" val="2354029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3C41FF8-A986-4382-B782-36BFB853BB30}" type="datetimeFigureOut">
              <a:rPr kumimoji="1" lang="ja-JP" altLang="en-US" smtClean="0"/>
              <a:t>2019/11/8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DFDC84-F384-4C0D-8EE7-C54ADC5E978E}" type="slidenum">
              <a:rPr kumimoji="1" lang="ja-JP" altLang="en-US" smtClean="0"/>
              <a:t>‹#›</a:t>
            </a:fld>
            <a:endParaRPr kumimoji="1" lang="ja-JP" altLang="en-US"/>
          </a:p>
        </p:txBody>
      </p:sp>
    </p:spTree>
    <p:extLst>
      <p:ext uri="{BB962C8B-B14F-4D97-AF65-F5344CB8AC3E}">
        <p14:creationId xmlns:p14="http://schemas.microsoft.com/office/powerpoint/2010/main" val="600880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3C41FF8-A986-4382-B782-36BFB853BB30}" type="datetimeFigureOut">
              <a:rPr kumimoji="1" lang="ja-JP" altLang="en-US" smtClean="0"/>
              <a:t>2019/11/8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DFDC84-F384-4C0D-8EE7-C54ADC5E978E}" type="slidenum">
              <a:rPr kumimoji="1" lang="ja-JP" altLang="en-US" smtClean="0"/>
              <a:t>‹#›</a:t>
            </a:fld>
            <a:endParaRPr kumimoji="1" lang="ja-JP"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6379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3C41FF8-A986-4382-B782-36BFB853BB30}" type="datetimeFigureOut">
              <a:rPr kumimoji="1" lang="ja-JP" altLang="en-US" smtClean="0"/>
              <a:t>2019/11/8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7DFDC84-F384-4C0D-8EE7-C54ADC5E978E}" type="slidenum">
              <a:rPr kumimoji="1" lang="ja-JP" altLang="en-US" smtClean="0"/>
              <a:t>‹#›</a:t>
            </a:fld>
            <a:endParaRPr kumimoji="1" lang="ja-JP" altLang="en-US"/>
          </a:p>
        </p:txBody>
      </p:sp>
    </p:spTree>
    <p:extLst>
      <p:ext uri="{BB962C8B-B14F-4D97-AF65-F5344CB8AC3E}">
        <p14:creationId xmlns:p14="http://schemas.microsoft.com/office/powerpoint/2010/main" val="2882375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22960" y="2582334"/>
            <a:ext cx="3703320" cy="32867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63440" y="2582334"/>
            <a:ext cx="3703320" cy="32867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3C41FF8-A986-4382-B782-36BFB853BB30}" type="datetimeFigureOut">
              <a:rPr kumimoji="1" lang="ja-JP" altLang="en-US" smtClean="0"/>
              <a:t>2019/11/8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7DFDC84-F384-4C0D-8EE7-C54ADC5E978E}" type="slidenum">
              <a:rPr kumimoji="1" lang="ja-JP" altLang="en-US" smtClean="0"/>
              <a:t>‹#›</a:t>
            </a:fld>
            <a:endParaRPr kumimoji="1" lang="ja-JP" altLang="en-US"/>
          </a:p>
        </p:txBody>
      </p:sp>
    </p:spTree>
    <p:extLst>
      <p:ext uri="{BB962C8B-B14F-4D97-AF65-F5344CB8AC3E}">
        <p14:creationId xmlns:p14="http://schemas.microsoft.com/office/powerpoint/2010/main" val="2247208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3C41FF8-A986-4382-B782-36BFB853BB30}" type="datetimeFigureOut">
              <a:rPr kumimoji="1" lang="ja-JP" altLang="en-US" smtClean="0"/>
              <a:t>2019/11/8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7DFDC84-F384-4C0D-8EE7-C54ADC5E978E}" type="slidenum">
              <a:rPr kumimoji="1" lang="ja-JP" altLang="en-US" smtClean="0"/>
              <a:t>‹#›</a:t>
            </a:fld>
            <a:endParaRPr kumimoji="1" lang="ja-JP" altLang="en-US"/>
          </a:p>
        </p:txBody>
      </p:sp>
    </p:spTree>
    <p:extLst>
      <p:ext uri="{BB962C8B-B14F-4D97-AF65-F5344CB8AC3E}">
        <p14:creationId xmlns:p14="http://schemas.microsoft.com/office/powerpoint/2010/main" val="2267774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3C41FF8-A986-4382-B782-36BFB853BB30}" type="datetimeFigureOut">
              <a:rPr kumimoji="1" lang="ja-JP" altLang="en-US" smtClean="0"/>
              <a:t>2019/11/8</a:t>
            </a:fld>
            <a:endParaRPr kumimoji="1" lang="ja-JP"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kumimoji="1" lang="ja-JP" altLang="en-US"/>
          </a:p>
        </p:txBody>
      </p:sp>
      <p:sp>
        <p:nvSpPr>
          <p:cNvPr id="9" name="Slide Number Placeholder 8"/>
          <p:cNvSpPr>
            <a:spLocks noGrp="1"/>
          </p:cNvSpPr>
          <p:nvPr>
            <p:ph type="sldNum" sz="quarter" idx="12"/>
          </p:nvPr>
        </p:nvSpPr>
        <p:spPr/>
        <p:txBody>
          <a:bodyPr/>
          <a:lstStyle/>
          <a:p>
            <a:fld id="{17DFDC84-F384-4C0D-8EE7-C54ADC5E978E}" type="slidenum">
              <a:rPr kumimoji="1" lang="ja-JP" altLang="en-US" smtClean="0"/>
              <a:t>‹#›</a:t>
            </a:fld>
            <a:endParaRPr kumimoji="1" lang="ja-JP" altLang="en-US"/>
          </a:p>
        </p:txBody>
      </p:sp>
    </p:spTree>
    <p:extLst>
      <p:ext uri="{BB962C8B-B14F-4D97-AF65-F5344CB8AC3E}">
        <p14:creationId xmlns:p14="http://schemas.microsoft.com/office/powerpoint/2010/main" val="281857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33C41FF8-A986-4382-B782-36BFB853BB30}" type="datetimeFigureOut">
              <a:rPr kumimoji="1" lang="ja-JP" altLang="en-US" smtClean="0"/>
              <a:t>2019/11/8</a:t>
            </a:fld>
            <a:endParaRPr kumimoji="1" lang="ja-JP" alt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7DFDC84-F384-4C0D-8EE7-C54ADC5E978E}" type="slidenum">
              <a:rPr kumimoji="1" lang="ja-JP" altLang="en-US" smtClean="0"/>
              <a:t>‹#›</a:t>
            </a:fld>
            <a:endParaRPr kumimoji="1" lang="ja-JP" altLang="en-US"/>
          </a:p>
        </p:txBody>
      </p:sp>
    </p:spTree>
    <p:extLst>
      <p:ext uri="{BB962C8B-B14F-4D97-AF65-F5344CB8AC3E}">
        <p14:creationId xmlns:p14="http://schemas.microsoft.com/office/powerpoint/2010/main" val="30758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3C41FF8-A986-4382-B782-36BFB853BB30}" type="datetimeFigureOut">
              <a:rPr kumimoji="1" lang="ja-JP" altLang="en-US" smtClean="0"/>
              <a:t>2019/11/8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7DFDC84-F384-4C0D-8EE7-C54ADC5E978E}" type="slidenum">
              <a:rPr kumimoji="1" lang="ja-JP" altLang="en-US" smtClean="0"/>
              <a:t>‹#›</a:t>
            </a:fld>
            <a:endParaRPr kumimoji="1" lang="ja-JP" altLang="en-US"/>
          </a:p>
        </p:txBody>
      </p:sp>
    </p:spTree>
    <p:extLst>
      <p:ext uri="{BB962C8B-B14F-4D97-AF65-F5344CB8AC3E}">
        <p14:creationId xmlns:p14="http://schemas.microsoft.com/office/powerpoint/2010/main" val="3226324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33C41FF8-A986-4382-B782-36BFB853BB30}" type="datetimeFigureOut">
              <a:rPr kumimoji="1" lang="ja-JP" altLang="en-US" smtClean="0"/>
              <a:t>2019/11/8</a:t>
            </a:fld>
            <a:endParaRPr kumimoji="1" lang="ja-JP" alt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17DFDC84-F384-4C0D-8EE7-C54ADC5E978E}" type="slidenum">
              <a:rPr kumimoji="1" lang="ja-JP" altLang="en-US" smtClean="0"/>
              <a:t>‹#›</a:t>
            </a:fld>
            <a:endParaRPr kumimoji="1" lang="ja-JP" alt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386948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字幕 2">
            <a:extLst>
              <a:ext uri="{FF2B5EF4-FFF2-40B4-BE49-F238E27FC236}">
                <a16:creationId xmlns:a16="http://schemas.microsoft.com/office/drawing/2014/main" id="{C74CF0EC-E680-4394-9B5F-5FB5735B9764}"/>
              </a:ext>
            </a:extLst>
          </p:cNvPr>
          <p:cNvSpPr txBox="1">
            <a:spLocks/>
          </p:cNvSpPr>
          <p:nvPr/>
        </p:nvSpPr>
        <p:spPr>
          <a:xfrm>
            <a:off x="255865" y="4215935"/>
            <a:ext cx="8632270" cy="2272440"/>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kumimoji="1" sz="2400" kern="1200" cap="all" spc="200" baseline="0">
                <a:solidFill>
                  <a:schemeClr val="tx2"/>
                </a:solidFill>
                <a:latin typeface="+mj-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Calibri" pitchFamily="34" charset="0"/>
              <a:buNone/>
              <a:defRPr kumimoji="1" sz="2400" kern="1200">
                <a:solidFill>
                  <a:schemeClr val="tx1">
                    <a:lumMod val="75000"/>
                    <a:lumOff val="25000"/>
                  </a:schemeClr>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Calibri" pitchFamily="34" charset="0"/>
              <a:buNone/>
              <a:defRPr kumimoji="1" sz="2400" kern="1200">
                <a:solidFill>
                  <a:schemeClr val="tx1">
                    <a:lumMod val="75000"/>
                    <a:lumOff val="25000"/>
                  </a:schemeClr>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Calibri" pitchFamily="34" charset="0"/>
              <a:buNone/>
              <a:defRPr kumimoji="1" sz="2000" kern="1200">
                <a:solidFill>
                  <a:schemeClr val="tx1">
                    <a:lumMod val="75000"/>
                    <a:lumOff val="25000"/>
                  </a:schemeClr>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Calibri" pitchFamily="34" charset="0"/>
              <a:buNone/>
              <a:defRPr kumimoji="1" sz="2000" kern="1200">
                <a:solidFill>
                  <a:schemeClr val="tx1">
                    <a:lumMod val="75000"/>
                    <a:lumOff val="25000"/>
                  </a:schemeClr>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Calibri" pitchFamily="34" charset="0"/>
              <a:buNone/>
              <a:defRPr kumimoji="1" sz="2000" kern="1200">
                <a:solidFill>
                  <a:schemeClr val="tx1">
                    <a:lumMod val="75000"/>
                    <a:lumOff val="25000"/>
                  </a:schemeClr>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Calibri" pitchFamily="34" charset="0"/>
              <a:buNone/>
              <a:defRPr kumimoji="1" sz="2000" kern="1200">
                <a:solidFill>
                  <a:schemeClr val="tx1">
                    <a:lumMod val="75000"/>
                    <a:lumOff val="25000"/>
                  </a:schemeClr>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Calibri" pitchFamily="34" charset="0"/>
              <a:buNone/>
              <a:defRPr kumimoji="1" sz="2000" kern="1200">
                <a:solidFill>
                  <a:schemeClr val="tx1">
                    <a:lumMod val="75000"/>
                    <a:lumOff val="25000"/>
                  </a:schemeClr>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Calibri" pitchFamily="34" charset="0"/>
              <a:buNone/>
              <a:defRPr kumimoji="1" sz="2000" kern="1200">
                <a:solidFill>
                  <a:schemeClr val="tx1">
                    <a:lumMod val="75000"/>
                    <a:lumOff val="25000"/>
                  </a:schemeClr>
                </a:solidFill>
                <a:latin typeface="+mn-lt"/>
                <a:ea typeface="+mn-ea"/>
                <a:cs typeface="+mn-cs"/>
              </a:defRPr>
            </a:lvl9pPr>
          </a:lstStyle>
          <a:p>
            <a:r>
              <a:rPr lang="ja-JP" altLang="en-US" b="1" dirty="0">
                <a:solidFill>
                  <a:schemeClr val="tx1"/>
                </a:solidFill>
                <a:latin typeface="+mn-ea"/>
              </a:rPr>
              <a:t>　</a:t>
            </a:r>
            <a:r>
              <a:rPr lang="en-US" altLang="ja-JP" b="1" dirty="0">
                <a:solidFill>
                  <a:schemeClr val="tx1"/>
                </a:solidFill>
                <a:latin typeface="+mn-ea"/>
              </a:rPr>
              <a:t>1) </a:t>
            </a:r>
            <a:r>
              <a:rPr lang="ja-JP" altLang="en-US" b="1" dirty="0">
                <a:solidFill>
                  <a:schemeClr val="tx1"/>
                </a:solidFill>
                <a:latin typeface="+mn-ea"/>
              </a:rPr>
              <a:t>のいちご薬局　　</a:t>
            </a:r>
            <a:endParaRPr lang="en-US" altLang="ja-JP" b="1" dirty="0">
              <a:solidFill>
                <a:schemeClr val="tx1"/>
              </a:solidFill>
              <a:latin typeface="+mn-ea"/>
            </a:endParaRPr>
          </a:p>
          <a:p>
            <a:r>
              <a:rPr lang="ja-JP" altLang="en-US" b="1" dirty="0">
                <a:solidFill>
                  <a:schemeClr val="tx1"/>
                </a:solidFill>
                <a:latin typeface="+mn-ea"/>
              </a:rPr>
              <a:t>　</a:t>
            </a:r>
            <a:r>
              <a:rPr lang="en-US" altLang="ja-JP" b="1" dirty="0">
                <a:solidFill>
                  <a:schemeClr val="tx1"/>
                </a:solidFill>
                <a:latin typeface="+mn-ea"/>
              </a:rPr>
              <a:t>2</a:t>
            </a:r>
            <a:r>
              <a:rPr lang="ja-JP" altLang="en-US" b="1" dirty="0">
                <a:solidFill>
                  <a:schemeClr val="tx1"/>
                </a:solidFill>
                <a:latin typeface="+mn-ea"/>
              </a:rPr>
              <a:t>）四国調剤グループ　</a:t>
            </a:r>
            <a:endParaRPr lang="en-US" altLang="ja-JP" b="1" dirty="0">
              <a:solidFill>
                <a:schemeClr val="tx1"/>
              </a:solidFill>
              <a:latin typeface="+mn-ea"/>
            </a:endParaRPr>
          </a:p>
          <a:p>
            <a:r>
              <a:rPr lang="ja-JP" altLang="en-US" b="1" dirty="0">
                <a:solidFill>
                  <a:schemeClr val="tx1"/>
                </a:solidFill>
                <a:latin typeface="+mn-ea"/>
              </a:rPr>
              <a:t>　</a:t>
            </a:r>
            <a:r>
              <a:rPr lang="en-US" altLang="ja-JP" b="1" dirty="0">
                <a:solidFill>
                  <a:schemeClr val="tx1"/>
                </a:solidFill>
                <a:latin typeface="+mn-ea"/>
              </a:rPr>
              <a:t>3</a:t>
            </a:r>
            <a:r>
              <a:rPr lang="ja-JP" altLang="en-US" b="1" dirty="0">
                <a:solidFill>
                  <a:schemeClr val="tx1"/>
                </a:solidFill>
                <a:latin typeface="+mn-ea"/>
              </a:rPr>
              <a:t>）徳島文理大学薬学部医療薬学講座</a:t>
            </a:r>
            <a:endParaRPr lang="en-US" altLang="ja-JP" b="1" dirty="0">
              <a:solidFill>
                <a:schemeClr val="tx1"/>
              </a:solidFill>
              <a:latin typeface="+mn-ea"/>
            </a:endParaRPr>
          </a:p>
        </p:txBody>
      </p:sp>
      <p:sp>
        <p:nvSpPr>
          <p:cNvPr id="8" name="字幕 2">
            <a:extLst>
              <a:ext uri="{FF2B5EF4-FFF2-40B4-BE49-F238E27FC236}">
                <a16:creationId xmlns:a16="http://schemas.microsoft.com/office/drawing/2014/main" id="{E678C63B-74A3-4F73-8A73-17EAE15BD1EF}"/>
              </a:ext>
            </a:extLst>
          </p:cNvPr>
          <p:cNvSpPr txBox="1">
            <a:spLocks/>
          </p:cNvSpPr>
          <p:nvPr/>
        </p:nvSpPr>
        <p:spPr>
          <a:xfrm>
            <a:off x="-1" y="3179929"/>
            <a:ext cx="9143999" cy="967279"/>
          </a:xfrm>
          <a:prstGeom prst="rect">
            <a:avLst/>
          </a:prstGeom>
        </p:spPr>
        <p:txBody>
          <a:bodyPr>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lang="ja-JP" altLang="en-US" sz="2400" b="1" dirty="0">
                <a:solidFill>
                  <a:schemeClr val="tx1"/>
                </a:solidFill>
                <a:latin typeface="+mn-ea"/>
              </a:rPr>
              <a:t>○松本慎太郎</a:t>
            </a:r>
            <a:r>
              <a:rPr lang="en-US" altLang="ja-JP" sz="2400" b="1" baseline="30000" dirty="0">
                <a:solidFill>
                  <a:schemeClr val="tx1"/>
                </a:solidFill>
                <a:latin typeface="+mn-ea"/>
              </a:rPr>
              <a:t>1)</a:t>
            </a:r>
            <a:r>
              <a:rPr lang="ja-JP" altLang="en-US" sz="2400" b="1" dirty="0">
                <a:solidFill>
                  <a:schemeClr val="tx1"/>
                </a:solidFill>
                <a:latin typeface="+mn-ea"/>
              </a:rPr>
              <a:t>，稲本悠</a:t>
            </a:r>
            <a:r>
              <a:rPr lang="en-US" altLang="ja-JP" sz="2400" b="1" baseline="30000" dirty="0">
                <a:solidFill>
                  <a:schemeClr val="tx1"/>
                </a:solidFill>
                <a:latin typeface="+mn-ea"/>
              </a:rPr>
              <a:t>1)</a:t>
            </a:r>
            <a:r>
              <a:rPr lang="ja-JP" altLang="en-US" sz="2400" b="1" dirty="0">
                <a:solidFill>
                  <a:schemeClr val="tx1"/>
                </a:solidFill>
                <a:latin typeface="+mn-ea"/>
              </a:rPr>
              <a:t>，氏原浩善</a:t>
            </a:r>
            <a:r>
              <a:rPr lang="en-US" altLang="ja-JP" sz="2400" b="1" baseline="30000" dirty="0">
                <a:solidFill>
                  <a:schemeClr val="tx1"/>
                </a:solidFill>
                <a:latin typeface="+mn-ea"/>
              </a:rPr>
              <a:t>2</a:t>
            </a:r>
            <a:r>
              <a:rPr lang="ja-JP" altLang="en-US" sz="2400" b="1" baseline="30000" dirty="0">
                <a:solidFill>
                  <a:schemeClr val="tx1"/>
                </a:solidFill>
                <a:latin typeface="+mn-ea"/>
              </a:rPr>
              <a:t>）</a:t>
            </a:r>
            <a:r>
              <a:rPr lang="ja-JP" altLang="en-US" sz="2400" b="1" dirty="0">
                <a:solidFill>
                  <a:schemeClr val="tx1"/>
                </a:solidFill>
                <a:latin typeface="+mn-ea"/>
              </a:rPr>
              <a:t>，小島理恵</a:t>
            </a:r>
            <a:r>
              <a:rPr lang="en-US" altLang="ja-JP" sz="2400" b="1" baseline="30000" dirty="0">
                <a:solidFill>
                  <a:schemeClr val="tx1"/>
                </a:solidFill>
                <a:latin typeface="+mn-ea"/>
              </a:rPr>
              <a:t>2</a:t>
            </a:r>
            <a:r>
              <a:rPr lang="ja-JP" altLang="en-US" sz="2400" b="1" baseline="30000" dirty="0">
                <a:solidFill>
                  <a:schemeClr val="tx1"/>
                </a:solidFill>
                <a:latin typeface="+mn-ea"/>
              </a:rPr>
              <a:t>）</a:t>
            </a:r>
            <a:r>
              <a:rPr lang="ja-JP" altLang="en-US" sz="2400" b="1" dirty="0">
                <a:solidFill>
                  <a:schemeClr val="tx1"/>
                </a:solidFill>
                <a:latin typeface="+mn-ea"/>
              </a:rPr>
              <a:t>，田中繁樹</a:t>
            </a:r>
            <a:r>
              <a:rPr lang="en-US" altLang="ja-JP" sz="2400" b="1" baseline="30000" dirty="0">
                <a:solidFill>
                  <a:schemeClr val="tx1"/>
                </a:solidFill>
                <a:latin typeface="+mn-ea"/>
              </a:rPr>
              <a:t>2</a:t>
            </a:r>
            <a:r>
              <a:rPr lang="ja-JP" altLang="en-US" sz="2400" b="1" baseline="30000" dirty="0">
                <a:solidFill>
                  <a:schemeClr val="tx1"/>
                </a:solidFill>
                <a:latin typeface="+mn-ea"/>
              </a:rPr>
              <a:t>）</a:t>
            </a:r>
            <a:r>
              <a:rPr lang="ja-JP" altLang="en-US" sz="2400" b="1" dirty="0">
                <a:solidFill>
                  <a:schemeClr val="tx1"/>
                </a:solidFill>
                <a:latin typeface="+mn-ea"/>
              </a:rPr>
              <a:t>，</a:t>
            </a:r>
            <a:endParaRPr lang="en-US" altLang="ja-JP" sz="2400" b="1" dirty="0">
              <a:solidFill>
                <a:schemeClr val="tx1"/>
              </a:solidFill>
              <a:latin typeface="+mn-ea"/>
            </a:endParaRPr>
          </a:p>
          <a:p>
            <a:r>
              <a:rPr lang="en-US" altLang="ja-JP" sz="2400" b="1" dirty="0">
                <a:solidFill>
                  <a:schemeClr val="tx1"/>
                </a:solidFill>
                <a:latin typeface="+mn-ea"/>
              </a:rPr>
              <a:t>   </a:t>
            </a:r>
            <a:r>
              <a:rPr lang="ja-JP" altLang="en-US" sz="2400" b="1" dirty="0">
                <a:solidFill>
                  <a:schemeClr val="tx1"/>
                </a:solidFill>
                <a:latin typeface="+mn-ea"/>
              </a:rPr>
              <a:t>浜田嘉則</a:t>
            </a:r>
            <a:r>
              <a:rPr lang="en-US" altLang="ja-JP" sz="2400" b="1" baseline="30000" dirty="0">
                <a:solidFill>
                  <a:schemeClr val="tx1"/>
                </a:solidFill>
                <a:latin typeface="+mn-ea"/>
              </a:rPr>
              <a:t>2</a:t>
            </a:r>
            <a:r>
              <a:rPr lang="ja-JP" altLang="en-US" sz="2400" b="1" baseline="30000" dirty="0">
                <a:solidFill>
                  <a:schemeClr val="tx1"/>
                </a:solidFill>
                <a:latin typeface="+mn-ea"/>
              </a:rPr>
              <a:t>）</a:t>
            </a:r>
            <a:r>
              <a:rPr lang="en-US" altLang="ja-JP" sz="2400" b="1" baseline="30000" dirty="0">
                <a:solidFill>
                  <a:schemeClr val="tx1"/>
                </a:solidFill>
                <a:latin typeface="+mn-ea"/>
              </a:rPr>
              <a:t>3</a:t>
            </a:r>
            <a:r>
              <a:rPr lang="ja-JP" altLang="en-US" sz="2400" b="1" baseline="30000" dirty="0">
                <a:solidFill>
                  <a:schemeClr val="tx1"/>
                </a:solidFill>
                <a:latin typeface="+mn-ea"/>
              </a:rPr>
              <a:t>）</a:t>
            </a:r>
          </a:p>
        </p:txBody>
      </p:sp>
      <p:sp>
        <p:nvSpPr>
          <p:cNvPr id="9" name="タイトル 1">
            <a:extLst>
              <a:ext uri="{FF2B5EF4-FFF2-40B4-BE49-F238E27FC236}">
                <a16:creationId xmlns:a16="http://schemas.microsoft.com/office/drawing/2014/main" id="{B56178ED-C120-44BE-BCD3-207A54150008}"/>
              </a:ext>
            </a:extLst>
          </p:cNvPr>
          <p:cNvSpPr txBox="1">
            <a:spLocks/>
          </p:cNvSpPr>
          <p:nvPr/>
        </p:nvSpPr>
        <p:spPr>
          <a:xfrm>
            <a:off x="95248" y="873250"/>
            <a:ext cx="8953499" cy="1810806"/>
          </a:xfrm>
          <a:prstGeom prst="rect">
            <a:avLst/>
          </a:prstGeom>
        </p:spPr>
        <p:txBody>
          <a:bodyPr anchor="ctr">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pPr algn="ctr"/>
            <a:r>
              <a:rPr lang="ja-JP" altLang="en-US" sz="3200" b="1" dirty="0">
                <a:solidFill>
                  <a:schemeClr val="tx1"/>
                </a:solidFill>
                <a:latin typeface="+mj-ea"/>
              </a:rPr>
              <a:t>薬局におけるポリファ－マシ－に対する取り組みと</a:t>
            </a:r>
            <a:endParaRPr lang="en-US" altLang="ja-JP" sz="3200" b="1" dirty="0">
              <a:solidFill>
                <a:schemeClr val="tx1"/>
              </a:solidFill>
              <a:latin typeface="+mj-ea"/>
            </a:endParaRPr>
          </a:p>
          <a:p>
            <a:pPr algn="ctr"/>
            <a:r>
              <a:rPr lang="ja-JP" altLang="en-US" sz="3200" b="1" dirty="0">
                <a:solidFill>
                  <a:schemeClr val="tx1"/>
                </a:solidFill>
                <a:latin typeface="+mj-ea"/>
              </a:rPr>
              <a:t>今後の課題</a:t>
            </a:r>
          </a:p>
        </p:txBody>
      </p:sp>
      <p:cxnSp>
        <p:nvCxnSpPr>
          <p:cNvPr id="11" name="直線コネクタ 10">
            <a:extLst>
              <a:ext uri="{FF2B5EF4-FFF2-40B4-BE49-F238E27FC236}">
                <a16:creationId xmlns:a16="http://schemas.microsoft.com/office/drawing/2014/main" id="{29BB8DEE-2657-4C82-B2CC-358E8A98AE9D}"/>
              </a:ext>
            </a:extLst>
          </p:cNvPr>
          <p:cNvCxnSpPr>
            <a:cxnSpLocks/>
          </p:cNvCxnSpPr>
          <p:nvPr/>
        </p:nvCxnSpPr>
        <p:spPr>
          <a:xfrm>
            <a:off x="255865" y="2473382"/>
            <a:ext cx="863227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78049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000440-DE2A-4866-81C3-7C770B662422}"/>
              </a:ext>
            </a:extLst>
          </p:cNvPr>
          <p:cNvSpPr>
            <a:spLocks noGrp="1"/>
          </p:cNvSpPr>
          <p:nvPr>
            <p:ph type="title"/>
          </p:nvPr>
        </p:nvSpPr>
        <p:spPr>
          <a:xfrm>
            <a:off x="822960" y="-189646"/>
            <a:ext cx="7543800" cy="1450757"/>
          </a:xfrm>
        </p:spPr>
        <p:txBody>
          <a:bodyPr/>
          <a:lstStyle/>
          <a:p>
            <a:r>
              <a:rPr kumimoji="1" lang="ja-JP" altLang="en-US" b="1" dirty="0">
                <a:solidFill>
                  <a:schemeClr val="tx1"/>
                </a:solidFill>
                <a:latin typeface="+mj-ea"/>
              </a:rPr>
              <a:t>症例</a:t>
            </a:r>
            <a:r>
              <a:rPr lang="en-US" altLang="ja-JP" b="1" dirty="0">
                <a:solidFill>
                  <a:schemeClr val="tx1"/>
                </a:solidFill>
                <a:latin typeface="+mj-ea"/>
              </a:rPr>
              <a:t>1</a:t>
            </a:r>
            <a:r>
              <a:rPr lang="ja-JP" altLang="en-US" b="1" dirty="0">
                <a:solidFill>
                  <a:schemeClr val="tx1"/>
                </a:solidFill>
                <a:latin typeface="+mj-ea"/>
              </a:rPr>
              <a:t>と症例</a:t>
            </a:r>
            <a:r>
              <a:rPr lang="en-US" altLang="ja-JP" b="1" dirty="0">
                <a:solidFill>
                  <a:schemeClr val="tx1"/>
                </a:solidFill>
                <a:latin typeface="+mj-ea"/>
              </a:rPr>
              <a:t>2</a:t>
            </a:r>
            <a:r>
              <a:rPr lang="ja-JP" altLang="en-US" b="1" dirty="0">
                <a:solidFill>
                  <a:schemeClr val="tx1"/>
                </a:solidFill>
                <a:latin typeface="+mj-ea"/>
              </a:rPr>
              <a:t>の比較</a:t>
            </a:r>
            <a:endParaRPr kumimoji="1" lang="ja-JP" altLang="en-US" b="1" dirty="0">
              <a:solidFill>
                <a:schemeClr val="tx1"/>
              </a:solidFill>
              <a:latin typeface="+mj-ea"/>
            </a:endParaRPr>
          </a:p>
        </p:txBody>
      </p:sp>
      <p:graphicFrame>
        <p:nvGraphicFramePr>
          <p:cNvPr id="5" name="表 5">
            <a:extLst>
              <a:ext uri="{FF2B5EF4-FFF2-40B4-BE49-F238E27FC236}">
                <a16:creationId xmlns:a16="http://schemas.microsoft.com/office/drawing/2014/main" id="{6C0D9FA6-2669-42C9-A993-E23C830BBA4E}"/>
              </a:ext>
            </a:extLst>
          </p:cNvPr>
          <p:cNvGraphicFramePr>
            <a:graphicFrameLocks noGrp="1"/>
          </p:cNvGraphicFramePr>
          <p:nvPr>
            <p:ph sz="half" idx="1"/>
            <p:extLst>
              <p:ext uri="{D42A27DB-BD31-4B8C-83A1-F6EECF244321}">
                <p14:modId xmlns:p14="http://schemas.microsoft.com/office/powerpoint/2010/main" val="1544187248"/>
              </p:ext>
            </p:extLst>
          </p:nvPr>
        </p:nvGraphicFramePr>
        <p:xfrm>
          <a:off x="404686" y="1261111"/>
          <a:ext cx="8380347" cy="5039117"/>
        </p:xfrm>
        <a:graphic>
          <a:graphicData uri="http://schemas.openxmlformats.org/drawingml/2006/table">
            <a:tbl>
              <a:tblPr firstRow="1" bandRow="1">
                <a:tableStyleId>{5C22544A-7EE6-4342-B048-85BDC9FD1C3A}</a:tableStyleId>
              </a:tblPr>
              <a:tblGrid>
                <a:gridCol w="2792815">
                  <a:extLst>
                    <a:ext uri="{9D8B030D-6E8A-4147-A177-3AD203B41FA5}">
                      <a16:colId xmlns:a16="http://schemas.microsoft.com/office/drawing/2014/main" val="3943060672"/>
                    </a:ext>
                  </a:extLst>
                </a:gridCol>
                <a:gridCol w="2788475">
                  <a:extLst>
                    <a:ext uri="{9D8B030D-6E8A-4147-A177-3AD203B41FA5}">
                      <a16:colId xmlns:a16="http://schemas.microsoft.com/office/drawing/2014/main" val="1105258709"/>
                    </a:ext>
                  </a:extLst>
                </a:gridCol>
                <a:gridCol w="2799057">
                  <a:extLst>
                    <a:ext uri="{9D8B030D-6E8A-4147-A177-3AD203B41FA5}">
                      <a16:colId xmlns:a16="http://schemas.microsoft.com/office/drawing/2014/main" val="2788333045"/>
                    </a:ext>
                  </a:extLst>
                </a:gridCol>
              </a:tblGrid>
              <a:tr h="697706">
                <a:tc>
                  <a:txBody>
                    <a:bodyPr/>
                    <a:lstStyle/>
                    <a:p>
                      <a:pPr algn="ctr"/>
                      <a:endParaRPr kumimoji="1" lang="ja-JP" altLang="en-US" sz="24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2400" dirty="0">
                          <a:latin typeface="ＭＳ Ｐゴシック" panose="020B0600070205080204" pitchFamily="50" charset="-128"/>
                          <a:ea typeface="ＭＳ Ｐゴシック" panose="020B0600070205080204" pitchFamily="50" charset="-128"/>
                        </a:rPr>
                        <a:t>症　例　</a:t>
                      </a:r>
                      <a:r>
                        <a:rPr kumimoji="1" lang="en-US" altLang="ja-JP" sz="2400" dirty="0">
                          <a:latin typeface="ＭＳ Ｐゴシック" panose="020B0600070205080204" pitchFamily="50" charset="-128"/>
                          <a:ea typeface="ＭＳ Ｐゴシック" panose="020B0600070205080204" pitchFamily="50" charset="-128"/>
                        </a:rPr>
                        <a:t>1</a:t>
                      </a:r>
                      <a:endParaRPr kumimoji="1" lang="ja-JP" altLang="en-US" sz="24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2400" dirty="0">
                          <a:latin typeface="ＭＳ Ｐゴシック" panose="020B0600070205080204" pitchFamily="50" charset="-128"/>
                          <a:ea typeface="ＭＳ Ｐゴシック" panose="020B0600070205080204" pitchFamily="50" charset="-128"/>
                        </a:rPr>
                        <a:t>症　例　</a:t>
                      </a:r>
                      <a:r>
                        <a:rPr kumimoji="1" lang="en-US" altLang="ja-JP" sz="2400" dirty="0">
                          <a:latin typeface="ＭＳ Ｐゴシック" panose="020B0600070205080204" pitchFamily="50" charset="-128"/>
                          <a:ea typeface="ＭＳ Ｐゴシック" panose="020B0600070205080204" pitchFamily="50" charset="-128"/>
                        </a:rPr>
                        <a:t>2</a:t>
                      </a:r>
                      <a:endParaRPr kumimoji="1" lang="ja-JP" altLang="en-US" sz="2400" dirty="0">
                        <a:latin typeface="ＭＳ Ｐゴシック" panose="020B0600070205080204" pitchFamily="50" charset="-128"/>
                        <a:ea typeface="ＭＳ Ｐゴシック" panose="020B0600070205080204" pitchFamily="50" charset="-128"/>
                      </a:endParaRPr>
                    </a:p>
                  </a:txBody>
                  <a:tcPr anchor="ctr"/>
                </a:tc>
                <a:extLst>
                  <a:ext uri="{0D108BD9-81ED-4DB2-BD59-A6C34878D82A}">
                    <a16:rowId xmlns:a16="http://schemas.microsoft.com/office/drawing/2014/main" val="1081318741"/>
                  </a:ext>
                </a:extLst>
              </a:tr>
              <a:tr h="6977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kern="1200" dirty="0">
                          <a:solidFill>
                            <a:schemeClr val="tx1"/>
                          </a:solidFill>
                          <a:latin typeface="+mj-ea"/>
                          <a:ea typeface="+mn-ea"/>
                          <a:cs typeface="+mn-cs"/>
                        </a:rPr>
                        <a:t>減薬のきっかけ</a:t>
                      </a:r>
                    </a:p>
                  </a:txBody>
                  <a:tcPr anchor="ctr"/>
                </a:tc>
                <a:tc>
                  <a:txBody>
                    <a:bodyPr/>
                    <a:lstStyle/>
                    <a:p>
                      <a:r>
                        <a:rPr kumimoji="1" lang="ja-JP" altLang="en-US" b="1" dirty="0">
                          <a:solidFill>
                            <a:schemeClr val="tx1"/>
                          </a:solidFill>
                        </a:rPr>
                        <a:t>家族の訴え</a:t>
                      </a:r>
                    </a:p>
                  </a:txBody>
                  <a:tcPr/>
                </a:tc>
                <a:tc>
                  <a:txBody>
                    <a:bodyPr/>
                    <a:lstStyle/>
                    <a:p>
                      <a:r>
                        <a:rPr kumimoji="1" lang="ja-JP" altLang="en-US" b="1" dirty="0">
                          <a:solidFill>
                            <a:schemeClr val="tx1"/>
                          </a:solidFill>
                        </a:rPr>
                        <a:t>薬剤師からの提案</a:t>
                      </a:r>
                      <a:endParaRPr kumimoji="1" lang="en-US" altLang="ja-JP" b="1" dirty="0">
                        <a:solidFill>
                          <a:schemeClr val="tx1"/>
                        </a:solidFill>
                      </a:endParaRPr>
                    </a:p>
                  </a:txBody>
                  <a:tcPr/>
                </a:tc>
                <a:extLst>
                  <a:ext uri="{0D108BD9-81ED-4DB2-BD59-A6C34878D82A}">
                    <a16:rowId xmlns:a16="http://schemas.microsoft.com/office/drawing/2014/main" val="3505993080"/>
                  </a:ext>
                </a:extLst>
              </a:tr>
              <a:tr h="697706">
                <a:tc>
                  <a:txBody>
                    <a:bodyPr/>
                    <a:lstStyle/>
                    <a:p>
                      <a:pPr algn="ctr"/>
                      <a:r>
                        <a:rPr kumimoji="1" lang="ja-JP" altLang="en-US" sz="2400" b="1" dirty="0">
                          <a:solidFill>
                            <a:schemeClr val="tx1"/>
                          </a:solidFill>
                          <a:latin typeface="+mj-ea"/>
                          <a:ea typeface="+mj-ea"/>
                        </a:rPr>
                        <a:t>医師への報告方法</a:t>
                      </a:r>
                    </a:p>
                  </a:txBody>
                  <a:tcPr anchor="ctr"/>
                </a:tc>
                <a:tc>
                  <a:txBody>
                    <a:bodyPr/>
                    <a:lstStyle/>
                    <a:p>
                      <a:r>
                        <a:rPr kumimoji="1" lang="ja-JP" altLang="en-US" b="1" dirty="0">
                          <a:solidFill>
                            <a:schemeClr val="tx1"/>
                          </a:solidFill>
                        </a:rPr>
                        <a:t>居宅療養管理指導報告書</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dirty="0">
                          <a:solidFill>
                            <a:schemeClr val="tx1"/>
                          </a:solidFill>
                        </a:rPr>
                        <a:t>居宅療養管理指導報告書</a:t>
                      </a:r>
                    </a:p>
                    <a:p>
                      <a:endParaRPr kumimoji="1" lang="ja-JP" altLang="en-US" b="1" dirty="0">
                        <a:solidFill>
                          <a:schemeClr val="tx1"/>
                        </a:solidFill>
                      </a:endParaRPr>
                    </a:p>
                  </a:txBody>
                  <a:tcPr/>
                </a:tc>
                <a:extLst>
                  <a:ext uri="{0D108BD9-81ED-4DB2-BD59-A6C34878D82A}">
                    <a16:rowId xmlns:a16="http://schemas.microsoft.com/office/drawing/2014/main" val="1655331645"/>
                  </a:ext>
                </a:extLst>
              </a:tr>
              <a:tr h="697706">
                <a:tc>
                  <a:txBody>
                    <a:bodyPr/>
                    <a:lstStyle/>
                    <a:p>
                      <a:pPr algn="ctr"/>
                      <a:r>
                        <a:rPr kumimoji="1" lang="ja-JP" altLang="en-US" sz="2400" b="1" dirty="0">
                          <a:solidFill>
                            <a:schemeClr val="tx1"/>
                          </a:solidFill>
                          <a:latin typeface="+mj-ea"/>
                          <a:ea typeface="+mj-ea"/>
                        </a:rPr>
                        <a:t>処方の変更内容</a:t>
                      </a:r>
                      <a:endParaRPr kumimoji="1" lang="en-US" altLang="ja-JP" sz="2400" b="1" dirty="0">
                        <a:solidFill>
                          <a:schemeClr val="tx1"/>
                        </a:solidFill>
                        <a:latin typeface="+mj-ea"/>
                        <a:ea typeface="+mj-ea"/>
                      </a:endParaRPr>
                    </a:p>
                  </a:txBody>
                  <a:tcPr anchor="ctr"/>
                </a:tc>
                <a:tc>
                  <a:txBody>
                    <a:bodyPr/>
                    <a:lstStyle/>
                    <a:p>
                      <a:r>
                        <a:rPr kumimoji="1" lang="ja-JP" altLang="en-US" b="1" dirty="0">
                          <a:solidFill>
                            <a:schemeClr val="tx1"/>
                          </a:solidFill>
                          <a:latin typeface="+mj-ea"/>
                          <a:ea typeface="+mj-ea"/>
                        </a:rPr>
                        <a:t>バイアスピリン、ルフレン、ビオフェルミン、レバミピド</a:t>
                      </a:r>
                      <a:endParaRPr kumimoji="1" lang="en-US" altLang="ja-JP" b="1" dirty="0">
                        <a:solidFill>
                          <a:schemeClr val="tx1"/>
                        </a:solidFill>
                        <a:latin typeface="+mj-ea"/>
                        <a:ea typeface="+mj-ea"/>
                      </a:endParaRPr>
                    </a:p>
                  </a:txBody>
                  <a:tcPr/>
                </a:tc>
                <a:tc>
                  <a:txBody>
                    <a:bodyPr/>
                    <a:lstStyle/>
                    <a:p>
                      <a:r>
                        <a:rPr kumimoji="1" lang="ja-JP" altLang="en-US" b="1" dirty="0">
                          <a:solidFill>
                            <a:schemeClr val="tx1"/>
                          </a:solidFill>
                          <a:latin typeface="+mj-ea"/>
                          <a:ea typeface="+mj-ea"/>
                        </a:rPr>
                        <a:t>プラザキサ→リクシアナ</a:t>
                      </a:r>
                      <a:endParaRPr kumimoji="1" lang="en-US" altLang="ja-JP" b="1" dirty="0">
                        <a:solidFill>
                          <a:schemeClr val="tx1"/>
                        </a:solidFill>
                        <a:latin typeface="+mj-ea"/>
                        <a:ea typeface="+mj-ea"/>
                      </a:endParaRPr>
                    </a:p>
                    <a:p>
                      <a:r>
                        <a:rPr kumimoji="1" lang="ja-JP" altLang="en-US" b="1" dirty="0">
                          <a:solidFill>
                            <a:schemeClr val="tx1"/>
                          </a:solidFill>
                          <a:latin typeface="+mj-ea"/>
                          <a:ea typeface="+mj-ea"/>
                        </a:rPr>
                        <a:t>テオフィリン、カルボシステイン、エピナスチン</a:t>
                      </a:r>
                    </a:p>
                  </a:txBody>
                  <a:tcPr/>
                </a:tc>
                <a:extLst>
                  <a:ext uri="{0D108BD9-81ED-4DB2-BD59-A6C34878D82A}">
                    <a16:rowId xmlns:a16="http://schemas.microsoft.com/office/drawing/2014/main" val="3775699139"/>
                  </a:ext>
                </a:extLst>
              </a:tr>
              <a:tr h="842879">
                <a:tc>
                  <a:txBody>
                    <a:bodyPr/>
                    <a:lstStyle/>
                    <a:p>
                      <a:pPr algn="ctr"/>
                      <a:r>
                        <a:rPr kumimoji="1" lang="ja-JP" altLang="en-US" sz="2400" b="1" dirty="0">
                          <a:solidFill>
                            <a:schemeClr val="tx1"/>
                          </a:solidFill>
                          <a:latin typeface="+mj-ea"/>
                          <a:ea typeface="+mj-ea"/>
                        </a:rPr>
                        <a:t>健康被害の有無</a:t>
                      </a:r>
                    </a:p>
                  </a:txBody>
                  <a:tcPr anchor="ctr"/>
                </a:tc>
                <a:tc>
                  <a:txBody>
                    <a:bodyPr/>
                    <a:lstStyle/>
                    <a:p>
                      <a:r>
                        <a:rPr kumimoji="1" lang="ja-JP" altLang="en-US" b="1" dirty="0">
                          <a:solidFill>
                            <a:schemeClr val="tx1"/>
                          </a:solidFill>
                          <a:latin typeface="+mj-ea"/>
                          <a:ea typeface="+mj-ea"/>
                        </a:rPr>
                        <a:t>有り</a:t>
                      </a:r>
                      <a:endParaRPr kumimoji="1" lang="en-US" altLang="ja-JP" b="1" dirty="0">
                        <a:solidFill>
                          <a:schemeClr val="tx1"/>
                        </a:solidFill>
                        <a:latin typeface="+mj-ea"/>
                        <a:ea typeface="+mj-ea"/>
                      </a:endParaRPr>
                    </a:p>
                    <a:p>
                      <a:r>
                        <a:rPr kumimoji="1" lang="ja-JP" altLang="en-US" b="1" dirty="0">
                          <a:solidFill>
                            <a:schemeClr val="tx1"/>
                          </a:solidFill>
                          <a:latin typeface="+mj-ea"/>
                          <a:ea typeface="+mj-ea"/>
                        </a:rPr>
                        <a:t>貧血症状</a:t>
                      </a:r>
                    </a:p>
                  </a:txBody>
                  <a:tcPr/>
                </a:tc>
                <a:tc>
                  <a:txBody>
                    <a:bodyPr/>
                    <a:lstStyle/>
                    <a:p>
                      <a:r>
                        <a:rPr kumimoji="1" lang="ja-JP" altLang="en-US" b="1" dirty="0">
                          <a:solidFill>
                            <a:schemeClr val="tx1"/>
                          </a:solidFill>
                        </a:rPr>
                        <a:t>無し（脳梗塞再発のリスク）</a:t>
                      </a:r>
                    </a:p>
                  </a:txBody>
                  <a:tcPr/>
                </a:tc>
                <a:extLst>
                  <a:ext uri="{0D108BD9-81ED-4DB2-BD59-A6C34878D82A}">
                    <a16:rowId xmlns:a16="http://schemas.microsoft.com/office/drawing/2014/main" val="2333933278"/>
                  </a:ext>
                </a:extLst>
              </a:tr>
              <a:tr h="697706">
                <a:tc>
                  <a:txBody>
                    <a:bodyPr/>
                    <a:lstStyle/>
                    <a:p>
                      <a:pPr algn="ctr"/>
                      <a:r>
                        <a:rPr kumimoji="1" lang="ja-JP" altLang="en-US" sz="2400" b="1" dirty="0">
                          <a:solidFill>
                            <a:schemeClr val="tx1"/>
                          </a:solidFill>
                          <a:latin typeface="+mj-ea"/>
                          <a:ea typeface="+mj-ea"/>
                        </a:rPr>
                        <a:t>現在の状況</a:t>
                      </a:r>
                    </a:p>
                  </a:txBody>
                  <a:tcPr anchor="ctr"/>
                </a:tc>
                <a:tc>
                  <a:txBody>
                    <a:bodyPr/>
                    <a:lstStyle/>
                    <a:p>
                      <a:r>
                        <a:rPr kumimoji="1" lang="ja-JP" altLang="en-US" b="1" dirty="0">
                          <a:solidFill>
                            <a:schemeClr val="tx1"/>
                          </a:solidFill>
                          <a:latin typeface="+mj-ea"/>
                          <a:ea typeface="+mj-ea"/>
                        </a:rPr>
                        <a:t>本人管理により</a:t>
                      </a:r>
                      <a:endParaRPr kumimoji="1" lang="en-US" altLang="ja-JP" b="1" dirty="0">
                        <a:solidFill>
                          <a:schemeClr val="tx1"/>
                        </a:solidFill>
                        <a:latin typeface="+mj-ea"/>
                        <a:ea typeface="+mj-ea"/>
                      </a:endParaRPr>
                    </a:p>
                    <a:p>
                      <a:r>
                        <a:rPr kumimoji="1" lang="ja-JP" altLang="en-US" b="1" dirty="0">
                          <a:solidFill>
                            <a:schemeClr val="tx1"/>
                          </a:solidFill>
                          <a:latin typeface="+mj-ea"/>
                          <a:ea typeface="+mj-ea"/>
                        </a:rPr>
                        <a:t>良好な服薬状況を維持</a:t>
                      </a:r>
                      <a:endParaRPr kumimoji="1" lang="en-US" altLang="ja-JP" b="1" dirty="0">
                        <a:solidFill>
                          <a:schemeClr val="tx1"/>
                        </a:solidFill>
                        <a:latin typeface="+mj-ea"/>
                        <a:ea typeface="+mj-ea"/>
                      </a:endParaRPr>
                    </a:p>
                  </a:txBody>
                  <a:tcPr/>
                </a:tc>
                <a:tc>
                  <a:txBody>
                    <a:bodyPr/>
                    <a:lstStyle/>
                    <a:p>
                      <a:r>
                        <a:rPr kumimoji="1" lang="ja-JP" altLang="en-US" b="1" dirty="0">
                          <a:solidFill>
                            <a:schemeClr val="tx1"/>
                          </a:solidFill>
                          <a:latin typeface="+mj-ea"/>
                          <a:ea typeface="+mj-ea"/>
                        </a:rPr>
                        <a:t>家族とデイサービスによる服薬管理。</a:t>
                      </a:r>
                      <a:endParaRPr kumimoji="1" lang="en-US" altLang="ja-JP" b="1" dirty="0">
                        <a:solidFill>
                          <a:schemeClr val="tx1"/>
                        </a:solidFill>
                        <a:latin typeface="+mj-ea"/>
                        <a:ea typeface="+mj-ea"/>
                      </a:endParaRPr>
                    </a:p>
                    <a:p>
                      <a:r>
                        <a:rPr kumimoji="1" lang="ja-JP" altLang="en-US" b="1" dirty="0">
                          <a:solidFill>
                            <a:schemeClr val="tx1"/>
                          </a:solidFill>
                          <a:latin typeface="+mj-ea"/>
                          <a:ea typeface="+mj-ea"/>
                        </a:rPr>
                        <a:t>定期的なケアマネージャーによる服薬確認の報告</a:t>
                      </a:r>
                    </a:p>
                  </a:txBody>
                  <a:tcPr/>
                </a:tc>
                <a:extLst>
                  <a:ext uri="{0D108BD9-81ED-4DB2-BD59-A6C34878D82A}">
                    <a16:rowId xmlns:a16="http://schemas.microsoft.com/office/drawing/2014/main" val="2387613306"/>
                  </a:ext>
                </a:extLst>
              </a:tr>
            </a:tbl>
          </a:graphicData>
        </a:graphic>
      </p:graphicFrame>
    </p:spTree>
    <p:extLst>
      <p:ext uri="{BB962C8B-B14F-4D97-AF65-F5344CB8AC3E}">
        <p14:creationId xmlns:p14="http://schemas.microsoft.com/office/powerpoint/2010/main" val="3796932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000440-DE2A-4866-81C3-7C770B662422}"/>
              </a:ext>
            </a:extLst>
          </p:cNvPr>
          <p:cNvSpPr>
            <a:spLocks noGrp="1"/>
          </p:cNvSpPr>
          <p:nvPr>
            <p:ph type="title"/>
          </p:nvPr>
        </p:nvSpPr>
        <p:spPr>
          <a:xfrm>
            <a:off x="800100" y="1027213"/>
            <a:ext cx="7543800" cy="619761"/>
          </a:xfrm>
        </p:spPr>
        <p:txBody>
          <a:bodyPr>
            <a:noAutofit/>
          </a:bodyPr>
          <a:lstStyle/>
          <a:p>
            <a:r>
              <a:rPr kumimoji="1" lang="ja-JP" altLang="en-US" b="1" dirty="0">
                <a:solidFill>
                  <a:schemeClr val="tx1"/>
                </a:solidFill>
                <a:latin typeface="+mj-ea"/>
              </a:rPr>
              <a:t>考　　察</a:t>
            </a:r>
          </a:p>
        </p:txBody>
      </p:sp>
      <p:sp>
        <p:nvSpPr>
          <p:cNvPr id="3" name="コンテンツ プレースホルダー 2">
            <a:extLst>
              <a:ext uri="{FF2B5EF4-FFF2-40B4-BE49-F238E27FC236}">
                <a16:creationId xmlns:a16="http://schemas.microsoft.com/office/drawing/2014/main" id="{4F435073-3918-4869-BB03-3FE38CC2B206}"/>
              </a:ext>
            </a:extLst>
          </p:cNvPr>
          <p:cNvSpPr>
            <a:spLocks noGrp="1"/>
          </p:cNvSpPr>
          <p:nvPr>
            <p:ph sz="half" idx="1"/>
          </p:nvPr>
        </p:nvSpPr>
        <p:spPr>
          <a:xfrm>
            <a:off x="800100" y="1806674"/>
            <a:ext cx="7848600" cy="4507862"/>
          </a:xfrm>
        </p:spPr>
        <p:txBody>
          <a:bodyPr>
            <a:noAutofit/>
          </a:bodyPr>
          <a:lstStyle/>
          <a:p>
            <a:pPr marL="0" lvl="0" indent="0">
              <a:lnSpc>
                <a:spcPct val="100000"/>
              </a:lnSpc>
              <a:spcBef>
                <a:spcPts val="0"/>
              </a:spcBef>
              <a:spcAft>
                <a:spcPts val="0"/>
              </a:spcAft>
              <a:buClrTx/>
              <a:buSzTx/>
              <a:buNone/>
              <a:defRPr/>
            </a:pPr>
            <a:r>
              <a:rPr lang="ja-JP" altLang="en-US" sz="2400" b="1" dirty="0">
                <a:solidFill>
                  <a:schemeClr val="tx1"/>
                </a:solidFill>
                <a:latin typeface="+mj-ea"/>
                <a:ea typeface="+mj-ea"/>
              </a:rPr>
              <a:t>　２つの症例ではどちらも</a:t>
            </a:r>
            <a:r>
              <a:rPr lang="en-US" altLang="ja-JP" sz="2400" b="1" dirty="0">
                <a:solidFill>
                  <a:schemeClr val="tx1"/>
                </a:solidFill>
                <a:latin typeface="+mj-ea"/>
                <a:ea typeface="+mj-ea"/>
              </a:rPr>
              <a:t>80</a:t>
            </a:r>
            <a:r>
              <a:rPr lang="ja-JP" altLang="en-US" sz="2400" b="1" dirty="0">
                <a:solidFill>
                  <a:schemeClr val="tx1"/>
                </a:solidFill>
                <a:latin typeface="+mj-ea"/>
                <a:ea typeface="+mj-ea"/>
              </a:rPr>
              <a:t>歳代の女性、</a:t>
            </a:r>
            <a:r>
              <a:rPr lang="en-US" altLang="ja-JP" sz="2400" b="1" dirty="0">
                <a:solidFill>
                  <a:schemeClr val="tx1"/>
                </a:solidFill>
                <a:latin typeface="+mj-ea"/>
                <a:ea typeface="+mj-ea"/>
              </a:rPr>
              <a:t>10</a:t>
            </a:r>
            <a:r>
              <a:rPr lang="ja-JP" altLang="en-US" sz="2400" b="1" dirty="0">
                <a:solidFill>
                  <a:schemeClr val="tx1"/>
                </a:solidFill>
                <a:latin typeface="+mj-ea"/>
                <a:ea typeface="+mj-ea"/>
              </a:rPr>
              <a:t>種類以上の薬剤の服用、飲み忘れが問題視されて居宅療養管理指導となるなどの共通点があった。</a:t>
            </a:r>
            <a:endParaRPr lang="en-US" altLang="ja-JP" sz="2400" b="1" dirty="0">
              <a:solidFill>
                <a:schemeClr val="tx1"/>
              </a:solidFill>
              <a:latin typeface="+mj-ea"/>
              <a:ea typeface="+mj-ea"/>
            </a:endParaRPr>
          </a:p>
          <a:p>
            <a:pPr marL="0" lvl="0" indent="0">
              <a:lnSpc>
                <a:spcPct val="100000"/>
              </a:lnSpc>
              <a:spcBef>
                <a:spcPts val="0"/>
              </a:spcBef>
              <a:spcAft>
                <a:spcPts val="0"/>
              </a:spcAft>
              <a:buClrTx/>
              <a:buSzTx/>
              <a:buNone/>
              <a:defRPr/>
            </a:pPr>
            <a:r>
              <a:rPr lang="ja-JP" altLang="en-US" sz="2400" b="1" dirty="0">
                <a:solidFill>
                  <a:schemeClr val="tx1"/>
                </a:solidFill>
                <a:latin typeface="+mj-ea"/>
                <a:ea typeface="+mj-ea"/>
              </a:rPr>
              <a:t>　</a:t>
            </a:r>
            <a:r>
              <a:rPr lang="en-US" altLang="ja-JP" sz="2400" b="1" dirty="0">
                <a:solidFill>
                  <a:schemeClr val="tx1"/>
                </a:solidFill>
                <a:latin typeface="+mj-ea"/>
                <a:ea typeface="+mj-ea"/>
              </a:rPr>
              <a:t>1</a:t>
            </a:r>
            <a:r>
              <a:rPr lang="ja-JP" altLang="en-US" sz="2400" b="1" dirty="0">
                <a:solidFill>
                  <a:schemeClr val="tx1"/>
                </a:solidFill>
                <a:latin typeface="+mj-ea"/>
                <a:ea typeface="+mj-ea"/>
              </a:rPr>
              <a:t>つ目の症例では在宅に介入したことで本人の服薬意識の向上につながり、自身での薬の管理につながった。　</a:t>
            </a:r>
            <a:endParaRPr lang="en-US" altLang="ja-JP" sz="2400" b="1" dirty="0">
              <a:solidFill>
                <a:schemeClr val="tx1"/>
              </a:solidFill>
              <a:latin typeface="+mj-ea"/>
              <a:ea typeface="+mj-ea"/>
            </a:endParaRPr>
          </a:p>
          <a:p>
            <a:pPr marL="0" lvl="0" indent="0">
              <a:lnSpc>
                <a:spcPct val="100000"/>
              </a:lnSpc>
              <a:spcBef>
                <a:spcPts val="0"/>
              </a:spcBef>
              <a:spcAft>
                <a:spcPts val="0"/>
              </a:spcAft>
              <a:buClrTx/>
              <a:buSzTx/>
              <a:buNone/>
              <a:defRPr/>
            </a:pPr>
            <a:r>
              <a:rPr lang="ja-JP" altLang="en-US" sz="2400" b="1" dirty="0">
                <a:solidFill>
                  <a:schemeClr val="tx1"/>
                </a:solidFill>
                <a:latin typeface="+mj-ea"/>
                <a:ea typeface="+mj-ea"/>
              </a:rPr>
              <a:t>　</a:t>
            </a:r>
            <a:r>
              <a:rPr lang="en-US" altLang="ja-JP" sz="2400" b="1" dirty="0">
                <a:solidFill>
                  <a:schemeClr val="tx1"/>
                </a:solidFill>
                <a:latin typeface="+mj-ea"/>
                <a:ea typeface="+mj-ea"/>
              </a:rPr>
              <a:t>2</a:t>
            </a:r>
            <a:r>
              <a:rPr lang="ja-JP" altLang="en-US" sz="2400" b="1" dirty="0">
                <a:solidFill>
                  <a:schemeClr val="tx1"/>
                </a:solidFill>
                <a:latin typeface="+mj-ea"/>
                <a:ea typeface="+mj-ea"/>
              </a:rPr>
              <a:t>つ目の症例は自己管理が難しい状況であり、処方の変更を提案することで家族の負担を減らし、家族による服薬管理につながった。</a:t>
            </a:r>
            <a:endParaRPr lang="en-US" altLang="ja-JP" sz="2400" b="1" dirty="0">
              <a:solidFill>
                <a:schemeClr val="tx1"/>
              </a:solidFill>
              <a:latin typeface="+mj-ea"/>
              <a:ea typeface="+mj-ea"/>
            </a:endParaRPr>
          </a:p>
          <a:p>
            <a:pPr marL="0" indent="0">
              <a:lnSpc>
                <a:spcPct val="100000"/>
              </a:lnSpc>
              <a:spcBef>
                <a:spcPts val="0"/>
              </a:spcBef>
              <a:spcAft>
                <a:spcPts val="0"/>
              </a:spcAft>
              <a:buClrTx/>
              <a:buSzTx/>
              <a:buNone/>
              <a:defRPr/>
            </a:pPr>
            <a:r>
              <a:rPr lang="ja-JP" altLang="en-US" sz="2400" b="1" dirty="0">
                <a:solidFill>
                  <a:schemeClr val="tx1"/>
                </a:solidFill>
                <a:latin typeface="+mj-ea"/>
                <a:ea typeface="+mj-ea"/>
              </a:rPr>
              <a:t>　今回の</a:t>
            </a:r>
            <a:r>
              <a:rPr lang="en-US" altLang="ja-JP" sz="2400" b="1" dirty="0">
                <a:solidFill>
                  <a:schemeClr val="tx1"/>
                </a:solidFill>
                <a:latin typeface="+mj-ea"/>
                <a:ea typeface="+mj-ea"/>
              </a:rPr>
              <a:t>2</a:t>
            </a:r>
            <a:r>
              <a:rPr lang="ja-JP" altLang="en-US" sz="2400" b="1" dirty="0">
                <a:solidFill>
                  <a:schemeClr val="tx1"/>
                </a:solidFill>
                <a:latin typeface="+mj-ea"/>
                <a:ea typeface="+mj-ea"/>
              </a:rPr>
              <a:t>つの症例では薬剤師が介入と提案を行ったことで飲み忘れの改善につなげることができた。</a:t>
            </a:r>
            <a:endParaRPr lang="en-US" altLang="ja-JP" sz="2400" b="1" dirty="0">
              <a:solidFill>
                <a:schemeClr val="tx1"/>
              </a:solidFill>
              <a:latin typeface="+mj-ea"/>
              <a:ea typeface="+mj-ea"/>
            </a:endParaRPr>
          </a:p>
          <a:p>
            <a:pPr marL="0" lvl="0" indent="0">
              <a:lnSpc>
                <a:spcPct val="100000"/>
              </a:lnSpc>
              <a:spcBef>
                <a:spcPts val="0"/>
              </a:spcBef>
              <a:spcAft>
                <a:spcPts val="0"/>
              </a:spcAft>
              <a:buClrTx/>
              <a:buSzTx/>
              <a:buNone/>
              <a:defRPr/>
            </a:pPr>
            <a:r>
              <a:rPr lang="ja-JP" altLang="en-US" sz="2400" b="1" dirty="0">
                <a:solidFill>
                  <a:schemeClr val="tx1"/>
                </a:solidFill>
                <a:latin typeface="+mj-ea"/>
                <a:ea typeface="+mj-ea"/>
              </a:rPr>
              <a:t>　その一方で減薬について症状が悪化してから提案する状況もあり、薬剤師が早期から提案をしていく必要があると感じた。</a:t>
            </a:r>
            <a:endParaRPr lang="en-US" altLang="ja-JP" sz="2400" b="1" dirty="0">
              <a:solidFill>
                <a:schemeClr val="tx1"/>
              </a:solidFill>
              <a:latin typeface="+mj-ea"/>
              <a:ea typeface="+mj-ea"/>
            </a:endParaRPr>
          </a:p>
          <a:p>
            <a:pPr marL="0" lvl="0" indent="0">
              <a:lnSpc>
                <a:spcPct val="100000"/>
              </a:lnSpc>
              <a:spcBef>
                <a:spcPts val="0"/>
              </a:spcBef>
              <a:spcAft>
                <a:spcPts val="0"/>
              </a:spcAft>
              <a:buClrTx/>
              <a:buSzTx/>
              <a:buNone/>
              <a:defRPr/>
            </a:pPr>
            <a:endParaRPr lang="en-US" altLang="ja-JP" sz="2400" b="1" dirty="0">
              <a:latin typeface="+mj-ea"/>
              <a:ea typeface="+mj-ea"/>
            </a:endParaRPr>
          </a:p>
          <a:p>
            <a:pPr marL="0" lvl="0" indent="0">
              <a:lnSpc>
                <a:spcPct val="100000"/>
              </a:lnSpc>
              <a:spcBef>
                <a:spcPts val="0"/>
              </a:spcBef>
              <a:spcAft>
                <a:spcPts val="0"/>
              </a:spcAft>
              <a:buClrTx/>
              <a:buSzTx/>
              <a:buNone/>
              <a:defRPr/>
            </a:pPr>
            <a:endParaRPr lang="en-US" altLang="ja-JP" sz="2400" b="1" dirty="0">
              <a:latin typeface="+mj-ea"/>
              <a:ea typeface="+mj-ea"/>
            </a:endParaRPr>
          </a:p>
        </p:txBody>
      </p:sp>
    </p:spTree>
    <p:extLst>
      <p:ext uri="{BB962C8B-B14F-4D97-AF65-F5344CB8AC3E}">
        <p14:creationId xmlns:p14="http://schemas.microsoft.com/office/powerpoint/2010/main" val="1753795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000440-DE2A-4866-81C3-7C770B662422}"/>
              </a:ext>
            </a:extLst>
          </p:cNvPr>
          <p:cNvSpPr>
            <a:spLocks noGrp="1"/>
          </p:cNvSpPr>
          <p:nvPr>
            <p:ph type="title"/>
          </p:nvPr>
        </p:nvSpPr>
        <p:spPr/>
        <p:txBody>
          <a:bodyPr>
            <a:normAutofit/>
          </a:bodyPr>
          <a:lstStyle/>
          <a:p>
            <a:r>
              <a:rPr kumimoji="1" lang="ja-JP" altLang="en-US" b="1" dirty="0">
                <a:solidFill>
                  <a:schemeClr val="tx1"/>
                </a:solidFill>
                <a:latin typeface="ＭＳ Ｐゴシック" panose="020B0600070205080204" pitchFamily="50" charset="-128"/>
                <a:ea typeface="ＭＳ Ｐゴシック" panose="020B0600070205080204" pitchFamily="50" charset="-128"/>
              </a:rPr>
              <a:t>最　後　に</a:t>
            </a:r>
          </a:p>
        </p:txBody>
      </p:sp>
      <p:sp>
        <p:nvSpPr>
          <p:cNvPr id="3" name="コンテンツ プレースホルダー 2">
            <a:extLst>
              <a:ext uri="{FF2B5EF4-FFF2-40B4-BE49-F238E27FC236}">
                <a16:creationId xmlns:a16="http://schemas.microsoft.com/office/drawing/2014/main" id="{4F435073-3918-4869-BB03-3FE38CC2B206}"/>
              </a:ext>
            </a:extLst>
          </p:cNvPr>
          <p:cNvSpPr>
            <a:spLocks noGrp="1"/>
          </p:cNvSpPr>
          <p:nvPr>
            <p:ph sz="half" idx="1"/>
          </p:nvPr>
        </p:nvSpPr>
        <p:spPr>
          <a:xfrm>
            <a:off x="822960" y="1845734"/>
            <a:ext cx="7543800" cy="4023360"/>
          </a:xfrm>
        </p:spPr>
        <p:txBody>
          <a:bodyPr>
            <a:normAutofit/>
          </a:bodyPr>
          <a:lstStyle/>
          <a:p>
            <a:r>
              <a:rPr lang="ja-JP" altLang="en-US" sz="2400" b="1" dirty="0">
                <a:solidFill>
                  <a:schemeClr val="tx1"/>
                </a:solidFill>
                <a:latin typeface="+mj-ea"/>
                <a:ea typeface="+mj-ea"/>
              </a:rPr>
              <a:t>ポリファーマシーについては明確な基準がなく、またどのように取り組みを増やしていくかが課題としてあげられる。</a:t>
            </a:r>
            <a:endParaRPr lang="en-US" altLang="ja-JP" sz="2400" b="1" dirty="0">
              <a:solidFill>
                <a:schemeClr val="tx1"/>
              </a:solidFill>
              <a:latin typeface="+mj-ea"/>
              <a:ea typeface="+mj-ea"/>
            </a:endParaRPr>
          </a:p>
          <a:p>
            <a:r>
              <a:rPr lang="ja-JP" altLang="en-US" sz="2400" b="1" dirty="0">
                <a:solidFill>
                  <a:schemeClr val="tx1"/>
                </a:solidFill>
                <a:latin typeface="+mj-ea"/>
                <a:ea typeface="+mj-ea"/>
              </a:rPr>
              <a:t>一つの案としてポリファーマシーに関するアンケート形式のツールを作成し、当グループにおけるポリファーマシーの基準を設定したうえで、ポリファーマシーが疑われる場合は医師と薬剤師がその問題点を話し合い、ポリファーマシーを解決することなどが考えられる。</a:t>
            </a:r>
            <a:endParaRPr lang="en-US" altLang="ja-JP" sz="2400" b="1" dirty="0">
              <a:solidFill>
                <a:schemeClr val="tx1"/>
              </a:solidFill>
              <a:latin typeface="+mj-ea"/>
              <a:ea typeface="+mj-ea"/>
            </a:endParaRPr>
          </a:p>
          <a:p>
            <a:r>
              <a:rPr lang="ja-JP" altLang="en-US" sz="2400" b="1" dirty="0">
                <a:solidFill>
                  <a:schemeClr val="tx1"/>
                </a:solidFill>
                <a:latin typeface="+mj-ea"/>
                <a:ea typeface="+mj-ea"/>
              </a:rPr>
              <a:t>薬剤師の質や経験、状況に係わらず一定の改善を認められるものを作り、当グループ全体で積極的に取り組んでいきたいと考える。</a:t>
            </a:r>
            <a:endParaRPr lang="en-US" altLang="ja-JP" sz="2400" b="1" dirty="0">
              <a:solidFill>
                <a:schemeClr val="tx1"/>
              </a:solidFill>
              <a:latin typeface="+mj-ea"/>
              <a:ea typeface="+mj-ea"/>
            </a:endParaRPr>
          </a:p>
          <a:p>
            <a:pPr marL="0" indent="0">
              <a:buNone/>
            </a:pPr>
            <a:endParaRPr lang="en-US" altLang="ja-JP" sz="2400" b="1" dirty="0"/>
          </a:p>
          <a:p>
            <a:pPr marL="0" indent="0">
              <a:buNone/>
            </a:pPr>
            <a:endParaRPr kumimoji="1" lang="ja-JP" altLang="en-US" dirty="0"/>
          </a:p>
        </p:txBody>
      </p:sp>
    </p:spTree>
    <p:extLst>
      <p:ext uri="{BB962C8B-B14F-4D97-AF65-F5344CB8AC3E}">
        <p14:creationId xmlns:p14="http://schemas.microsoft.com/office/powerpoint/2010/main" val="3157230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DCE5DCB-62A4-4AD9-8A2C-CDA370244523}"/>
              </a:ext>
            </a:extLst>
          </p:cNvPr>
          <p:cNvSpPr>
            <a:spLocks noGrp="1"/>
          </p:cNvSpPr>
          <p:nvPr>
            <p:ph type="title"/>
          </p:nvPr>
        </p:nvSpPr>
        <p:spPr>
          <a:solidFill>
            <a:schemeClr val="bg2">
              <a:lumMod val="90000"/>
            </a:schemeClr>
          </a:solidFill>
        </p:spPr>
        <p:txBody>
          <a:bodyPr anchor="ctr">
            <a:normAutofit fontScale="90000"/>
          </a:bodyPr>
          <a:lstStyle/>
          <a:p>
            <a:pPr algn="ctr">
              <a:lnSpc>
                <a:spcPct val="150000"/>
              </a:lnSpc>
            </a:pPr>
            <a:r>
              <a:rPr lang="ja-JP" altLang="en-US" sz="2400" b="1" dirty="0">
                <a:latin typeface="+mj-ea"/>
              </a:rPr>
              <a:t>第</a:t>
            </a:r>
            <a:r>
              <a:rPr lang="en-US" altLang="ja-JP" sz="2400" b="1" dirty="0">
                <a:latin typeface="+mj-ea"/>
              </a:rPr>
              <a:t>58</a:t>
            </a:r>
            <a:r>
              <a:rPr lang="ja-JP" altLang="en-US" sz="2400" b="1" dirty="0">
                <a:latin typeface="+mj-ea"/>
              </a:rPr>
              <a:t>回日本薬学会・日本薬剤師会・日本病院薬剤師会</a:t>
            </a:r>
            <a:br>
              <a:rPr lang="ja-JP" altLang="en-US" sz="2400" b="1" dirty="0">
                <a:latin typeface="+mj-ea"/>
              </a:rPr>
            </a:br>
            <a:r>
              <a:rPr lang="ja-JP" altLang="en-US" sz="2400" b="1" dirty="0">
                <a:latin typeface="+mj-ea"/>
              </a:rPr>
              <a:t>中国四国支部学術大会　</a:t>
            </a:r>
            <a:br>
              <a:rPr lang="en-US" altLang="ja-JP" sz="2400" b="1" dirty="0">
                <a:latin typeface="+mj-ea"/>
              </a:rPr>
            </a:br>
            <a:r>
              <a:rPr lang="ja-JP" altLang="en-US" sz="2400" b="1" dirty="0">
                <a:latin typeface="+mj-ea"/>
              </a:rPr>
              <a:t>利益相反（</a:t>
            </a:r>
            <a:r>
              <a:rPr lang="en-US" altLang="ja-JP" sz="2400" b="1" dirty="0">
                <a:latin typeface="+mj-ea"/>
              </a:rPr>
              <a:t>conflict of interest</a:t>
            </a:r>
            <a:r>
              <a:rPr lang="ja-JP" altLang="en-US" sz="2400" b="1" dirty="0">
                <a:latin typeface="+mj-ea"/>
              </a:rPr>
              <a:t>： </a:t>
            </a:r>
            <a:r>
              <a:rPr lang="en-US" altLang="ja-JP" sz="2400" b="1" dirty="0">
                <a:latin typeface="+mj-ea"/>
              </a:rPr>
              <a:t>COI</a:t>
            </a:r>
            <a:r>
              <a:rPr lang="ja-JP" altLang="en-US" sz="2400" b="1" dirty="0">
                <a:latin typeface="+mj-ea"/>
              </a:rPr>
              <a:t>）開示</a:t>
            </a:r>
            <a:endParaRPr kumimoji="1" lang="ja-JP" altLang="en-US" sz="2400" b="1" dirty="0">
              <a:latin typeface="+mj-ea"/>
            </a:endParaRPr>
          </a:p>
        </p:txBody>
      </p:sp>
      <p:sp>
        <p:nvSpPr>
          <p:cNvPr id="3" name="コンテンツ プレースホルダー 2">
            <a:extLst>
              <a:ext uri="{FF2B5EF4-FFF2-40B4-BE49-F238E27FC236}">
                <a16:creationId xmlns:a16="http://schemas.microsoft.com/office/drawing/2014/main" id="{918F8B20-FC88-4D10-9778-2540AFB0CAEA}"/>
              </a:ext>
            </a:extLst>
          </p:cNvPr>
          <p:cNvSpPr>
            <a:spLocks noGrp="1"/>
          </p:cNvSpPr>
          <p:nvPr>
            <p:ph sz="half" idx="1"/>
          </p:nvPr>
        </p:nvSpPr>
        <p:spPr>
          <a:xfrm>
            <a:off x="822960" y="1931247"/>
            <a:ext cx="7543800" cy="1303866"/>
          </a:xfrm>
        </p:spPr>
        <p:txBody>
          <a:bodyPr>
            <a:noAutofit/>
          </a:bodyPr>
          <a:lstStyle/>
          <a:p>
            <a:r>
              <a:rPr kumimoji="1" lang="ja-JP" altLang="en-US" sz="2400" b="1" dirty="0">
                <a:solidFill>
                  <a:schemeClr val="tx1"/>
                </a:solidFill>
                <a:latin typeface="+mn-ea"/>
              </a:rPr>
              <a:t>筆頭発表者名：　松本慎太郎　</a:t>
            </a:r>
            <a:endParaRPr kumimoji="1" lang="en-US" altLang="ja-JP" sz="2400" b="1" dirty="0">
              <a:solidFill>
                <a:schemeClr val="tx1"/>
              </a:solidFill>
              <a:latin typeface="+mn-ea"/>
            </a:endParaRPr>
          </a:p>
          <a:p>
            <a:r>
              <a:rPr lang="ja-JP" altLang="en-US" sz="2400" b="1" dirty="0">
                <a:solidFill>
                  <a:schemeClr val="tx1"/>
                </a:solidFill>
                <a:latin typeface="+mn-ea"/>
              </a:rPr>
              <a:t>所　　　　　　属：　四国調剤グループ</a:t>
            </a:r>
            <a:endParaRPr lang="en-US" altLang="ja-JP" sz="2400" b="1" dirty="0">
              <a:solidFill>
                <a:schemeClr val="tx1"/>
              </a:solidFill>
              <a:latin typeface="+mn-ea"/>
            </a:endParaRPr>
          </a:p>
          <a:p>
            <a:r>
              <a:rPr kumimoji="1" lang="ja-JP" altLang="en-US" sz="2400" b="1" dirty="0">
                <a:solidFill>
                  <a:schemeClr val="tx1"/>
                </a:solidFill>
                <a:latin typeface="+mn-ea"/>
              </a:rPr>
              <a:t>施　　 設　　名：　のいちご薬局</a:t>
            </a:r>
          </a:p>
        </p:txBody>
      </p:sp>
      <p:sp>
        <p:nvSpPr>
          <p:cNvPr id="4" name="コンテンツ プレースホルダー 3">
            <a:extLst>
              <a:ext uri="{FF2B5EF4-FFF2-40B4-BE49-F238E27FC236}">
                <a16:creationId xmlns:a16="http://schemas.microsoft.com/office/drawing/2014/main" id="{22B5ED12-8671-4C62-A5C6-EAB51678FC3E}"/>
              </a:ext>
            </a:extLst>
          </p:cNvPr>
          <p:cNvSpPr>
            <a:spLocks noGrp="1"/>
          </p:cNvSpPr>
          <p:nvPr>
            <p:ph sz="half" idx="2"/>
          </p:nvPr>
        </p:nvSpPr>
        <p:spPr>
          <a:xfrm>
            <a:off x="822960" y="3622888"/>
            <a:ext cx="7543800" cy="2413000"/>
          </a:xfrm>
          <a:ln w="25400">
            <a:solidFill>
              <a:schemeClr val="accent1"/>
            </a:solidFill>
          </a:ln>
        </p:spPr>
        <p:txBody>
          <a:bodyPr anchor="ctr">
            <a:normAutofit/>
          </a:bodyPr>
          <a:lstStyle/>
          <a:p>
            <a:pPr algn="ctr"/>
            <a:r>
              <a:rPr lang="ja-JP" altLang="en-US" sz="2800" b="1" dirty="0">
                <a:solidFill>
                  <a:schemeClr val="tx1"/>
                </a:solidFill>
                <a:latin typeface="+mj-ea"/>
                <a:ea typeface="+mj-ea"/>
              </a:rPr>
              <a:t>演題発表に関連し、開示すべき</a:t>
            </a:r>
            <a:r>
              <a:rPr lang="en-US" altLang="ja-JP" sz="2800" b="1" dirty="0">
                <a:solidFill>
                  <a:schemeClr val="tx1"/>
                </a:solidFill>
                <a:latin typeface="+mj-ea"/>
                <a:ea typeface="+mj-ea"/>
              </a:rPr>
              <a:t>COI</a:t>
            </a:r>
            <a:r>
              <a:rPr lang="ja-JP" altLang="en-US" sz="2800" b="1" dirty="0">
                <a:solidFill>
                  <a:schemeClr val="tx1"/>
                </a:solidFill>
                <a:latin typeface="+mj-ea"/>
                <a:ea typeface="+mj-ea"/>
              </a:rPr>
              <a:t>関係にある</a:t>
            </a:r>
            <a:br>
              <a:rPr lang="ja-JP" altLang="en-US" sz="2800" b="1" dirty="0">
                <a:solidFill>
                  <a:schemeClr val="tx1"/>
                </a:solidFill>
                <a:latin typeface="+mj-ea"/>
                <a:ea typeface="+mj-ea"/>
              </a:rPr>
            </a:br>
            <a:r>
              <a:rPr lang="ja-JP" altLang="en-US" sz="2800" b="1" dirty="0">
                <a:solidFill>
                  <a:schemeClr val="tx1"/>
                </a:solidFill>
                <a:latin typeface="+mj-ea"/>
                <a:ea typeface="+mj-ea"/>
              </a:rPr>
              <a:t>企業・組織および団体等はありません。</a:t>
            </a:r>
            <a:endParaRPr kumimoji="1" lang="ja-JP" altLang="en-US" sz="2800" b="1" dirty="0">
              <a:solidFill>
                <a:schemeClr val="tx1"/>
              </a:solidFill>
              <a:latin typeface="+mj-ea"/>
              <a:ea typeface="+mj-ea"/>
            </a:endParaRPr>
          </a:p>
        </p:txBody>
      </p:sp>
    </p:spTree>
    <p:extLst>
      <p:ext uri="{BB962C8B-B14F-4D97-AF65-F5344CB8AC3E}">
        <p14:creationId xmlns:p14="http://schemas.microsoft.com/office/powerpoint/2010/main" val="2321983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DE9A7B-A53A-4378-9679-0254CCCC6CB1}"/>
              </a:ext>
            </a:extLst>
          </p:cNvPr>
          <p:cNvSpPr>
            <a:spLocks noGrp="1"/>
          </p:cNvSpPr>
          <p:nvPr>
            <p:ph type="title"/>
          </p:nvPr>
        </p:nvSpPr>
        <p:spPr>
          <a:xfrm>
            <a:off x="891540" y="876300"/>
            <a:ext cx="7543800" cy="848361"/>
          </a:xfrm>
        </p:spPr>
        <p:txBody>
          <a:bodyPr>
            <a:normAutofit/>
          </a:bodyPr>
          <a:lstStyle/>
          <a:p>
            <a:r>
              <a:rPr lang="ja-JP" altLang="en-US" sz="3600" b="1" dirty="0">
                <a:solidFill>
                  <a:schemeClr val="tx1"/>
                </a:solidFill>
              </a:rPr>
              <a:t>はじめに</a:t>
            </a:r>
            <a:endParaRPr kumimoji="1" lang="ja-JP" altLang="en-US" sz="3600" b="1" dirty="0">
              <a:solidFill>
                <a:schemeClr val="tx1"/>
              </a:solidFill>
            </a:endParaRPr>
          </a:p>
        </p:txBody>
      </p:sp>
      <p:sp>
        <p:nvSpPr>
          <p:cNvPr id="3" name="コンテンツ プレースホルダー 2">
            <a:extLst>
              <a:ext uri="{FF2B5EF4-FFF2-40B4-BE49-F238E27FC236}">
                <a16:creationId xmlns:a16="http://schemas.microsoft.com/office/drawing/2014/main" id="{083FF932-6A11-4072-8050-DEF2872351CB}"/>
              </a:ext>
            </a:extLst>
          </p:cNvPr>
          <p:cNvSpPr>
            <a:spLocks noGrp="1"/>
          </p:cNvSpPr>
          <p:nvPr>
            <p:ph sz="half" idx="1"/>
          </p:nvPr>
        </p:nvSpPr>
        <p:spPr>
          <a:xfrm>
            <a:off x="822960" y="1845734"/>
            <a:ext cx="7543800" cy="452966"/>
          </a:xfrm>
        </p:spPr>
        <p:txBody>
          <a:bodyPr>
            <a:normAutofit/>
          </a:bodyPr>
          <a:lstStyle/>
          <a:p>
            <a:r>
              <a:rPr lang="ja-JP" altLang="en-US" sz="2400" b="1" dirty="0">
                <a:solidFill>
                  <a:schemeClr val="tx1"/>
                </a:solidFill>
                <a:latin typeface="+mj-ea"/>
                <a:ea typeface="+mj-ea"/>
              </a:rPr>
              <a:t>〇 ポリファ－マシ－の問題</a:t>
            </a:r>
            <a:endParaRPr kumimoji="1" lang="ja-JP" altLang="en-US" sz="2400" b="1" dirty="0">
              <a:solidFill>
                <a:schemeClr val="tx1"/>
              </a:solidFill>
              <a:latin typeface="+mj-ea"/>
              <a:ea typeface="+mj-ea"/>
            </a:endParaRPr>
          </a:p>
        </p:txBody>
      </p:sp>
      <p:sp>
        <p:nvSpPr>
          <p:cNvPr id="4" name="コンテンツ プレースホルダー 3">
            <a:extLst>
              <a:ext uri="{FF2B5EF4-FFF2-40B4-BE49-F238E27FC236}">
                <a16:creationId xmlns:a16="http://schemas.microsoft.com/office/drawing/2014/main" id="{3A8F172D-068E-405F-A5AA-CF34FECEC770}"/>
              </a:ext>
            </a:extLst>
          </p:cNvPr>
          <p:cNvSpPr>
            <a:spLocks noGrp="1"/>
          </p:cNvSpPr>
          <p:nvPr>
            <p:ph sz="half" idx="2"/>
          </p:nvPr>
        </p:nvSpPr>
        <p:spPr>
          <a:xfrm>
            <a:off x="822960" y="3449628"/>
            <a:ext cx="5712460" cy="461665"/>
          </a:xfrm>
        </p:spPr>
        <p:txBody>
          <a:bodyPr>
            <a:normAutofit/>
          </a:bodyPr>
          <a:lstStyle/>
          <a:p>
            <a:r>
              <a:rPr kumimoji="1" lang="ja-JP" altLang="en-US" sz="2400" b="1" dirty="0">
                <a:solidFill>
                  <a:schemeClr val="tx1"/>
                </a:solidFill>
                <a:latin typeface="+mj-ea"/>
                <a:ea typeface="+mj-ea"/>
              </a:rPr>
              <a:t>〇 </a:t>
            </a:r>
            <a:r>
              <a:rPr lang="ja-JP" altLang="en-US" sz="2400" b="1" dirty="0">
                <a:solidFill>
                  <a:schemeClr val="tx1"/>
                </a:solidFill>
                <a:latin typeface="+mj-ea"/>
                <a:ea typeface="+mj-ea"/>
              </a:rPr>
              <a:t>国から求められている薬剤師</a:t>
            </a:r>
            <a:r>
              <a:rPr kumimoji="1" lang="ja-JP" altLang="en-US" sz="2400" b="1" dirty="0">
                <a:solidFill>
                  <a:schemeClr val="tx1"/>
                </a:solidFill>
                <a:latin typeface="+mj-ea"/>
                <a:ea typeface="+mj-ea"/>
              </a:rPr>
              <a:t>の働き</a:t>
            </a:r>
            <a:r>
              <a:rPr kumimoji="1" lang="ja-JP" altLang="en-US" sz="2400" b="1" dirty="0">
                <a:latin typeface="+mj-ea"/>
                <a:ea typeface="+mj-ea"/>
              </a:rPr>
              <a:t>　</a:t>
            </a:r>
          </a:p>
        </p:txBody>
      </p:sp>
      <p:sp>
        <p:nvSpPr>
          <p:cNvPr id="5" name="テキスト ボックス 4">
            <a:extLst>
              <a:ext uri="{FF2B5EF4-FFF2-40B4-BE49-F238E27FC236}">
                <a16:creationId xmlns:a16="http://schemas.microsoft.com/office/drawing/2014/main" id="{EE734AB3-ABDD-400B-B7B9-6EC6491A99A1}"/>
              </a:ext>
            </a:extLst>
          </p:cNvPr>
          <p:cNvSpPr txBox="1"/>
          <p:nvPr/>
        </p:nvSpPr>
        <p:spPr>
          <a:xfrm>
            <a:off x="1181101" y="2296142"/>
            <a:ext cx="2781300" cy="461665"/>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2400" b="1" dirty="0">
                <a:latin typeface="+mj-ea"/>
                <a:ea typeface="+mj-ea"/>
              </a:rPr>
              <a:t>７５歳以上の高齢者</a:t>
            </a:r>
          </a:p>
        </p:txBody>
      </p:sp>
      <p:sp>
        <p:nvSpPr>
          <p:cNvPr id="6" name="テキスト ボックス 5">
            <a:extLst>
              <a:ext uri="{FF2B5EF4-FFF2-40B4-BE49-F238E27FC236}">
                <a16:creationId xmlns:a16="http://schemas.microsoft.com/office/drawing/2014/main" id="{5AE7647C-1824-42E1-8597-3253CE6B5C97}"/>
              </a:ext>
            </a:extLst>
          </p:cNvPr>
          <p:cNvSpPr txBox="1"/>
          <p:nvPr/>
        </p:nvSpPr>
        <p:spPr>
          <a:xfrm>
            <a:off x="5229639" y="2876712"/>
            <a:ext cx="3205701" cy="461665"/>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2400" b="1" dirty="0">
                <a:solidFill>
                  <a:schemeClr val="accent1"/>
                </a:solidFill>
                <a:latin typeface="+mj-ea"/>
                <a:ea typeface="+mj-ea"/>
              </a:rPr>
              <a:t>薬物による有害事象</a:t>
            </a:r>
          </a:p>
        </p:txBody>
      </p:sp>
      <p:sp>
        <p:nvSpPr>
          <p:cNvPr id="7" name="テキスト ボックス 6">
            <a:extLst>
              <a:ext uri="{FF2B5EF4-FFF2-40B4-BE49-F238E27FC236}">
                <a16:creationId xmlns:a16="http://schemas.microsoft.com/office/drawing/2014/main" id="{C62E1803-30B6-4C74-97C2-657555CECFC4}"/>
              </a:ext>
            </a:extLst>
          </p:cNvPr>
          <p:cNvSpPr txBox="1"/>
          <p:nvPr/>
        </p:nvSpPr>
        <p:spPr>
          <a:xfrm>
            <a:off x="1181099" y="4372281"/>
            <a:ext cx="7696200" cy="461665"/>
          </a:xfrm>
          <a:prstGeom prst="rect">
            <a:avLst/>
          </a:prstGeom>
          <a:noFill/>
        </p:spPr>
        <p:txBody>
          <a:bodyPr wrap="square" rtlCol="0">
            <a:spAutoFit/>
          </a:bodyPr>
          <a:lstStyle/>
          <a:p>
            <a:r>
              <a:rPr kumimoji="1" lang="ja-JP" altLang="en-US" sz="2400" b="1" dirty="0">
                <a:latin typeface="+mj-ea"/>
                <a:ea typeface="+mj-ea"/>
              </a:rPr>
              <a:t>重複投薬相互作用防止加算、</a:t>
            </a:r>
            <a:r>
              <a:rPr kumimoji="1" lang="ja-JP" altLang="en-US" sz="2400" b="1" dirty="0">
                <a:latin typeface="+mj-ea"/>
              </a:rPr>
              <a:t>服用薬剤調整支援料</a:t>
            </a:r>
          </a:p>
        </p:txBody>
      </p:sp>
      <p:sp>
        <p:nvSpPr>
          <p:cNvPr id="8" name="テキスト ボックス 7">
            <a:extLst>
              <a:ext uri="{FF2B5EF4-FFF2-40B4-BE49-F238E27FC236}">
                <a16:creationId xmlns:a16="http://schemas.microsoft.com/office/drawing/2014/main" id="{37D20186-97F2-426A-BA1C-5B734468B0A9}"/>
              </a:ext>
            </a:extLst>
          </p:cNvPr>
          <p:cNvSpPr txBox="1"/>
          <p:nvPr/>
        </p:nvSpPr>
        <p:spPr>
          <a:xfrm>
            <a:off x="1181100" y="3917067"/>
            <a:ext cx="3703320" cy="461665"/>
          </a:xfrm>
          <a:prstGeom prst="rect">
            <a:avLst/>
          </a:prstGeom>
          <a:noFill/>
        </p:spPr>
        <p:txBody>
          <a:bodyPr wrap="square" rtlCol="0">
            <a:spAutoFit/>
          </a:bodyPr>
          <a:lstStyle/>
          <a:p>
            <a:r>
              <a:rPr kumimoji="1" lang="ja-JP" altLang="en-US" sz="2400" b="1" dirty="0">
                <a:latin typeface="+mj-ea"/>
                <a:ea typeface="+mj-ea"/>
              </a:rPr>
              <a:t>処方の適正化</a:t>
            </a:r>
          </a:p>
        </p:txBody>
      </p:sp>
      <p:sp>
        <p:nvSpPr>
          <p:cNvPr id="10" name="テキスト ボックス 9">
            <a:extLst>
              <a:ext uri="{FF2B5EF4-FFF2-40B4-BE49-F238E27FC236}">
                <a16:creationId xmlns:a16="http://schemas.microsoft.com/office/drawing/2014/main" id="{58CBD6F2-E4EF-4DA0-B6DD-5DE6DC068E3D}"/>
              </a:ext>
            </a:extLst>
          </p:cNvPr>
          <p:cNvSpPr txBox="1"/>
          <p:nvPr/>
        </p:nvSpPr>
        <p:spPr>
          <a:xfrm>
            <a:off x="4871720" y="2304474"/>
            <a:ext cx="3344628" cy="461665"/>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2400" b="1" dirty="0">
                <a:solidFill>
                  <a:schemeClr val="tx1"/>
                </a:solidFill>
                <a:latin typeface="+mj-ea"/>
                <a:ea typeface="+mj-ea"/>
              </a:rPr>
              <a:t>合併症や複数科の受診</a:t>
            </a:r>
          </a:p>
        </p:txBody>
      </p:sp>
      <p:sp>
        <p:nvSpPr>
          <p:cNvPr id="11" name="テキスト ボックス 10">
            <a:extLst>
              <a:ext uri="{FF2B5EF4-FFF2-40B4-BE49-F238E27FC236}">
                <a16:creationId xmlns:a16="http://schemas.microsoft.com/office/drawing/2014/main" id="{2992B808-EB68-41EA-9BFB-FF92DED6D11F}"/>
              </a:ext>
            </a:extLst>
          </p:cNvPr>
          <p:cNvSpPr txBox="1"/>
          <p:nvPr/>
        </p:nvSpPr>
        <p:spPr>
          <a:xfrm>
            <a:off x="1181100" y="2878507"/>
            <a:ext cx="3934239" cy="461665"/>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2400" b="1" dirty="0">
                <a:latin typeface="+mj-ea"/>
                <a:ea typeface="+mj-ea"/>
              </a:rPr>
              <a:t>相互作用や</a:t>
            </a:r>
            <a:r>
              <a:rPr kumimoji="1" lang="ja-JP" altLang="en-US" sz="2400" b="1" dirty="0">
                <a:latin typeface="+mj-ea"/>
              </a:rPr>
              <a:t>飲み忘れ</a:t>
            </a:r>
            <a:r>
              <a:rPr kumimoji="1" lang="ja-JP" altLang="en-US" sz="2400" b="1" dirty="0">
                <a:latin typeface="+mj-ea"/>
                <a:ea typeface="+mj-ea"/>
              </a:rPr>
              <a:t>の増加</a:t>
            </a:r>
          </a:p>
        </p:txBody>
      </p:sp>
      <p:grpSp>
        <p:nvGrpSpPr>
          <p:cNvPr id="13" name="グループ化 12">
            <a:extLst>
              <a:ext uri="{FF2B5EF4-FFF2-40B4-BE49-F238E27FC236}">
                <a16:creationId xmlns:a16="http://schemas.microsoft.com/office/drawing/2014/main" id="{32ADEE1E-A7F2-4D23-B177-C8AB1275248E}"/>
              </a:ext>
            </a:extLst>
          </p:cNvPr>
          <p:cNvGrpSpPr/>
          <p:nvPr/>
        </p:nvGrpSpPr>
        <p:grpSpPr>
          <a:xfrm>
            <a:off x="987075" y="5168426"/>
            <a:ext cx="6017260" cy="1044913"/>
            <a:chOff x="891540" y="5072892"/>
            <a:chExt cx="6017260" cy="1044913"/>
          </a:xfrm>
        </p:grpSpPr>
        <p:sp>
          <p:nvSpPr>
            <p:cNvPr id="9" name="コンテンツ プレースホルダー 3">
              <a:extLst>
                <a:ext uri="{FF2B5EF4-FFF2-40B4-BE49-F238E27FC236}">
                  <a16:creationId xmlns:a16="http://schemas.microsoft.com/office/drawing/2014/main" id="{3C51AD71-F459-42F2-9A22-145016130F06}"/>
                </a:ext>
              </a:extLst>
            </p:cNvPr>
            <p:cNvSpPr txBox="1">
              <a:spLocks/>
            </p:cNvSpPr>
            <p:nvPr/>
          </p:nvSpPr>
          <p:spPr>
            <a:xfrm>
              <a:off x="891540" y="5072892"/>
              <a:ext cx="6017260" cy="461665"/>
            </a:xfrm>
            <a:prstGeom prst="rect">
              <a:avLst/>
            </a:prstGeom>
            <a:ln w="12700">
              <a:solidFill>
                <a:schemeClr val="accent1"/>
              </a:solidFill>
            </a:ln>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lang="ja-JP" altLang="en-US" sz="2400" b="1" dirty="0">
                  <a:solidFill>
                    <a:schemeClr val="tx1"/>
                  </a:solidFill>
                  <a:latin typeface="+mj-ea"/>
                  <a:ea typeface="+mj-ea"/>
                </a:rPr>
                <a:t>⇒　実際の業務の中で求められる対応とは？</a:t>
              </a:r>
            </a:p>
          </p:txBody>
        </p:sp>
        <p:sp>
          <p:nvSpPr>
            <p:cNvPr id="12" name="テキスト ボックス 11">
              <a:extLst>
                <a:ext uri="{FF2B5EF4-FFF2-40B4-BE49-F238E27FC236}">
                  <a16:creationId xmlns:a16="http://schemas.microsoft.com/office/drawing/2014/main" id="{CB457DB9-8360-4D32-A755-B4C9439D347F}"/>
                </a:ext>
              </a:extLst>
            </p:cNvPr>
            <p:cNvSpPr txBox="1"/>
            <p:nvPr/>
          </p:nvSpPr>
          <p:spPr>
            <a:xfrm>
              <a:off x="1181099" y="5656140"/>
              <a:ext cx="4650357" cy="461665"/>
            </a:xfrm>
            <a:prstGeom prst="rect">
              <a:avLst/>
            </a:prstGeom>
            <a:noFill/>
          </p:spPr>
          <p:txBody>
            <a:bodyPr wrap="square" rtlCol="0">
              <a:spAutoFit/>
            </a:bodyPr>
            <a:lstStyle/>
            <a:p>
              <a:r>
                <a:rPr kumimoji="1" lang="ja-JP" altLang="en-US" sz="2400" b="1" dirty="0">
                  <a:solidFill>
                    <a:srgbClr val="FF0000"/>
                  </a:solidFill>
                  <a:latin typeface="+mj-ea"/>
                  <a:ea typeface="+mj-ea"/>
                </a:rPr>
                <a:t>後ろ向き調査で２例の対応事例</a:t>
              </a:r>
            </a:p>
          </p:txBody>
        </p:sp>
      </p:grpSp>
    </p:spTree>
    <p:extLst>
      <p:ext uri="{BB962C8B-B14F-4D97-AF65-F5344CB8AC3E}">
        <p14:creationId xmlns:p14="http://schemas.microsoft.com/office/powerpoint/2010/main" val="368357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E001B28-11F4-4CF7-8077-2C164F13FCAB}"/>
              </a:ext>
            </a:extLst>
          </p:cNvPr>
          <p:cNvSpPr>
            <a:spLocks noGrp="1"/>
          </p:cNvSpPr>
          <p:nvPr>
            <p:ph type="title"/>
          </p:nvPr>
        </p:nvSpPr>
        <p:spPr>
          <a:xfrm>
            <a:off x="114300" y="126795"/>
            <a:ext cx="8902700" cy="1450757"/>
          </a:xfrm>
        </p:spPr>
        <p:txBody>
          <a:bodyPr>
            <a:normAutofit/>
          </a:bodyPr>
          <a:lstStyle/>
          <a:p>
            <a:r>
              <a:rPr lang="ja-JP" altLang="en-US" sz="2400" b="1" dirty="0">
                <a:solidFill>
                  <a:schemeClr val="tx1"/>
                </a:solidFill>
                <a:latin typeface="+mj-ea"/>
              </a:rPr>
              <a:t>症例</a:t>
            </a:r>
            <a:r>
              <a:rPr lang="en-US" altLang="ja-JP" sz="2400" b="1" dirty="0">
                <a:solidFill>
                  <a:schemeClr val="tx1"/>
                </a:solidFill>
                <a:latin typeface="+mj-ea"/>
              </a:rPr>
              <a:t>1</a:t>
            </a:r>
            <a:r>
              <a:rPr lang="ja-JP" altLang="en-US" sz="2400" b="1" dirty="0">
                <a:solidFill>
                  <a:schemeClr val="tx1"/>
                </a:solidFill>
                <a:latin typeface="+mj-ea"/>
              </a:rPr>
              <a:t>　患者家族からの求めにより減薬を提案　　　　　　　　　　</a:t>
            </a:r>
            <a:endParaRPr kumimoji="1" lang="ja-JP" altLang="en-US" sz="2400" dirty="0">
              <a:solidFill>
                <a:schemeClr val="tx1"/>
              </a:solidFill>
              <a:latin typeface="+mj-ea"/>
            </a:endParaRPr>
          </a:p>
        </p:txBody>
      </p:sp>
      <p:sp>
        <p:nvSpPr>
          <p:cNvPr id="3" name="コンテンツ プレースホルダー 2">
            <a:extLst>
              <a:ext uri="{FF2B5EF4-FFF2-40B4-BE49-F238E27FC236}">
                <a16:creationId xmlns:a16="http://schemas.microsoft.com/office/drawing/2014/main" id="{23B80A64-0246-4CF5-A2EF-3D7552465AAC}"/>
              </a:ext>
            </a:extLst>
          </p:cNvPr>
          <p:cNvSpPr>
            <a:spLocks noGrp="1"/>
          </p:cNvSpPr>
          <p:nvPr>
            <p:ph sz="half" idx="1"/>
          </p:nvPr>
        </p:nvSpPr>
        <p:spPr>
          <a:xfrm>
            <a:off x="208280" y="1830068"/>
            <a:ext cx="8642422" cy="1900766"/>
          </a:xfrm>
        </p:spPr>
        <p:txBody>
          <a:bodyPr>
            <a:noAutofit/>
          </a:bodyPr>
          <a:lstStyle/>
          <a:p>
            <a:r>
              <a:rPr kumimoji="1" lang="en-US" altLang="ja-JP" sz="2400" b="1" dirty="0">
                <a:solidFill>
                  <a:schemeClr val="tx1"/>
                </a:solidFill>
                <a:latin typeface="+mj-ea"/>
                <a:ea typeface="+mj-ea"/>
              </a:rPr>
              <a:t>【</a:t>
            </a:r>
            <a:r>
              <a:rPr kumimoji="1" lang="ja-JP" altLang="en-US" sz="2400" b="1" dirty="0">
                <a:solidFill>
                  <a:schemeClr val="tx1"/>
                </a:solidFill>
                <a:latin typeface="+mj-ea"/>
                <a:ea typeface="+mj-ea"/>
              </a:rPr>
              <a:t>患者背景</a:t>
            </a:r>
            <a:r>
              <a:rPr kumimoji="1" lang="en-US" altLang="ja-JP" sz="2400" b="1" dirty="0">
                <a:solidFill>
                  <a:schemeClr val="tx1"/>
                </a:solidFill>
                <a:latin typeface="+mj-ea"/>
                <a:ea typeface="+mj-ea"/>
              </a:rPr>
              <a:t>】</a:t>
            </a:r>
          </a:p>
          <a:p>
            <a:r>
              <a:rPr lang="ja-JP" altLang="en-US" sz="2400" b="1" dirty="0">
                <a:solidFill>
                  <a:schemeClr val="tx1"/>
                </a:solidFill>
                <a:latin typeface="+mj-ea"/>
                <a:ea typeface="+mj-ea"/>
              </a:rPr>
              <a:t>・ </a:t>
            </a:r>
            <a:r>
              <a:rPr lang="en-US" altLang="ja-JP" sz="2400" b="1" dirty="0">
                <a:solidFill>
                  <a:schemeClr val="tx1"/>
                </a:solidFill>
                <a:latin typeface="+mj-ea"/>
                <a:ea typeface="+mj-ea"/>
              </a:rPr>
              <a:t>80</a:t>
            </a:r>
            <a:r>
              <a:rPr lang="ja-JP" altLang="en-US" sz="2400" b="1" dirty="0">
                <a:solidFill>
                  <a:schemeClr val="tx1"/>
                </a:solidFill>
                <a:latin typeface="+mj-ea"/>
                <a:ea typeface="+mj-ea"/>
              </a:rPr>
              <a:t>歳代　女性　</a:t>
            </a:r>
            <a:r>
              <a:rPr lang="ja-JP" altLang="en-US" sz="2400" b="1" dirty="0">
                <a:solidFill>
                  <a:schemeClr val="tx1"/>
                </a:solidFill>
                <a:latin typeface="+mj-ea"/>
              </a:rPr>
              <a:t>夫・次男夫婦と同居</a:t>
            </a:r>
            <a:endParaRPr lang="en-US" altLang="ja-JP" sz="2400" b="1" dirty="0">
              <a:solidFill>
                <a:schemeClr val="tx1"/>
              </a:solidFill>
              <a:latin typeface="+mj-ea"/>
              <a:ea typeface="+mj-ea"/>
            </a:endParaRPr>
          </a:p>
          <a:p>
            <a:r>
              <a:rPr kumimoji="1" lang="ja-JP" altLang="en-US" sz="2400" b="1" dirty="0">
                <a:solidFill>
                  <a:schemeClr val="tx1"/>
                </a:solidFill>
                <a:latin typeface="+mj-ea"/>
                <a:ea typeface="+mj-ea"/>
              </a:rPr>
              <a:t>・ </a:t>
            </a:r>
            <a:r>
              <a:rPr lang="en-US" altLang="ja-JP" sz="2400" b="1" dirty="0">
                <a:solidFill>
                  <a:schemeClr val="tx1"/>
                </a:solidFill>
                <a:latin typeface="+mj-ea"/>
              </a:rPr>
              <a:t>2018</a:t>
            </a:r>
            <a:r>
              <a:rPr lang="ja-JP" altLang="en-US" sz="2400" b="1" dirty="0">
                <a:solidFill>
                  <a:schemeClr val="tx1"/>
                </a:solidFill>
                <a:latin typeface="+mj-ea"/>
              </a:rPr>
              <a:t>年</a:t>
            </a:r>
            <a:r>
              <a:rPr lang="en-US" altLang="ja-JP" sz="2400" b="1" dirty="0">
                <a:solidFill>
                  <a:schemeClr val="tx1"/>
                </a:solidFill>
                <a:latin typeface="+mj-ea"/>
              </a:rPr>
              <a:t>2</a:t>
            </a:r>
            <a:r>
              <a:rPr lang="ja-JP" altLang="en-US" sz="2400" b="1" dirty="0">
                <a:solidFill>
                  <a:schemeClr val="tx1"/>
                </a:solidFill>
                <a:latin typeface="+mj-ea"/>
              </a:rPr>
              <a:t>月に貧血症状で入院</a:t>
            </a:r>
            <a:r>
              <a:rPr kumimoji="1" lang="ja-JP" altLang="en-US" sz="2400" b="1" dirty="0">
                <a:solidFill>
                  <a:schemeClr val="tx1"/>
                </a:solidFill>
                <a:latin typeface="+mj-ea"/>
                <a:ea typeface="+mj-ea"/>
              </a:rPr>
              <a:t>　</a:t>
            </a:r>
            <a:endParaRPr kumimoji="1" lang="en-US" altLang="ja-JP" sz="2400" b="1" dirty="0">
              <a:solidFill>
                <a:schemeClr val="tx1"/>
              </a:solidFill>
              <a:latin typeface="+mj-ea"/>
              <a:ea typeface="+mj-ea"/>
            </a:endParaRPr>
          </a:p>
          <a:p>
            <a:r>
              <a:rPr lang="ja-JP" altLang="en-US" sz="2400" b="1" dirty="0">
                <a:solidFill>
                  <a:schemeClr val="tx1"/>
                </a:solidFill>
                <a:latin typeface="+mj-ea"/>
                <a:ea typeface="+mj-ea"/>
              </a:rPr>
              <a:t>・ </a:t>
            </a:r>
            <a:r>
              <a:rPr lang="en-US" altLang="ja-JP" sz="2400" b="1" dirty="0">
                <a:solidFill>
                  <a:schemeClr val="tx1"/>
                </a:solidFill>
                <a:latin typeface="+mj-ea"/>
                <a:ea typeface="+mj-ea"/>
              </a:rPr>
              <a:t>2018</a:t>
            </a:r>
            <a:r>
              <a:rPr lang="ja-JP" altLang="en-US" sz="2400" b="1" dirty="0">
                <a:solidFill>
                  <a:schemeClr val="tx1"/>
                </a:solidFill>
                <a:latin typeface="+mj-ea"/>
                <a:ea typeface="+mj-ea"/>
              </a:rPr>
              <a:t>年</a:t>
            </a:r>
            <a:r>
              <a:rPr lang="en-US" altLang="ja-JP" sz="2400" b="1" dirty="0">
                <a:solidFill>
                  <a:schemeClr val="tx1"/>
                </a:solidFill>
                <a:latin typeface="+mj-ea"/>
                <a:ea typeface="+mj-ea"/>
              </a:rPr>
              <a:t>3</a:t>
            </a:r>
            <a:r>
              <a:rPr lang="ja-JP" altLang="en-US" sz="2400" b="1" dirty="0">
                <a:solidFill>
                  <a:schemeClr val="tx1"/>
                </a:solidFill>
                <a:latin typeface="+mj-ea"/>
                <a:ea typeface="+mj-ea"/>
              </a:rPr>
              <a:t>月</a:t>
            </a:r>
            <a:r>
              <a:rPr lang="en-US" altLang="ja-JP" sz="2400" b="1" dirty="0">
                <a:solidFill>
                  <a:schemeClr val="tx1"/>
                </a:solidFill>
                <a:latin typeface="+mj-ea"/>
                <a:ea typeface="+mj-ea"/>
              </a:rPr>
              <a:t>19</a:t>
            </a:r>
            <a:r>
              <a:rPr lang="ja-JP" altLang="en-US" sz="2400" b="1" dirty="0">
                <a:solidFill>
                  <a:schemeClr val="tx1"/>
                </a:solidFill>
                <a:latin typeface="+mj-ea"/>
                <a:ea typeface="+mj-ea"/>
              </a:rPr>
              <a:t>日に訪問管理を開始　　</a:t>
            </a:r>
            <a:endParaRPr kumimoji="1" lang="ja-JP" altLang="en-US" sz="2400" b="1" dirty="0">
              <a:solidFill>
                <a:schemeClr val="tx1"/>
              </a:solidFill>
              <a:latin typeface="+mj-ea"/>
              <a:ea typeface="+mj-ea"/>
            </a:endParaRPr>
          </a:p>
        </p:txBody>
      </p:sp>
      <p:sp>
        <p:nvSpPr>
          <p:cNvPr id="4" name="コンテンツ プレースホルダー 3">
            <a:extLst>
              <a:ext uri="{FF2B5EF4-FFF2-40B4-BE49-F238E27FC236}">
                <a16:creationId xmlns:a16="http://schemas.microsoft.com/office/drawing/2014/main" id="{D391DFF3-02EC-4E53-BBA1-079C8B64329D}"/>
              </a:ext>
            </a:extLst>
          </p:cNvPr>
          <p:cNvSpPr>
            <a:spLocks noGrp="1"/>
          </p:cNvSpPr>
          <p:nvPr>
            <p:ph sz="half" idx="2"/>
          </p:nvPr>
        </p:nvSpPr>
        <p:spPr>
          <a:xfrm>
            <a:off x="208280" y="3823541"/>
            <a:ext cx="3520440" cy="412325"/>
          </a:xfrm>
        </p:spPr>
        <p:txBody>
          <a:bodyPr>
            <a:normAutofit lnSpcReduction="10000"/>
          </a:bodyPr>
          <a:lstStyle/>
          <a:p>
            <a:r>
              <a:rPr kumimoji="1" lang="en-US" altLang="ja-JP" sz="2400" b="1" dirty="0">
                <a:solidFill>
                  <a:schemeClr val="tx1"/>
                </a:solidFill>
                <a:latin typeface="ＭＳ Ｐゴシック" panose="020B0600070205080204" pitchFamily="50" charset="-128"/>
                <a:ea typeface="ＭＳ Ｐゴシック" panose="020B0600070205080204" pitchFamily="50" charset="-128"/>
              </a:rPr>
              <a:t>【</a:t>
            </a:r>
            <a:r>
              <a:rPr kumimoji="1" lang="ja-JP" altLang="en-US" sz="2400" b="1" dirty="0">
                <a:solidFill>
                  <a:schemeClr val="tx1"/>
                </a:solidFill>
                <a:latin typeface="ＭＳ Ｐゴシック" panose="020B0600070205080204" pitchFamily="50" charset="-128"/>
                <a:ea typeface="ＭＳ Ｐゴシック" panose="020B0600070205080204" pitchFamily="50" charset="-128"/>
              </a:rPr>
              <a:t>処方薬</a:t>
            </a:r>
            <a:r>
              <a:rPr kumimoji="1" lang="en-US" altLang="ja-JP" sz="2400" b="1" dirty="0">
                <a:solidFill>
                  <a:schemeClr val="tx1"/>
                </a:solidFill>
                <a:latin typeface="ＭＳ Ｐゴシック" panose="020B0600070205080204" pitchFamily="50" charset="-128"/>
                <a:ea typeface="ＭＳ Ｐゴシック" panose="020B0600070205080204" pitchFamily="50" charset="-128"/>
              </a:rPr>
              <a:t>】</a:t>
            </a:r>
            <a:r>
              <a:rPr kumimoji="1" lang="ja-JP" altLang="en-US" sz="2400" b="1" dirty="0">
                <a:latin typeface="ＭＳ Ｐゴシック" panose="020B0600070205080204" pitchFamily="50" charset="-128"/>
                <a:ea typeface="ＭＳ Ｐゴシック" panose="020B0600070205080204" pitchFamily="50" charset="-128"/>
              </a:rPr>
              <a:t>　</a:t>
            </a:r>
          </a:p>
        </p:txBody>
      </p:sp>
      <p:grpSp>
        <p:nvGrpSpPr>
          <p:cNvPr id="7" name="グループ化 6">
            <a:extLst>
              <a:ext uri="{FF2B5EF4-FFF2-40B4-BE49-F238E27FC236}">
                <a16:creationId xmlns:a16="http://schemas.microsoft.com/office/drawing/2014/main" id="{B34273AF-53EF-4FF3-A84D-899C69FF1265}"/>
              </a:ext>
            </a:extLst>
          </p:cNvPr>
          <p:cNvGrpSpPr/>
          <p:nvPr/>
        </p:nvGrpSpPr>
        <p:grpSpPr>
          <a:xfrm>
            <a:off x="78740" y="3823540"/>
            <a:ext cx="9144000" cy="2655149"/>
            <a:chOff x="78740" y="3823540"/>
            <a:chExt cx="9144000" cy="2655149"/>
          </a:xfrm>
        </p:grpSpPr>
        <p:sp>
          <p:nvSpPr>
            <p:cNvPr id="5" name="コンテンツ プレースホルダー 3">
              <a:extLst>
                <a:ext uri="{FF2B5EF4-FFF2-40B4-BE49-F238E27FC236}">
                  <a16:creationId xmlns:a16="http://schemas.microsoft.com/office/drawing/2014/main" id="{60423011-5A54-46AC-A0AF-1868F3BA14FA}"/>
                </a:ext>
              </a:extLst>
            </p:cNvPr>
            <p:cNvSpPr txBox="1">
              <a:spLocks/>
            </p:cNvSpPr>
            <p:nvPr/>
          </p:nvSpPr>
          <p:spPr>
            <a:xfrm>
              <a:off x="1684020" y="3823540"/>
              <a:ext cx="2174240" cy="412325"/>
            </a:xfrm>
            <a:prstGeom prst="rect">
              <a:avLst/>
            </a:prstGeom>
          </p:spPr>
          <p:txBody>
            <a:bodyPr vert="horz" lIns="0" tIns="45720" rIns="0" bIns="45720" rtlCol="0">
              <a:normAutofit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lang="en-US" altLang="ja-JP" sz="2400" b="1" dirty="0">
                  <a:solidFill>
                    <a:schemeClr val="tx1"/>
                  </a:solidFill>
                  <a:latin typeface="ＭＳ Ｐゴシック" panose="020B0600070205080204" pitchFamily="50" charset="-128"/>
                  <a:ea typeface="ＭＳ Ｐゴシック" panose="020B0600070205080204" pitchFamily="50" charset="-128"/>
                </a:rPr>
                <a:t>2018</a:t>
              </a:r>
              <a:r>
                <a:rPr lang="ja-JP" altLang="en-US" sz="2400" b="1" dirty="0">
                  <a:solidFill>
                    <a:schemeClr val="tx1"/>
                  </a:solidFill>
                  <a:latin typeface="ＭＳ Ｐゴシック" panose="020B0600070205080204" pitchFamily="50" charset="-128"/>
                  <a:ea typeface="ＭＳ Ｐゴシック" panose="020B0600070205080204" pitchFamily="50" charset="-128"/>
                </a:rPr>
                <a:t>年</a:t>
              </a:r>
              <a:r>
                <a:rPr lang="en-US" altLang="ja-JP" sz="2400" b="1" dirty="0">
                  <a:solidFill>
                    <a:schemeClr val="tx1"/>
                  </a:solidFill>
                  <a:latin typeface="ＭＳ Ｐゴシック" panose="020B0600070205080204" pitchFamily="50" charset="-128"/>
                  <a:ea typeface="ＭＳ Ｐゴシック" panose="020B0600070205080204" pitchFamily="50" charset="-128"/>
                </a:rPr>
                <a:t>3</a:t>
              </a:r>
              <a:r>
                <a:rPr lang="ja-JP" altLang="en-US" sz="2400" b="1" dirty="0">
                  <a:solidFill>
                    <a:schemeClr val="tx1"/>
                  </a:solidFill>
                  <a:latin typeface="ＭＳ Ｐゴシック" panose="020B0600070205080204" pitchFamily="50" charset="-128"/>
                  <a:ea typeface="ＭＳ Ｐゴシック" panose="020B0600070205080204" pitchFamily="50" charset="-128"/>
                </a:rPr>
                <a:t>月</a:t>
              </a:r>
              <a:r>
                <a:rPr lang="en-US" altLang="ja-JP" sz="2400" b="1" dirty="0">
                  <a:solidFill>
                    <a:schemeClr val="tx1"/>
                  </a:solidFill>
                  <a:latin typeface="ＭＳ Ｐゴシック" panose="020B0600070205080204" pitchFamily="50" charset="-128"/>
                  <a:ea typeface="ＭＳ Ｐゴシック" panose="020B0600070205080204" pitchFamily="50" charset="-128"/>
                </a:rPr>
                <a:t>19</a:t>
              </a:r>
              <a:r>
                <a:rPr lang="ja-JP" altLang="en-US" sz="2400" b="1" dirty="0">
                  <a:solidFill>
                    <a:schemeClr val="tx1"/>
                  </a:solidFill>
                  <a:latin typeface="ＭＳ Ｐゴシック" panose="020B0600070205080204" pitchFamily="50" charset="-128"/>
                  <a:ea typeface="ＭＳ Ｐゴシック" panose="020B0600070205080204" pitchFamily="50" charset="-128"/>
                </a:rPr>
                <a:t>日　</a:t>
              </a:r>
            </a:p>
          </p:txBody>
        </p:sp>
        <p:sp>
          <p:nvSpPr>
            <p:cNvPr id="6" name="コンテンツ プレースホルダー 3">
              <a:extLst>
                <a:ext uri="{FF2B5EF4-FFF2-40B4-BE49-F238E27FC236}">
                  <a16:creationId xmlns:a16="http://schemas.microsoft.com/office/drawing/2014/main" id="{059899F4-210E-4B89-94BC-586EAAA806D0}"/>
                </a:ext>
              </a:extLst>
            </p:cNvPr>
            <p:cNvSpPr txBox="1">
              <a:spLocks/>
            </p:cNvSpPr>
            <p:nvPr/>
          </p:nvSpPr>
          <p:spPr>
            <a:xfrm>
              <a:off x="78740" y="4235866"/>
              <a:ext cx="9144000" cy="2242823"/>
            </a:xfrm>
            <a:prstGeom prst="rect">
              <a:avLst/>
            </a:prstGeom>
          </p:spPr>
          <p:txBody>
            <a:bodyPr vert="horz" lIns="0" tIns="45720" rIns="0" bIns="45720" rtlCol="0">
              <a:normAutofit fontScale="92500"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lang="ja-JP" altLang="en-US" sz="2400" b="1" dirty="0">
                  <a:solidFill>
                    <a:schemeClr val="tx1"/>
                  </a:solidFill>
                  <a:latin typeface="ＭＳ Ｐゴシック" panose="020B0600070205080204" pitchFamily="50" charset="-128"/>
                  <a:ea typeface="ＭＳ Ｐゴシック" panose="020B0600070205080204" pitchFamily="50" charset="-128"/>
                </a:rPr>
                <a:t>・</a:t>
              </a:r>
              <a:r>
                <a:rPr lang="ja-JP" altLang="en-US" sz="2400" b="1" dirty="0">
                  <a:solidFill>
                    <a:schemeClr val="tx1"/>
                  </a:solidFill>
                  <a:latin typeface="ＭＳ Ｐゴシック" panose="020B0600070205080204" pitchFamily="50" charset="-128"/>
                </a:rPr>
                <a:t>バイアスピリン錠</a:t>
              </a:r>
              <a:r>
                <a:rPr lang="en-US" altLang="ja-JP" sz="2400" b="1" dirty="0">
                  <a:solidFill>
                    <a:schemeClr val="tx1"/>
                  </a:solidFill>
                  <a:latin typeface="ＭＳ Ｐゴシック" panose="020B0600070205080204" pitchFamily="50" charset="-128"/>
                </a:rPr>
                <a:t>100</a:t>
              </a:r>
              <a:r>
                <a:rPr lang="ja-JP" altLang="en-US" sz="2400" b="1" dirty="0">
                  <a:solidFill>
                    <a:schemeClr val="tx1"/>
                  </a:solidFill>
                  <a:latin typeface="ＭＳ Ｐゴシック" panose="020B0600070205080204" pitchFamily="50" charset="-128"/>
                </a:rPr>
                <a:t>㎎ </a:t>
              </a:r>
              <a:r>
                <a:rPr lang="ja-JP" altLang="en-US" sz="2400" b="1" dirty="0">
                  <a:solidFill>
                    <a:schemeClr val="tx1"/>
                  </a:solidFill>
                  <a:latin typeface="ＭＳ Ｐゴシック" panose="020B0600070205080204" pitchFamily="50" charset="-128"/>
                  <a:ea typeface="ＭＳ Ｐゴシック" panose="020B0600070205080204" pitchFamily="50" charset="-128"/>
                </a:rPr>
                <a:t>　</a:t>
              </a:r>
              <a:r>
                <a:rPr lang="ja-JP" altLang="en-US" sz="2400" b="1" dirty="0">
                  <a:solidFill>
                    <a:schemeClr val="tx1"/>
                  </a:solidFill>
                  <a:latin typeface="ＭＳ Ｐゴシック" panose="020B0600070205080204" pitchFamily="50" charset="-128"/>
                </a:rPr>
                <a:t>・ルフレン配合顆粒</a:t>
              </a:r>
              <a:r>
                <a:rPr lang="ja-JP" altLang="en-US" sz="2400" b="1" dirty="0">
                  <a:solidFill>
                    <a:schemeClr val="tx1"/>
                  </a:solidFill>
                  <a:latin typeface="ＭＳ Ｐゴシック" panose="020B0600070205080204" pitchFamily="50" charset="-128"/>
                  <a:ea typeface="ＭＳ Ｐゴシック" panose="020B0600070205080204" pitchFamily="50" charset="-128"/>
                </a:rPr>
                <a:t>　・</a:t>
              </a:r>
              <a:r>
                <a:rPr lang="ja-JP" altLang="en-US" sz="2400" b="1" dirty="0">
                  <a:solidFill>
                    <a:schemeClr val="tx1"/>
                  </a:solidFill>
                  <a:latin typeface="ＭＳ Ｐゴシック" panose="020B0600070205080204" pitchFamily="50" charset="-128"/>
                </a:rPr>
                <a:t>酸化マグネシウム錠</a:t>
              </a:r>
              <a:r>
                <a:rPr lang="en-US" altLang="ja-JP" sz="2400" b="1" dirty="0">
                  <a:solidFill>
                    <a:schemeClr val="tx1"/>
                  </a:solidFill>
                  <a:latin typeface="ＭＳ Ｐゴシック" panose="020B0600070205080204" pitchFamily="50" charset="-128"/>
                </a:rPr>
                <a:t>330mg</a:t>
              </a:r>
              <a:endParaRPr lang="en-US" altLang="ja-JP" sz="2400" b="1" dirty="0">
                <a:solidFill>
                  <a:schemeClr val="tx1"/>
                </a:solidFill>
                <a:latin typeface="ＭＳ Ｐゴシック" panose="020B0600070205080204" pitchFamily="50" charset="-128"/>
                <a:ea typeface="ＭＳ Ｐゴシック" panose="020B0600070205080204" pitchFamily="50" charset="-128"/>
              </a:endParaRPr>
            </a:p>
            <a:p>
              <a:r>
                <a:rPr lang="ja-JP" altLang="en-US" sz="2400" b="1" dirty="0">
                  <a:solidFill>
                    <a:schemeClr val="tx1"/>
                  </a:solidFill>
                  <a:latin typeface="ＭＳ Ｐゴシック" panose="020B0600070205080204" pitchFamily="50" charset="-128"/>
                  <a:ea typeface="ＭＳ Ｐゴシック" panose="020B0600070205080204" pitchFamily="50" charset="-128"/>
                </a:rPr>
                <a:t>・トレドミン錠</a:t>
              </a:r>
              <a:r>
                <a:rPr lang="en-US" altLang="ja-JP" sz="2400" b="1" dirty="0">
                  <a:solidFill>
                    <a:schemeClr val="tx1"/>
                  </a:solidFill>
                  <a:latin typeface="ＭＳ Ｐゴシック" panose="020B0600070205080204" pitchFamily="50" charset="-128"/>
                  <a:ea typeface="ＭＳ Ｐゴシック" panose="020B0600070205080204" pitchFamily="50" charset="-128"/>
                </a:rPr>
                <a:t>15</a:t>
              </a:r>
              <a:r>
                <a:rPr lang="ja-JP" altLang="en-US" sz="2400" b="1" dirty="0">
                  <a:solidFill>
                    <a:schemeClr val="tx1"/>
                  </a:solidFill>
                  <a:latin typeface="ＭＳ Ｐゴシック" panose="020B0600070205080204" pitchFamily="50" charset="-128"/>
                  <a:ea typeface="ＭＳ Ｐゴシック" panose="020B0600070205080204" pitchFamily="50" charset="-128"/>
                </a:rPr>
                <a:t>㎎　・カルシトリオールカプセル</a:t>
              </a:r>
              <a:r>
                <a:rPr lang="en-US" altLang="ja-JP" sz="2400" b="1" dirty="0">
                  <a:solidFill>
                    <a:schemeClr val="tx1"/>
                  </a:solidFill>
                  <a:latin typeface="ＭＳ Ｐゴシック" panose="020B0600070205080204" pitchFamily="50" charset="-128"/>
                  <a:ea typeface="ＭＳ Ｐゴシック" panose="020B0600070205080204" pitchFamily="50" charset="-128"/>
                </a:rPr>
                <a:t>0.25μg</a:t>
              </a:r>
              <a:r>
                <a:rPr lang="ja-JP" altLang="en-US" sz="2400" b="1" dirty="0">
                  <a:solidFill>
                    <a:schemeClr val="tx1"/>
                  </a:solidFill>
                  <a:latin typeface="ＭＳ Ｐゴシック" panose="020B0600070205080204" pitchFamily="50" charset="-128"/>
                  <a:ea typeface="ＭＳ Ｐゴシック" panose="020B0600070205080204" pitchFamily="50" charset="-128"/>
                </a:rPr>
                <a:t>　・タナトリル錠</a:t>
              </a:r>
              <a:r>
                <a:rPr lang="en-US" altLang="ja-JP" sz="2400" b="1" dirty="0">
                  <a:solidFill>
                    <a:schemeClr val="tx1"/>
                  </a:solidFill>
                  <a:latin typeface="ＭＳ Ｐゴシック" panose="020B0600070205080204" pitchFamily="50" charset="-128"/>
                  <a:ea typeface="ＭＳ Ｐゴシック" panose="020B0600070205080204" pitchFamily="50" charset="-128"/>
                </a:rPr>
                <a:t>5</a:t>
              </a:r>
              <a:r>
                <a:rPr lang="ja-JP" altLang="en-US" sz="2400" b="1" dirty="0">
                  <a:solidFill>
                    <a:schemeClr val="tx1"/>
                  </a:solidFill>
                  <a:latin typeface="ＭＳ Ｐゴシック" panose="020B0600070205080204" pitchFamily="50" charset="-128"/>
                  <a:ea typeface="ＭＳ Ｐゴシック" panose="020B0600070205080204" pitchFamily="50" charset="-128"/>
                </a:rPr>
                <a:t>㎎</a:t>
              </a:r>
              <a:endParaRPr lang="en-US" altLang="ja-JP" sz="2400" b="1" dirty="0">
                <a:solidFill>
                  <a:schemeClr val="tx1"/>
                </a:solidFill>
                <a:latin typeface="ＭＳ Ｐゴシック" panose="020B0600070205080204" pitchFamily="50" charset="-128"/>
                <a:ea typeface="ＭＳ Ｐゴシック" panose="020B0600070205080204" pitchFamily="50" charset="-128"/>
              </a:endParaRPr>
            </a:p>
            <a:p>
              <a:r>
                <a:rPr lang="ja-JP" altLang="en-US" sz="2400" b="1" dirty="0">
                  <a:solidFill>
                    <a:schemeClr val="tx1"/>
                  </a:solidFill>
                  <a:latin typeface="ＭＳ Ｐゴシック" panose="020B0600070205080204" pitchFamily="50" charset="-128"/>
                  <a:ea typeface="ＭＳ Ｐゴシック" panose="020B0600070205080204" pitchFamily="50" charset="-128"/>
                </a:rPr>
                <a:t>・プラバスタチンＮａ錠</a:t>
              </a:r>
              <a:r>
                <a:rPr lang="en-US" altLang="ja-JP" sz="2400" b="1" dirty="0">
                  <a:solidFill>
                    <a:schemeClr val="tx1"/>
                  </a:solidFill>
                  <a:latin typeface="ＭＳ Ｐゴシック" panose="020B0600070205080204" pitchFamily="50" charset="-128"/>
                  <a:ea typeface="ＭＳ Ｐゴシック" panose="020B0600070205080204" pitchFamily="50" charset="-128"/>
                </a:rPr>
                <a:t>10</a:t>
              </a:r>
              <a:r>
                <a:rPr lang="ja-JP" altLang="en-US" sz="2400" b="1" dirty="0">
                  <a:solidFill>
                    <a:schemeClr val="tx1"/>
                  </a:solidFill>
                  <a:latin typeface="ＭＳ Ｐゴシック" panose="020B0600070205080204" pitchFamily="50" charset="-128"/>
                  <a:ea typeface="ＭＳ Ｐゴシック" panose="020B0600070205080204" pitchFamily="50" charset="-128"/>
                </a:rPr>
                <a:t>㎎　・ダイアート錠</a:t>
              </a:r>
              <a:r>
                <a:rPr lang="en-US" altLang="ja-JP" sz="2400" b="1" dirty="0">
                  <a:solidFill>
                    <a:schemeClr val="tx1"/>
                  </a:solidFill>
                  <a:latin typeface="ＭＳ Ｐゴシック" panose="020B0600070205080204" pitchFamily="50" charset="-128"/>
                  <a:ea typeface="ＭＳ Ｐゴシック" panose="020B0600070205080204" pitchFamily="50" charset="-128"/>
                </a:rPr>
                <a:t>30</a:t>
              </a:r>
              <a:r>
                <a:rPr lang="ja-JP" altLang="en-US" sz="2400" b="1" dirty="0">
                  <a:solidFill>
                    <a:schemeClr val="tx1"/>
                  </a:solidFill>
                  <a:latin typeface="ＭＳ Ｐゴシック" panose="020B0600070205080204" pitchFamily="50" charset="-128"/>
                  <a:ea typeface="ＭＳ Ｐゴシック" panose="020B0600070205080204" pitchFamily="50" charset="-128"/>
                </a:rPr>
                <a:t>㎎　・フェロミア錠</a:t>
              </a:r>
              <a:r>
                <a:rPr lang="en-US" altLang="ja-JP" sz="2400" b="1" dirty="0">
                  <a:solidFill>
                    <a:schemeClr val="tx1"/>
                  </a:solidFill>
                  <a:latin typeface="ＭＳ Ｐゴシック" panose="020B0600070205080204" pitchFamily="50" charset="-128"/>
                  <a:ea typeface="ＭＳ Ｐゴシック" panose="020B0600070205080204" pitchFamily="50" charset="-128"/>
                </a:rPr>
                <a:t>50</a:t>
              </a:r>
              <a:r>
                <a:rPr lang="ja-JP" altLang="en-US" sz="2400" b="1" dirty="0">
                  <a:solidFill>
                    <a:schemeClr val="tx1"/>
                  </a:solidFill>
                  <a:latin typeface="ＭＳ Ｐゴシック" panose="020B0600070205080204" pitchFamily="50" charset="-128"/>
                  <a:ea typeface="ＭＳ Ｐゴシック" panose="020B0600070205080204" pitchFamily="50" charset="-128"/>
                </a:rPr>
                <a:t>㎎</a:t>
              </a:r>
              <a:endParaRPr lang="en-US" altLang="ja-JP" sz="2400" b="1" dirty="0">
                <a:solidFill>
                  <a:schemeClr val="tx1"/>
                </a:solidFill>
                <a:latin typeface="ＭＳ Ｐゴシック" panose="020B0600070205080204" pitchFamily="50" charset="-128"/>
                <a:ea typeface="ＭＳ Ｐゴシック" panose="020B0600070205080204" pitchFamily="50" charset="-128"/>
              </a:endParaRPr>
            </a:p>
            <a:p>
              <a:r>
                <a:rPr lang="ja-JP" altLang="en-US" sz="2400" b="1" dirty="0">
                  <a:solidFill>
                    <a:schemeClr val="tx1"/>
                  </a:solidFill>
                  <a:latin typeface="ＭＳ Ｐゴシック" panose="020B0600070205080204" pitchFamily="50" charset="-128"/>
                </a:rPr>
                <a:t>・クラシエ葛根湯ｴｷｽ顆粒</a:t>
              </a:r>
              <a:r>
                <a:rPr lang="ja-JP" altLang="en-US" sz="2400" b="1" dirty="0">
                  <a:solidFill>
                    <a:schemeClr val="tx1"/>
                  </a:solidFill>
                  <a:latin typeface="ＭＳ Ｐゴシック" panose="020B0600070205080204" pitchFamily="50" charset="-128"/>
                  <a:ea typeface="ＭＳ Ｐゴシック" panose="020B0600070205080204" pitchFamily="50" charset="-128"/>
                </a:rPr>
                <a:t>　・メルカゾール錠</a:t>
              </a:r>
              <a:r>
                <a:rPr lang="en-US" altLang="ja-JP" sz="2400" b="1" dirty="0">
                  <a:solidFill>
                    <a:schemeClr val="tx1"/>
                  </a:solidFill>
                  <a:latin typeface="ＭＳ Ｐゴシック" panose="020B0600070205080204" pitchFamily="50" charset="-128"/>
                  <a:ea typeface="ＭＳ Ｐゴシック" panose="020B0600070205080204" pitchFamily="50" charset="-128"/>
                </a:rPr>
                <a:t>50</a:t>
              </a:r>
              <a:r>
                <a:rPr lang="ja-JP" altLang="en-US" sz="2400" b="1" dirty="0">
                  <a:solidFill>
                    <a:schemeClr val="tx1"/>
                  </a:solidFill>
                  <a:latin typeface="ＭＳ Ｐゴシック" panose="020B0600070205080204" pitchFamily="50" charset="-128"/>
                  <a:ea typeface="ＭＳ Ｐゴシック" panose="020B0600070205080204" pitchFamily="50" charset="-128"/>
                </a:rPr>
                <a:t>㎎　・チラージンＳ錠</a:t>
              </a:r>
              <a:r>
                <a:rPr lang="en-US" altLang="ja-JP" sz="2400" b="1" dirty="0">
                  <a:solidFill>
                    <a:schemeClr val="tx1"/>
                  </a:solidFill>
                  <a:latin typeface="ＭＳ Ｐゴシック" panose="020B0600070205080204" pitchFamily="50" charset="-128"/>
                  <a:ea typeface="ＭＳ Ｐゴシック" panose="020B0600070205080204" pitchFamily="50" charset="-128"/>
                </a:rPr>
                <a:t>50μg</a:t>
              </a:r>
            </a:p>
            <a:p>
              <a:r>
                <a:rPr lang="ja-JP" altLang="en-US" sz="2400" b="1" dirty="0">
                  <a:solidFill>
                    <a:schemeClr val="tx1"/>
                  </a:solidFill>
                  <a:latin typeface="ＭＳ Ｐゴシック" panose="020B0600070205080204" pitchFamily="50" charset="-128"/>
                  <a:ea typeface="ＭＳ Ｐゴシック" panose="020B0600070205080204" pitchFamily="50" charset="-128"/>
                </a:rPr>
                <a:t>・レバミピド錠</a:t>
              </a:r>
              <a:r>
                <a:rPr lang="en-US" altLang="ja-JP" sz="2400" b="1" dirty="0">
                  <a:solidFill>
                    <a:schemeClr val="tx1"/>
                  </a:solidFill>
                  <a:latin typeface="ＭＳ Ｐゴシック" panose="020B0600070205080204" pitchFamily="50" charset="-128"/>
                  <a:ea typeface="ＭＳ Ｐゴシック" panose="020B0600070205080204" pitchFamily="50" charset="-128"/>
                </a:rPr>
                <a:t>100</a:t>
              </a:r>
              <a:r>
                <a:rPr lang="ja-JP" altLang="en-US" sz="2400" b="1" dirty="0">
                  <a:solidFill>
                    <a:schemeClr val="tx1"/>
                  </a:solidFill>
                  <a:latin typeface="ＭＳ Ｐゴシック" panose="020B0600070205080204" pitchFamily="50" charset="-128"/>
                  <a:ea typeface="ＭＳ Ｐゴシック" panose="020B0600070205080204" pitchFamily="50" charset="-128"/>
                </a:rPr>
                <a:t>㎎　・ビオフェルミン錠剤　　　　　　　　　　　　　以上</a:t>
              </a:r>
              <a:r>
                <a:rPr lang="en-US" altLang="ja-JP" sz="2400" b="1" dirty="0">
                  <a:solidFill>
                    <a:schemeClr val="tx1"/>
                  </a:solidFill>
                  <a:latin typeface="ＭＳ Ｐゴシック" panose="020B0600070205080204" pitchFamily="50" charset="-128"/>
                  <a:ea typeface="ＭＳ Ｐゴシック" panose="020B0600070205080204" pitchFamily="50" charset="-128"/>
                </a:rPr>
                <a:t>14</a:t>
              </a:r>
              <a:r>
                <a:rPr lang="ja-JP" altLang="en-US" sz="2400" b="1" dirty="0">
                  <a:solidFill>
                    <a:schemeClr val="tx1"/>
                  </a:solidFill>
                  <a:latin typeface="ＭＳ Ｐゴシック" panose="020B0600070205080204" pitchFamily="50" charset="-128"/>
                  <a:ea typeface="ＭＳ Ｐゴシック" panose="020B0600070205080204" pitchFamily="50" charset="-128"/>
                </a:rPr>
                <a:t>種類</a:t>
              </a:r>
            </a:p>
          </p:txBody>
        </p:sp>
      </p:grpSp>
      <p:sp>
        <p:nvSpPr>
          <p:cNvPr id="8" name="テキスト ボックス 7">
            <a:extLst>
              <a:ext uri="{FF2B5EF4-FFF2-40B4-BE49-F238E27FC236}">
                <a16:creationId xmlns:a16="http://schemas.microsoft.com/office/drawing/2014/main" id="{49F9E12A-D2C2-49B5-B12C-C4F27B242822}"/>
              </a:ext>
            </a:extLst>
          </p:cNvPr>
          <p:cNvSpPr txBox="1"/>
          <p:nvPr/>
        </p:nvSpPr>
        <p:spPr>
          <a:xfrm>
            <a:off x="4970061" y="2859256"/>
            <a:ext cx="3708113" cy="461665"/>
          </a:xfrm>
          <a:prstGeom prst="rect">
            <a:avLst/>
          </a:prstGeom>
          <a:noFill/>
        </p:spPr>
        <p:txBody>
          <a:bodyPr wrap="square" rtlCol="0">
            <a:spAutoFit/>
          </a:bodyPr>
          <a:lstStyle/>
          <a:p>
            <a:r>
              <a:rPr kumimoji="1" lang="ja-JP" altLang="en-US" sz="2400" b="1" dirty="0">
                <a:solidFill>
                  <a:schemeClr val="accent1"/>
                </a:solidFill>
              </a:rPr>
              <a:t>退院後の薬の管理に不安</a:t>
            </a:r>
          </a:p>
        </p:txBody>
      </p:sp>
    </p:spTree>
    <p:extLst>
      <p:ext uri="{BB962C8B-B14F-4D97-AF65-F5344CB8AC3E}">
        <p14:creationId xmlns:p14="http://schemas.microsoft.com/office/powerpoint/2010/main" val="1577378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E001B28-11F4-4CF7-8077-2C164F13FCAB}"/>
              </a:ext>
            </a:extLst>
          </p:cNvPr>
          <p:cNvSpPr>
            <a:spLocks noGrp="1"/>
          </p:cNvSpPr>
          <p:nvPr>
            <p:ph type="title"/>
          </p:nvPr>
        </p:nvSpPr>
        <p:spPr>
          <a:xfrm>
            <a:off x="114300" y="1121000"/>
            <a:ext cx="8902700" cy="556261"/>
          </a:xfrm>
        </p:spPr>
        <p:txBody>
          <a:bodyPr>
            <a:normAutofit/>
          </a:bodyPr>
          <a:lstStyle/>
          <a:p>
            <a:r>
              <a:rPr kumimoji="1" lang="ja-JP" altLang="en-US" sz="2400" b="1" dirty="0">
                <a:solidFill>
                  <a:schemeClr val="tx1"/>
                </a:solidFill>
                <a:latin typeface="+mj-ea"/>
              </a:rPr>
              <a:t>症例</a:t>
            </a:r>
            <a:r>
              <a:rPr kumimoji="1" lang="en-US" altLang="ja-JP" sz="2400" b="1" dirty="0">
                <a:solidFill>
                  <a:schemeClr val="tx1"/>
                </a:solidFill>
                <a:latin typeface="+mj-ea"/>
              </a:rPr>
              <a:t>1</a:t>
            </a:r>
            <a:r>
              <a:rPr kumimoji="1" lang="ja-JP" altLang="en-US" sz="2400" b="1" dirty="0">
                <a:solidFill>
                  <a:schemeClr val="tx1"/>
                </a:solidFill>
                <a:latin typeface="+mj-ea"/>
              </a:rPr>
              <a:t>　患者家族からの求めにより減薬を</a:t>
            </a:r>
            <a:r>
              <a:rPr lang="ja-JP" altLang="en-US" sz="2400" b="1" dirty="0">
                <a:solidFill>
                  <a:schemeClr val="tx1"/>
                </a:solidFill>
                <a:latin typeface="+mj-ea"/>
              </a:rPr>
              <a:t>提案</a:t>
            </a:r>
            <a:r>
              <a:rPr kumimoji="1" lang="ja-JP" altLang="en-US" sz="2400" b="1" dirty="0">
                <a:latin typeface="+mj-ea"/>
              </a:rPr>
              <a:t>　　　　　　　　　　　</a:t>
            </a:r>
          </a:p>
        </p:txBody>
      </p:sp>
      <p:sp>
        <p:nvSpPr>
          <p:cNvPr id="3" name="コンテンツ プレースホルダー 2">
            <a:extLst>
              <a:ext uri="{FF2B5EF4-FFF2-40B4-BE49-F238E27FC236}">
                <a16:creationId xmlns:a16="http://schemas.microsoft.com/office/drawing/2014/main" id="{23B80A64-0246-4CF5-A2EF-3D7552465AAC}"/>
              </a:ext>
            </a:extLst>
          </p:cNvPr>
          <p:cNvSpPr>
            <a:spLocks noGrp="1"/>
          </p:cNvSpPr>
          <p:nvPr>
            <p:ph sz="half" idx="1"/>
          </p:nvPr>
        </p:nvSpPr>
        <p:spPr>
          <a:xfrm>
            <a:off x="208280" y="1830067"/>
            <a:ext cx="2420620" cy="412325"/>
          </a:xfrm>
        </p:spPr>
        <p:txBody>
          <a:bodyPr>
            <a:noAutofit/>
          </a:bodyPr>
          <a:lstStyle/>
          <a:p>
            <a:r>
              <a:rPr kumimoji="1" lang="en-US" altLang="ja-JP" sz="2400" b="1" dirty="0">
                <a:solidFill>
                  <a:schemeClr val="tx1"/>
                </a:solidFill>
                <a:latin typeface="+mj-ea"/>
                <a:ea typeface="+mj-ea"/>
              </a:rPr>
              <a:t>【</a:t>
            </a:r>
            <a:r>
              <a:rPr kumimoji="1" lang="ja-JP" altLang="en-US" sz="2400" b="1" dirty="0">
                <a:solidFill>
                  <a:schemeClr val="tx1"/>
                </a:solidFill>
                <a:latin typeface="+mj-ea"/>
                <a:ea typeface="+mj-ea"/>
              </a:rPr>
              <a:t>薬剤師の介入</a:t>
            </a:r>
            <a:r>
              <a:rPr kumimoji="1" lang="en-US" altLang="ja-JP" sz="2400" b="1" dirty="0">
                <a:solidFill>
                  <a:schemeClr val="tx1"/>
                </a:solidFill>
                <a:latin typeface="+mj-ea"/>
                <a:ea typeface="+mj-ea"/>
              </a:rPr>
              <a:t>】</a:t>
            </a:r>
          </a:p>
          <a:p>
            <a:endParaRPr kumimoji="1" lang="en-US" altLang="ja-JP" sz="2400" b="1" dirty="0">
              <a:solidFill>
                <a:schemeClr val="tx1"/>
              </a:solidFill>
              <a:latin typeface="+mj-ea"/>
              <a:ea typeface="+mj-ea"/>
            </a:endParaRPr>
          </a:p>
        </p:txBody>
      </p:sp>
      <p:sp>
        <p:nvSpPr>
          <p:cNvPr id="7" name="コンテンツ プレースホルダー 2">
            <a:extLst>
              <a:ext uri="{FF2B5EF4-FFF2-40B4-BE49-F238E27FC236}">
                <a16:creationId xmlns:a16="http://schemas.microsoft.com/office/drawing/2014/main" id="{747AB4B1-88BB-4BA4-9D80-61276FE45CA0}"/>
              </a:ext>
            </a:extLst>
          </p:cNvPr>
          <p:cNvSpPr txBox="1">
            <a:spLocks/>
          </p:cNvSpPr>
          <p:nvPr/>
        </p:nvSpPr>
        <p:spPr>
          <a:xfrm>
            <a:off x="208280" y="2242392"/>
            <a:ext cx="2255520" cy="412325"/>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lang="en-US" altLang="ja-JP" sz="2400" b="1" dirty="0">
                <a:solidFill>
                  <a:schemeClr val="tx1"/>
                </a:solidFill>
                <a:latin typeface="+mj-ea"/>
                <a:ea typeface="+mj-ea"/>
              </a:rPr>
              <a:t>2018</a:t>
            </a:r>
            <a:r>
              <a:rPr lang="ja-JP" altLang="en-US" sz="2400" b="1" dirty="0">
                <a:solidFill>
                  <a:schemeClr val="tx1"/>
                </a:solidFill>
                <a:latin typeface="+mj-ea"/>
                <a:ea typeface="+mj-ea"/>
              </a:rPr>
              <a:t>年</a:t>
            </a:r>
            <a:r>
              <a:rPr lang="en-US" altLang="ja-JP" sz="2400" b="1" dirty="0">
                <a:solidFill>
                  <a:schemeClr val="tx1"/>
                </a:solidFill>
                <a:latin typeface="+mj-ea"/>
                <a:ea typeface="+mj-ea"/>
              </a:rPr>
              <a:t>3</a:t>
            </a:r>
            <a:r>
              <a:rPr lang="ja-JP" altLang="en-US" sz="2400" b="1" dirty="0">
                <a:solidFill>
                  <a:schemeClr val="tx1"/>
                </a:solidFill>
                <a:latin typeface="+mj-ea"/>
                <a:ea typeface="+mj-ea"/>
              </a:rPr>
              <a:t>月</a:t>
            </a:r>
            <a:r>
              <a:rPr lang="en-US" altLang="ja-JP" sz="2400" b="1" dirty="0">
                <a:solidFill>
                  <a:schemeClr val="tx1"/>
                </a:solidFill>
                <a:latin typeface="+mj-ea"/>
                <a:ea typeface="+mj-ea"/>
              </a:rPr>
              <a:t>19</a:t>
            </a:r>
            <a:r>
              <a:rPr lang="ja-JP" altLang="en-US" sz="2400" b="1" dirty="0">
                <a:solidFill>
                  <a:schemeClr val="tx1"/>
                </a:solidFill>
                <a:latin typeface="+mj-ea"/>
                <a:ea typeface="+mj-ea"/>
              </a:rPr>
              <a:t>日</a:t>
            </a:r>
            <a:endParaRPr lang="en-US" altLang="ja-JP" sz="2400" b="1" dirty="0">
              <a:solidFill>
                <a:schemeClr val="tx1"/>
              </a:solidFill>
              <a:latin typeface="+mj-ea"/>
              <a:ea typeface="+mj-ea"/>
            </a:endParaRPr>
          </a:p>
        </p:txBody>
      </p:sp>
      <p:sp>
        <p:nvSpPr>
          <p:cNvPr id="9" name="コンテンツ プレースホルダー 8">
            <a:extLst>
              <a:ext uri="{FF2B5EF4-FFF2-40B4-BE49-F238E27FC236}">
                <a16:creationId xmlns:a16="http://schemas.microsoft.com/office/drawing/2014/main" id="{BB749C2F-AEDA-4ACD-AF2A-F01657362559}"/>
              </a:ext>
            </a:extLst>
          </p:cNvPr>
          <p:cNvSpPr>
            <a:spLocks noGrp="1"/>
          </p:cNvSpPr>
          <p:nvPr>
            <p:ph sz="half" idx="2"/>
          </p:nvPr>
        </p:nvSpPr>
        <p:spPr>
          <a:xfrm>
            <a:off x="2339340" y="2242392"/>
            <a:ext cx="3959860" cy="412326"/>
          </a:xfrm>
        </p:spPr>
        <p:txBody>
          <a:bodyPr>
            <a:noAutofit/>
          </a:bodyPr>
          <a:lstStyle/>
          <a:p>
            <a:r>
              <a:rPr lang="ja-JP" altLang="en-US" sz="2400" b="1" dirty="0">
                <a:solidFill>
                  <a:schemeClr val="tx1"/>
                </a:solidFill>
                <a:latin typeface="+mj-ea"/>
                <a:ea typeface="+mj-ea"/>
              </a:rPr>
              <a:t>患者家族から減薬の相談あり</a:t>
            </a:r>
          </a:p>
        </p:txBody>
      </p:sp>
      <p:sp>
        <p:nvSpPr>
          <p:cNvPr id="10" name="コンテンツ プレースホルダー 8">
            <a:extLst>
              <a:ext uri="{FF2B5EF4-FFF2-40B4-BE49-F238E27FC236}">
                <a16:creationId xmlns:a16="http://schemas.microsoft.com/office/drawing/2014/main" id="{16946959-35EB-4826-AEA0-C092FF338ABD}"/>
              </a:ext>
            </a:extLst>
          </p:cNvPr>
          <p:cNvSpPr txBox="1">
            <a:spLocks/>
          </p:cNvSpPr>
          <p:nvPr/>
        </p:nvSpPr>
        <p:spPr>
          <a:xfrm>
            <a:off x="208280" y="2692792"/>
            <a:ext cx="8727440" cy="450402"/>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lang="ja-JP" altLang="en-US" sz="2400" dirty="0">
                <a:solidFill>
                  <a:schemeClr val="accent1"/>
                </a:solidFill>
                <a:latin typeface="+mj-ea"/>
                <a:ea typeface="+mj-ea"/>
              </a:rPr>
              <a:t>⇒　</a:t>
            </a:r>
            <a:r>
              <a:rPr lang="ja-JP" altLang="en-US" sz="2400" b="1" dirty="0">
                <a:solidFill>
                  <a:schemeClr val="accent1"/>
                </a:solidFill>
                <a:latin typeface="+mj-ea"/>
                <a:ea typeface="+mj-ea"/>
              </a:rPr>
              <a:t>居宅療養管理指導報告書を用いて医師への情報提供</a:t>
            </a:r>
          </a:p>
        </p:txBody>
      </p:sp>
      <p:sp>
        <p:nvSpPr>
          <p:cNvPr id="11" name="コンテンツ プレースホルダー 2">
            <a:extLst>
              <a:ext uri="{FF2B5EF4-FFF2-40B4-BE49-F238E27FC236}">
                <a16:creationId xmlns:a16="http://schemas.microsoft.com/office/drawing/2014/main" id="{4F7BE5E7-2DAB-407A-95A0-486F63AD8834}"/>
              </a:ext>
            </a:extLst>
          </p:cNvPr>
          <p:cNvSpPr txBox="1">
            <a:spLocks/>
          </p:cNvSpPr>
          <p:nvPr/>
        </p:nvSpPr>
        <p:spPr>
          <a:xfrm>
            <a:off x="208280" y="3181268"/>
            <a:ext cx="2255520" cy="412325"/>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lang="en-US" altLang="ja-JP" sz="2400" b="1" dirty="0">
                <a:solidFill>
                  <a:schemeClr val="tx1"/>
                </a:solidFill>
                <a:latin typeface="+mj-ea"/>
                <a:ea typeface="+mj-ea"/>
              </a:rPr>
              <a:t>2018</a:t>
            </a:r>
            <a:r>
              <a:rPr lang="ja-JP" altLang="en-US" sz="2400" b="1" dirty="0">
                <a:solidFill>
                  <a:schemeClr val="tx1"/>
                </a:solidFill>
                <a:latin typeface="+mj-ea"/>
                <a:ea typeface="+mj-ea"/>
              </a:rPr>
              <a:t>年</a:t>
            </a:r>
            <a:r>
              <a:rPr lang="en-US" altLang="ja-JP" sz="2400" b="1" dirty="0">
                <a:solidFill>
                  <a:schemeClr val="tx1"/>
                </a:solidFill>
                <a:latin typeface="+mj-ea"/>
                <a:ea typeface="+mj-ea"/>
              </a:rPr>
              <a:t>3</a:t>
            </a:r>
            <a:r>
              <a:rPr lang="ja-JP" altLang="en-US" sz="2400" b="1" dirty="0">
                <a:solidFill>
                  <a:schemeClr val="tx1"/>
                </a:solidFill>
                <a:latin typeface="+mj-ea"/>
                <a:ea typeface="+mj-ea"/>
              </a:rPr>
              <a:t>月</a:t>
            </a:r>
            <a:r>
              <a:rPr lang="en-US" altLang="ja-JP" sz="2400" b="1" dirty="0">
                <a:solidFill>
                  <a:schemeClr val="tx1"/>
                </a:solidFill>
                <a:latin typeface="+mj-ea"/>
                <a:ea typeface="+mj-ea"/>
              </a:rPr>
              <a:t>30</a:t>
            </a:r>
            <a:r>
              <a:rPr lang="ja-JP" altLang="en-US" sz="2400" b="1" dirty="0">
                <a:solidFill>
                  <a:schemeClr val="tx1"/>
                </a:solidFill>
                <a:latin typeface="+mj-ea"/>
                <a:ea typeface="+mj-ea"/>
              </a:rPr>
              <a:t>日</a:t>
            </a:r>
            <a:endParaRPr lang="en-US" altLang="ja-JP" sz="2400" b="1" dirty="0">
              <a:solidFill>
                <a:schemeClr val="tx1"/>
              </a:solidFill>
              <a:latin typeface="+mj-ea"/>
              <a:ea typeface="+mj-ea"/>
            </a:endParaRPr>
          </a:p>
        </p:txBody>
      </p:sp>
      <p:sp>
        <p:nvSpPr>
          <p:cNvPr id="12" name="コンテンツ プレースホルダー 8">
            <a:extLst>
              <a:ext uri="{FF2B5EF4-FFF2-40B4-BE49-F238E27FC236}">
                <a16:creationId xmlns:a16="http://schemas.microsoft.com/office/drawing/2014/main" id="{967ADF6F-85AA-4FCA-8FE9-1F00DAFA39E5}"/>
              </a:ext>
            </a:extLst>
          </p:cNvPr>
          <p:cNvSpPr txBox="1">
            <a:spLocks/>
          </p:cNvSpPr>
          <p:nvPr/>
        </p:nvSpPr>
        <p:spPr>
          <a:xfrm>
            <a:off x="2339340" y="3181268"/>
            <a:ext cx="6596380" cy="412326"/>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lang="ja-JP" altLang="en-US" sz="2400" b="1" dirty="0">
                <a:solidFill>
                  <a:schemeClr val="tx1"/>
                </a:solidFill>
                <a:latin typeface="+mj-ea"/>
                <a:ea typeface="+mj-ea"/>
              </a:rPr>
              <a:t>貧血症状の悪化</a:t>
            </a:r>
          </a:p>
        </p:txBody>
      </p:sp>
      <p:sp>
        <p:nvSpPr>
          <p:cNvPr id="13" name="コンテンツ プレースホルダー 8">
            <a:extLst>
              <a:ext uri="{FF2B5EF4-FFF2-40B4-BE49-F238E27FC236}">
                <a16:creationId xmlns:a16="http://schemas.microsoft.com/office/drawing/2014/main" id="{9DCEFF5C-479C-4D47-8FD9-AF159AD43DE2}"/>
              </a:ext>
            </a:extLst>
          </p:cNvPr>
          <p:cNvSpPr txBox="1">
            <a:spLocks/>
          </p:cNvSpPr>
          <p:nvPr/>
        </p:nvSpPr>
        <p:spPr>
          <a:xfrm>
            <a:off x="2339340" y="3635069"/>
            <a:ext cx="6677660" cy="897906"/>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lang="en-US" altLang="ja-JP" sz="2400" b="1" dirty="0">
                <a:solidFill>
                  <a:srgbClr val="FF0000"/>
                </a:solidFill>
                <a:latin typeface="+mj-ea"/>
                <a:ea typeface="+mj-ea"/>
              </a:rPr>
              <a:t>《</a:t>
            </a:r>
            <a:r>
              <a:rPr lang="ja-JP" altLang="en-US" sz="2400" b="1" dirty="0">
                <a:solidFill>
                  <a:srgbClr val="FF0000"/>
                </a:solidFill>
                <a:latin typeface="+mj-ea"/>
                <a:ea typeface="+mj-ea"/>
              </a:rPr>
              <a:t>中止</a:t>
            </a:r>
            <a:r>
              <a:rPr lang="en-US" altLang="ja-JP" sz="2400" b="1" dirty="0">
                <a:solidFill>
                  <a:srgbClr val="FF0000"/>
                </a:solidFill>
                <a:latin typeface="+mj-ea"/>
                <a:ea typeface="+mj-ea"/>
              </a:rPr>
              <a:t>》 </a:t>
            </a:r>
            <a:r>
              <a:rPr lang="ja-JP" altLang="en-US" sz="2400" b="1" dirty="0">
                <a:solidFill>
                  <a:schemeClr val="tx1"/>
                </a:solidFill>
                <a:latin typeface="+mj-ea"/>
                <a:ea typeface="+mj-ea"/>
              </a:rPr>
              <a:t>バイアスピリン錠</a:t>
            </a:r>
            <a:r>
              <a:rPr lang="en-US" altLang="ja-JP" sz="2400" b="1" dirty="0">
                <a:solidFill>
                  <a:schemeClr val="tx1"/>
                </a:solidFill>
                <a:latin typeface="+mj-ea"/>
                <a:ea typeface="+mj-ea"/>
              </a:rPr>
              <a:t>100</a:t>
            </a:r>
            <a:r>
              <a:rPr lang="ja-JP" altLang="en-US" sz="2400" b="1" dirty="0">
                <a:solidFill>
                  <a:schemeClr val="tx1"/>
                </a:solidFill>
                <a:latin typeface="+mj-ea"/>
                <a:ea typeface="+mj-ea"/>
              </a:rPr>
              <a:t>㎎，ルフレン配合顆粒</a:t>
            </a:r>
            <a:endParaRPr lang="en-US" altLang="ja-JP" sz="2400" b="1" dirty="0">
              <a:solidFill>
                <a:schemeClr val="tx1"/>
              </a:solidFill>
              <a:latin typeface="+mj-ea"/>
              <a:ea typeface="+mj-ea"/>
            </a:endParaRPr>
          </a:p>
          <a:p>
            <a:r>
              <a:rPr lang="en-US" altLang="ja-JP" sz="2400" b="1" dirty="0">
                <a:solidFill>
                  <a:schemeClr val="tx1"/>
                </a:solidFill>
                <a:latin typeface="+mj-ea"/>
                <a:ea typeface="+mj-ea"/>
              </a:rPr>
              <a:t>※</a:t>
            </a:r>
            <a:r>
              <a:rPr lang="ja-JP" altLang="en-US" sz="2400" b="1" dirty="0">
                <a:solidFill>
                  <a:schemeClr val="tx1"/>
                </a:solidFill>
                <a:latin typeface="+mj-ea"/>
                <a:ea typeface="+mj-ea"/>
              </a:rPr>
              <a:t>アドナ錠</a:t>
            </a:r>
            <a:r>
              <a:rPr lang="en-US" altLang="ja-JP" sz="2400" b="1" dirty="0">
                <a:solidFill>
                  <a:schemeClr val="tx1"/>
                </a:solidFill>
                <a:latin typeface="+mj-ea"/>
                <a:ea typeface="+mj-ea"/>
              </a:rPr>
              <a:t>30</a:t>
            </a:r>
            <a:r>
              <a:rPr lang="ja-JP" altLang="en-US" sz="2400" b="1" dirty="0">
                <a:solidFill>
                  <a:schemeClr val="tx1"/>
                </a:solidFill>
                <a:latin typeface="+mj-ea"/>
                <a:ea typeface="+mj-ea"/>
              </a:rPr>
              <a:t>㎎　追加</a:t>
            </a:r>
          </a:p>
        </p:txBody>
      </p:sp>
      <p:sp>
        <p:nvSpPr>
          <p:cNvPr id="14" name="コンテンツ プレースホルダー 2">
            <a:extLst>
              <a:ext uri="{FF2B5EF4-FFF2-40B4-BE49-F238E27FC236}">
                <a16:creationId xmlns:a16="http://schemas.microsoft.com/office/drawing/2014/main" id="{883DD8C1-A159-4865-B26C-CF394103E2B5}"/>
              </a:ext>
            </a:extLst>
          </p:cNvPr>
          <p:cNvSpPr txBox="1">
            <a:spLocks/>
          </p:cNvSpPr>
          <p:nvPr/>
        </p:nvSpPr>
        <p:spPr>
          <a:xfrm>
            <a:off x="208280" y="4571051"/>
            <a:ext cx="2255520" cy="412325"/>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lang="en-US" altLang="ja-JP" sz="2400" b="1" dirty="0">
                <a:solidFill>
                  <a:schemeClr val="tx1"/>
                </a:solidFill>
                <a:latin typeface="+mj-ea"/>
                <a:ea typeface="+mj-ea"/>
              </a:rPr>
              <a:t>2018</a:t>
            </a:r>
            <a:r>
              <a:rPr lang="ja-JP" altLang="en-US" sz="2400" b="1" dirty="0">
                <a:solidFill>
                  <a:schemeClr val="tx1"/>
                </a:solidFill>
                <a:latin typeface="+mj-ea"/>
                <a:ea typeface="+mj-ea"/>
              </a:rPr>
              <a:t>年</a:t>
            </a:r>
            <a:r>
              <a:rPr lang="en-US" altLang="ja-JP" sz="2400" b="1" dirty="0">
                <a:solidFill>
                  <a:schemeClr val="tx1"/>
                </a:solidFill>
                <a:latin typeface="+mj-ea"/>
                <a:ea typeface="+mj-ea"/>
              </a:rPr>
              <a:t>4</a:t>
            </a:r>
            <a:r>
              <a:rPr lang="ja-JP" altLang="en-US" sz="2400" b="1" dirty="0">
                <a:solidFill>
                  <a:schemeClr val="tx1"/>
                </a:solidFill>
                <a:latin typeface="+mj-ea"/>
                <a:ea typeface="+mj-ea"/>
              </a:rPr>
              <a:t>月 </a:t>
            </a:r>
            <a:r>
              <a:rPr lang="en-US" altLang="ja-JP" sz="2400" b="1" dirty="0">
                <a:solidFill>
                  <a:schemeClr val="tx1"/>
                </a:solidFill>
                <a:latin typeface="+mj-ea"/>
                <a:ea typeface="+mj-ea"/>
              </a:rPr>
              <a:t>6</a:t>
            </a:r>
            <a:r>
              <a:rPr lang="ja-JP" altLang="en-US" sz="2400" b="1" dirty="0">
                <a:solidFill>
                  <a:schemeClr val="tx1"/>
                </a:solidFill>
                <a:latin typeface="+mj-ea"/>
                <a:ea typeface="+mj-ea"/>
              </a:rPr>
              <a:t>日</a:t>
            </a:r>
            <a:endParaRPr lang="en-US" altLang="ja-JP" sz="2400" b="1" dirty="0">
              <a:solidFill>
                <a:schemeClr val="tx1"/>
              </a:solidFill>
              <a:latin typeface="+mj-ea"/>
              <a:ea typeface="+mj-ea"/>
            </a:endParaRPr>
          </a:p>
        </p:txBody>
      </p:sp>
      <p:sp>
        <p:nvSpPr>
          <p:cNvPr id="15" name="コンテンツ プレースホルダー 8">
            <a:extLst>
              <a:ext uri="{FF2B5EF4-FFF2-40B4-BE49-F238E27FC236}">
                <a16:creationId xmlns:a16="http://schemas.microsoft.com/office/drawing/2014/main" id="{1D226A4F-13BE-46A9-AAF2-26C50686C093}"/>
              </a:ext>
            </a:extLst>
          </p:cNvPr>
          <p:cNvSpPr txBox="1">
            <a:spLocks/>
          </p:cNvSpPr>
          <p:nvPr/>
        </p:nvSpPr>
        <p:spPr>
          <a:xfrm>
            <a:off x="2339340" y="4571051"/>
            <a:ext cx="6596380" cy="412326"/>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lang="ja-JP" altLang="en-US" sz="2400" b="1" dirty="0">
                <a:solidFill>
                  <a:schemeClr val="tx1"/>
                </a:solidFill>
                <a:latin typeface="+mj-ea"/>
                <a:ea typeface="+mj-ea"/>
              </a:rPr>
              <a:t>貧血関係の検査値の改善</a:t>
            </a:r>
            <a:endParaRPr lang="en-US" altLang="ja-JP" sz="2400" b="1" dirty="0">
              <a:solidFill>
                <a:schemeClr val="tx1"/>
              </a:solidFill>
              <a:latin typeface="+mj-ea"/>
              <a:ea typeface="+mj-ea"/>
            </a:endParaRPr>
          </a:p>
        </p:txBody>
      </p:sp>
      <p:sp>
        <p:nvSpPr>
          <p:cNvPr id="16" name="コンテンツ プレースホルダー 8">
            <a:extLst>
              <a:ext uri="{FF2B5EF4-FFF2-40B4-BE49-F238E27FC236}">
                <a16:creationId xmlns:a16="http://schemas.microsoft.com/office/drawing/2014/main" id="{5A40C9D0-9960-4A46-9D61-500F86E93110}"/>
              </a:ext>
            </a:extLst>
          </p:cNvPr>
          <p:cNvSpPr txBox="1">
            <a:spLocks/>
          </p:cNvSpPr>
          <p:nvPr/>
        </p:nvSpPr>
        <p:spPr>
          <a:xfrm>
            <a:off x="2298700" y="5021452"/>
            <a:ext cx="6677660" cy="488980"/>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lang="en-US" altLang="ja-JP" sz="2400" b="1" dirty="0">
                <a:solidFill>
                  <a:srgbClr val="FF0000"/>
                </a:solidFill>
                <a:latin typeface="+mj-ea"/>
                <a:ea typeface="+mj-ea"/>
              </a:rPr>
              <a:t>《</a:t>
            </a:r>
            <a:r>
              <a:rPr lang="ja-JP" altLang="en-US" sz="2400" b="1" dirty="0">
                <a:solidFill>
                  <a:srgbClr val="FF0000"/>
                </a:solidFill>
                <a:latin typeface="+mj-ea"/>
                <a:ea typeface="+mj-ea"/>
              </a:rPr>
              <a:t>中止</a:t>
            </a:r>
            <a:r>
              <a:rPr lang="en-US" altLang="ja-JP" sz="2400" b="1" dirty="0">
                <a:solidFill>
                  <a:srgbClr val="FF0000"/>
                </a:solidFill>
                <a:latin typeface="+mj-ea"/>
                <a:ea typeface="+mj-ea"/>
              </a:rPr>
              <a:t>》</a:t>
            </a:r>
            <a:r>
              <a:rPr lang="ja-JP" altLang="en-US" sz="2400" b="1" dirty="0">
                <a:solidFill>
                  <a:schemeClr val="tx1"/>
                </a:solidFill>
                <a:latin typeface="+mj-ea"/>
                <a:ea typeface="+mj-ea"/>
              </a:rPr>
              <a:t>　アドナ錠</a:t>
            </a:r>
            <a:r>
              <a:rPr lang="en-US" altLang="ja-JP" sz="2400" b="1" dirty="0">
                <a:solidFill>
                  <a:schemeClr val="tx1"/>
                </a:solidFill>
                <a:latin typeface="+mj-ea"/>
                <a:ea typeface="+mj-ea"/>
              </a:rPr>
              <a:t>30</a:t>
            </a:r>
            <a:r>
              <a:rPr lang="ja-JP" altLang="en-US" sz="2400" b="1" dirty="0">
                <a:solidFill>
                  <a:schemeClr val="tx1"/>
                </a:solidFill>
                <a:latin typeface="+mj-ea"/>
                <a:ea typeface="+mj-ea"/>
              </a:rPr>
              <a:t>㎎　</a:t>
            </a:r>
          </a:p>
        </p:txBody>
      </p:sp>
      <p:sp>
        <p:nvSpPr>
          <p:cNvPr id="17" name="コンテンツ プレースホルダー 2">
            <a:extLst>
              <a:ext uri="{FF2B5EF4-FFF2-40B4-BE49-F238E27FC236}">
                <a16:creationId xmlns:a16="http://schemas.microsoft.com/office/drawing/2014/main" id="{FF2A3066-5D23-4F97-9057-AC55E807F53C}"/>
              </a:ext>
            </a:extLst>
          </p:cNvPr>
          <p:cNvSpPr txBox="1">
            <a:spLocks/>
          </p:cNvSpPr>
          <p:nvPr/>
        </p:nvSpPr>
        <p:spPr>
          <a:xfrm>
            <a:off x="208280" y="5530838"/>
            <a:ext cx="2255520" cy="412325"/>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lang="en-US" altLang="ja-JP" sz="2400" b="1" dirty="0">
                <a:solidFill>
                  <a:schemeClr val="tx1"/>
                </a:solidFill>
                <a:latin typeface="+mj-ea"/>
                <a:ea typeface="+mj-ea"/>
              </a:rPr>
              <a:t>2018</a:t>
            </a:r>
            <a:r>
              <a:rPr lang="ja-JP" altLang="en-US" sz="2400" b="1" dirty="0">
                <a:solidFill>
                  <a:schemeClr val="tx1"/>
                </a:solidFill>
                <a:latin typeface="+mj-ea"/>
                <a:ea typeface="+mj-ea"/>
              </a:rPr>
              <a:t>年</a:t>
            </a:r>
            <a:r>
              <a:rPr lang="en-US" altLang="ja-JP" sz="2400" b="1" dirty="0">
                <a:solidFill>
                  <a:schemeClr val="tx1"/>
                </a:solidFill>
                <a:latin typeface="+mj-ea"/>
                <a:ea typeface="+mj-ea"/>
              </a:rPr>
              <a:t>4</a:t>
            </a:r>
            <a:r>
              <a:rPr lang="ja-JP" altLang="en-US" sz="2400" b="1" dirty="0">
                <a:solidFill>
                  <a:schemeClr val="tx1"/>
                </a:solidFill>
                <a:latin typeface="+mj-ea"/>
                <a:ea typeface="+mj-ea"/>
              </a:rPr>
              <a:t>月</a:t>
            </a:r>
            <a:r>
              <a:rPr lang="en-US" altLang="ja-JP" sz="2400" b="1" dirty="0">
                <a:solidFill>
                  <a:schemeClr val="tx1"/>
                </a:solidFill>
                <a:latin typeface="+mj-ea"/>
                <a:ea typeface="+mj-ea"/>
              </a:rPr>
              <a:t>27</a:t>
            </a:r>
            <a:r>
              <a:rPr lang="ja-JP" altLang="en-US" sz="2400" b="1" dirty="0">
                <a:solidFill>
                  <a:schemeClr val="tx1"/>
                </a:solidFill>
                <a:latin typeface="+mj-ea"/>
                <a:ea typeface="+mj-ea"/>
              </a:rPr>
              <a:t>日</a:t>
            </a:r>
            <a:endParaRPr lang="en-US" altLang="ja-JP" sz="2400" b="1" dirty="0">
              <a:solidFill>
                <a:schemeClr val="tx1"/>
              </a:solidFill>
              <a:latin typeface="+mj-ea"/>
              <a:ea typeface="+mj-ea"/>
            </a:endParaRPr>
          </a:p>
        </p:txBody>
      </p:sp>
      <p:sp>
        <p:nvSpPr>
          <p:cNvPr id="18" name="コンテンツ プレースホルダー 8">
            <a:extLst>
              <a:ext uri="{FF2B5EF4-FFF2-40B4-BE49-F238E27FC236}">
                <a16:creationId xmlns:a16="http://schemas.microsoft.com/office/drawing/2014/main" id="{AADD035B-4DA2-4758-B26A-B581A2C5450D}"/>
              </a:ext>
            </a:extLst>
          </p:cNvPr>
          <p:cNvSpPr txBox="1">
            <a:spLocks/>
          </p:cNvSpPr>
          <p:nvPr/>
        </p:nvSpPr>
        <p:spPr>
          <a:xfrm>
            <a:off x="2339340" y="5530837"/>
            <a:ext cx="6596380" cy="412326"/>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lang="ja-JP" altLang="en-US" sz="2400" b="1" dirty="0">
                <a:solidFill>
                  <a:schemeClr val="tx1"/>
                </a:solidFill>
                <a:latin typeface="+mj-ea"/>
                <a:ea typeface="+mj-ea"/>
              </a:rPr>
              <a:t>胃腸症状の改善</a:t>
            </a:r>
            <a:endParaRPr lang="en-US" altLang="ja-JP" sz="2400" b="1" dirty="0">
              <a:solidFill>
                <a:schemeClr val="tx1"/>
              </a:solidFill>
              <a:latin typeface="+mj-ea"/>
              <a:ea typeface="+mj-ea"/>
            </a:endParaRPr>
          </a:p>
        </p:txBody>
      </p:sp>
      <p:sp>
        <p:nvSpPr>
          <p:cNvPr id="19" name="コンテンツ プレースホルダー 8">
            <a:extLst>
              <a:ext uri="{FF2B5EF4-FFF2-40B4-BE49-F238E27FC236}">
                <a16:creationId xmlns:a16="http://schemas.microsoft.com/office/drawing/2014/main" id="{57F21619-F50D-4166-863D-D6613DFB4CD8}"/>
              </a:ext>
            </a:extLst>
          </p:cNvPr>
          <p:cNvSpPr txBox="1">
            <a:spLocks/>
          </p:cNvSpPr>
          <p:nvPr/>
        </p:nvSpPr>
        <p:spPr>
          <a:xfrm>
            <a:off x="2298700" y="5934517"/>
            <a:ext cx="6677660" cy="488980"/>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lang="en-US" altLang="ja-JP" sz="2400" b="1" dirty="0">
                <a:solidFill>
                  <a:srgbClr val="FF0000"/>
                </a:solidFill>
                <a:latin typeface="+mj-ea"/>
                <a:ea typeface="+mj-ea"/>
              </a:rPr>
              <a:t>《</a:t>
            </a:r>
            <a:r>
              <a:rPr lang="ja-JP" altLang="en-US" sz="2400" b="1" dirty="0">
                <a:solidFill>
                  <a:srgbClr val="FF0000"/>
                </a:solidFill>
                <a:latin typeface="+mj-ea"/>
                <a:ea typeface="+mj-ea"/>
              </a:rPr>
              <a:t>中止</a:t>
            </a:r>
            <a:r>
              <a:rPr lang="en-US" altLang="ja-JP" sz="2400" b="1" dirty="0">
                <a:solidFill>
                  <a:srgbClr val="FF0000"/>
                </a:solidFill>
                <a:latin typeface="+mj-ea"/>
                <a:ea typeface="+mj-ea"/>
              </a:rPr>
              <a:t>》</a:t>
            </a:r>
            <a:r>
              <a:rPr lang="ja-JP" altLang="en-US" sz="2400" b="1" dirty="0">
                <a:solidFill>
                  <a:schemeClr val="tx1"/>
                </a:solidFill>
                <a:latin typeface="+mj-ea"/>
                <a:ea typeface="+mj-ea"/>
              </a:rPr>
              <a:t>　ビオフェルミン錠剤，レバミピド錠</a:t>
            </a:r>
            <a:r>
              <a:rPr lang="en-US" altLang="ja-JP" sz="2400" b="1" dirty="0">
                <a:solidFill>
                  <a:schemeClr val="tx1"/>
                </a:solidFill>
                <a:latin typeface="+mj-ea"/>
                <a:ea typeface="+mj-ea"/>
              </a:rPr>
              <a:t>100</a:t>
            </a:r>
            <a:r>
              <a:rPr lang="ja-JP" altLang="en-US" sz="2400" b="1" dirty="0">
                <a:solidFill>
                  <a:schemeClr val="tx1"/>
                </a:solidFill>
                <a:latin typeface="+mj-ea"/>
                <a:ea typeface="+mj-ea"/>
              </a:rPr>
              <a:t>㎎　</a:t>
            </a:r>
          </a:p>
        </p:txBody>
      </p:sp>
      <p:sp>
        <p:nvSpPr>
          <p:cNvPr id="20" name="吹き出し: 四角形 19">
            <a:extLst>
              <a:ext uri="{FF2B5EF4-FFF2-40B4-BE49-F238E27FC236}">
                <a16:creationId xmlns:a16="http://schemas.microsoft.com/office/drawing/2014/main" id="{61417AA6-9524-47BF-A39F-CCF61258D39F}"/>
              </a:ext>
            </a:extLst>
          </p:cNvPr>
          <p:cNvSpPr/>
          <p:nvPr/>
        </p:nvSpPr>
        <p:spPr>
          <a:xfrm>
            <a:off x="4572000" y="266700"/>
            <a:ext cx="4209691" cy="963268"/>
          </a:xfrm>
          <a:prstGeom prst="wedgeRectCallout">
            <a:avLst>
              <a:gd name="adj1" fmla="val 92"/>
              <a:gd name="adj2" fmla="val 160531"/>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solidFill>
                  <a:schemeClr val="tx1"/>
                </a:solidFill>
                <a:latin typeface="+mj-ea"/>
                <a:ea typeface="+mj-ea"/>
              </a:rPr>
              <a:t>飲んでいる薬の数が多いので</a:t>
            </a:r>
            <a:endParaRPr kumimoji="1" lang="en-US" altLang="ja-JP" sz="2400" b="1" dirty="0">
              <a:solidFill>
                <a:schemeClr val="tx1"/>
              </a:solidFill>
              <a:latin typeface="+mj-ea"/>
              <a:ea typeface="+mj-ea"/>
            </a:endParaRPr>
          </a:p>
          <a:p>
            <a:r>
              <a:rPr kumimoji="1" lang="ja-JP" altLang="en-US" sz="2400" b="1" dirty="0">
                <a:solidFill>
                  <a:schemeClr val="tx1"/>
                </a:solidFill>
                <a:latin typeface="+mj-ea"/>
                <a:ea typeface="+mj-ea"/>
              </a:rPr>
              <a:t>薬害が起こらないかとても心配</a:t>
            </a:r>
          </a:p>
        </p:txBody>
      </p:sp>
    </p:spTree>
    <p:extLst>
      <p:ext uri="{BB962C8B-B14F-4D97-AF65-F5344CB8AC3E}">
        <p14:creationId xmlns:p14="http://schemas.microsoft.com/office/powerpoint/2010/main" val="3251492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fade">
                                      <p:cBhvr>
                                        <p:cTn id="20" dur="500"/>
                                        <p:tgtEl>
                                          <p:spTgt spid="13"/>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fade">
                                      <p:cBhvr>
                                        <p:cTn id="25" dur="500"/>
                                        <p:tgtEl>
                                          <p:spTgt spid="15"/>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fade">
                                      <p:cBhvr>
                                        <p:cTn id="28" dur="500"/>
                                        <p:tgtEl>
                                          <p:spTgt spid="16"/>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500"/>
                                        <p:tgtEl>
                                          <p:spTgt spid="18"/>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9"/>
                                        </p:tgtEl>
                                        <p:attrNameLst>
                                          <p:attrName>style.visibility</p:attrName>
                                        </p:attrNameLst>
                                      </p:cBhvr>
                                      <p:to>
                                        <p:strVal val="visible"/>
                                      </p:to>
                                    </p:set>
                                    <p:animEffect transition="in" filter="fade">
                                      <p:cBhvr>
                                        <p:cTn id="36"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P spid="13" grpId="0"/>
      <p:bldP spid="15" grpId="0"/>
      <p:bldP spid="16" grpId="0"/>
      <p:bldP spid="18" grpId="0"/>
      <p:bldP spid="19" grpId="0"/>
      <p:bldP spid="2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E001B28-11F4-4CF7-8077-2C164F13FCAB}"/>
              </a:ext>
            </a:extLst>
          </p:cNvPr>
          <p:cNvSpPr>
            <a:spLocks noGrp="1"/>
          </p:cNvSpPr>
          <p:nvPr>
            <p:ph type="title"/>
          </p:nvPr>
        </p:nvSpPr>
        <p:spPr>
          <a:xfrm>
            <a:off x="114300" y="1121000"/>
            <a:ext cx="8902700" cy="556261"/>
          </a:xfrm>
        </p:spPr>
        <p:txBody>
          <a:bodyPr>
            <a:normAutofit/>
          </a:bodyPr>
          <a:lstStyle/>
          <a:p>
            <a:r>
              <a:rPr kumimoji="1" lang="ja-JP" altLang="en-US" sz="2400" b="1" dirty="0">
                <a:solidFill>
                  <a:schemeClr val="tx1"/>
                </a:solidFill>
                <a:latin typeface="+mj-ea"/>
              </a:rPr>
              <a:t>症例</a:t>
            </a:r>
            <a:r>
              <a:rPr kumimoji="1" lang="en-US" altLang="ja-JP" sz="2400" b="1" dirty="0">
                <a:solidFill>
                  <a:schemeClr val="tx1"/>
                </a:solidFill>
                <a:latin typeface="+mj-ea"/>
              </a:rPr>
              <a:t>1</a:t>
            </a:r>
            <a:r>
              <a:rPr kumimoji="1" lang="ja-JP" altLang="en-US" sz="2400" b="1" dirty="0">
                <a:solidFill>
                  <a:schemeClr val="tx1"/>
                </a:solidFill>
                <a:latin typeface="+mj-ea"/>
              </a:rPr>
              <a:t>　患者家族からの求めにより減薬を</a:t>
            </a:r>
            <a:r>
              <a:rPr lang="ja-JP" altLang="en-US" sz="2400" b="1" dirty="0">
                <a:solidFill>
                  <a:schemeClr val="tx1"/>
                </a:solidFill>
                <a:latin typeface="+mj-ea"/>
              </a:rPr>
              <a:t>提案</a:t>
            </a:r>
            <a:r>
              <a:rPr kumimoji="1" lang="ja-JP" altLang="en-US" sz="2400" b="1" dirty="0">
                <a:solidFill>
                  <a:schemeClr val="tx1"/>
                </a:solidFill>
                <a:latin typeface="+mj-ea"/>
              </a:rPr>
              <a:t>　　　　　　　　　　　</a:t>
            </a:r>
          </a:p>
        </p:txBody>
      </p:sp>
      <p:sp>
        <p:nvSpPr>
          <p:cNvPr id="7" name="コンテンツ プレースホルダー 2">
            <a:extLst>
              <a:ext uri="{FF2B5EF4-FFF2-40B4-BE49-F238E27FC236}">
                <a16:creationId xmlns:a16="http://schemas.microsoft.com/office/drawing/2014/main" id="{747AB4B1-88BB-4BA4-9D80-61276FE45CA0}"/>
              </a:ext>
            </a:extLst>
          </p:cNvPr>
          <p:cNvSpPr txBox="1">
            <a:spLocks/>
          </p:cNvSpPr>
          <p:nvPr/>
        </p:nvSpPr>
        <p:spPr>
          <a:xfrm>
            <a:off x="114300" y="1920609"/>
            <a:ext cx="2255520" cy="412325"/>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lang="en-US" altLang="ja-JP" sz="2400" b="1" dirty="0">
                <a:solidFill>
                  <a:schemeClr val="tx1"/>
                </a:solidFill>
                <a:latin typeface="+mj-ea"/>
                <a:ea typeface="+mj-ea"/>
              </a:rPr>
              <a:t>2018</a:t>
            </a:r>
            <a:r>
              <a:rPr lang="ja-JP" altLang="en-US" sz="2400" b="1" dirty="0">
                <a:solidFill>
                  <a:schemeClr val="tx1"/>
                </a:solidFill>
                <a:latin typeface="+mj-ea"/>
                <a:ea typeface="+mj-ea"/>
              </a:rPr>
              <a:t>年</a:t>
            </a:r>
            <a:r>
              <a:rPr lang="en-US" altLang="ja-JP" sz="2400" b="1" dirty="0">
                <a:solidFill>
                  <a:schemeClr val="tx1"/>
                </a:solidFill>
                <a:latin typeface="+mj-ea"/>
                <a:ea typeface="+mj-ea"/>
              </a:rPr>
              <a:t>7</a:t>
            </a:r>
            <a:r>
              <a:rPr lang="ja-JP" altLang="en-US" sz="2400" b="1" dirty="0">
                <a:solidFill>
                  <a:schemeClr val="tx1"/>
                </a:solidFill>
                <a:latin typeface="+mj-ea"/>
                <a:ea typeface="+mj-ea"/>
              </a:rPr>
              <a:t>月</a:t>
            </a:r>
            <a:r>
              <a:rPr lang="en-US" altLang="ja-JP" sz="2400" b="1" dirty="0">
                <a:solidFill>
                  <a:schemeClr val="tx1"/>
                </a:solidFill>
                <a:latin typeface="+mj-ea"/>
                <a:ea typeface="+mj-ea"/>
              </a:rPr>
              <a:t>23</a:t>
            </a:r>
            <a:r>
              <a:rPr lang="ja-JP" altLang="en-US" sz="2400" b="1" dirty="0">
                <a:solidFill>
                  <a:schemeClr val="tx1"/>
                </a:solidFill>
                <a:latin typeface="+mj-ea"/>
                <a:ea typeface="+mj-ea"/>
              </a:rPr>
              <a:t>日</a:t>
            </a:r>
            <a:endParaRPr lang="en-US" altLang="ja-JP" sz="2400" b="1" dirty="0">
              <a:solidFill>
                <a:schemeClr val="tx1"/>
              </a:solidFill>
              <a:latin typeface="+mj-ea"/>
              <a:ea typeface="+mj-ea"/>
            </a:endParaRPr>
          </a:p>
        </p:txBody>
      </p:sp>
      <p:sp>
        <p:nvSpPr>
          <p:cNvPr id="9" name="コンテンツ プレースホルダー 8">
            <a:extLst>
              <a:ext uri="{FF2B5EF4-FFF2-40B4-BE49-F238E27FC236}">
                <a16:creationId xmlns:a16="http://schemas.microsoft.com/office/drawing/2014/main" id="{BB749C2F-AEDA-4ACD-AF2A-F01657362559}"/>
              </a:ext>
            </a:extLst>
          </p:cNvPr>
          <p:cNvSpPr>
            <a:spLocks noGrp="1"/>
          </p:cNvSpPr>
          <p:nvPr>
            <p:ph sz="half" idx="2"/>
          </p:nvPr>
        </p:nvSpPr>
        <p:spPr>
          <a:xfrm>
            <a:off x="2369820" y="1939645"/>
            <a:ext cx="6367780" cy="412326"/>
          </a:xfrm>
        </p:spPr>
        <p:txBody>
          <a:bodyPr>
            <a:noAutofit/>
          </a:bodyPr>
          <a:lstStyle/>
          <a:p>
            <a:r>
              <a:rPr lang="ja-JP" altLang="en-US" sz="2400" b="1" dirty="0">
                <a:solidFill>
                  <a:schemeClr val="tx1"/>
                </a:solidFill>
                <a:latin typeface="+mj-ea"/>
                <a:ea typeface="+mj-ea"/>
              </a:rPr>
              <a:t>患者自らお薬カレンダーへのセットを希望</a:t>
            </a:r>
          </a:p>
        </p:txBody>
      </p:sp>
      <p:sp>
        <p:nvSpPr>
          <p:cNvPr id="10" name="コンテンツ プレースホルダー 8">
            <a:extLst>
              <a:ext uri="{FF2B5EF4-FFF2-40B4-BE49-F238E27FC236}">
                <a16:creationId xmlns:a16="http://schemas.microsoft.com/office/drawing/2014/main" id="{16946959-35EB-4826-AEA0-C092FF338ABD}"/>
              </a:ext>
            </a:extLst>
          </p:cNvPr>
          <p:cNvSpPr txBox="1">
            <a:spLocks/>
          </p:cNvSpPr>
          <p:nvPr/>
        </p:nvSpPr>
        <p:spPr>
          <a:xfrm>
            <a:off x="120650" y="2436395"/>
            <a:ext cx="8727440" cy="450402"/>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lang="ja-JP" altLang="en-US" sz="2400" b="1" dirty="0">
                <a:solidFill>
                  <a:schemeClr val="tx1"/>
                </a:solidFill>
                <a:latin typeface="+mj-ea"/>
                <a:ea typeface="+mj-ea"/>
              </a:rPr>
              <a:t>⇒　</a:t>
            </a:r>
            <a:r>
              <a:rPr lang="ja-JP" altLang="en-US" sz="2400" b="1" dirty="0">
                <a:solidFill>
                  <a:schemeClr val="tx1"/>
                </a:solidFill>
                <a:latin typeface="+mj-ea"/>
              </a:rPr>
              <a:t>赤血球数，ヘモグロビン値などの</a:t>
            </a:r>
            <a:r>
              <a:rPr lang="ja-JP" altLang="en-US" sz="2400" b="1" dirty="0">
                <a:solidFill>
                  <a:schemeClr val="tx1"/>
                </a:solidFill>
                <a:latin typeface="+mj-ea"/>
                <a:ea typeface="+mj-ea"/>
              </a:rPr>
              <a:t>貧血関係の検査値の改善</a:t>
            </a:r>
            <a:endParaRPr lang="en-US" altLang="ja-JP" sz="2400" b="1" dirty="0">
              <a:solidFill>
                <a:schemeClr val="tx1"/>
              </a:solidFill>
              <a:latin typeface="+mj-ea"/>
              <a:ea typeface="+mj-ea"/>
            </a:endParaRPr>
          </a:p>
          <a:p>
            <a:endParaRPr lang="ja-JP" altLang="en-US" sz="2400" b="1" dirty="0">
              <a:solidFill>
                <a:schemeClr val="tx1"/>
              </a:solidFill>
              <a:latin typeface="+mj-ea"/>
              <a:ea typeface="+mj-ea"/>
            </a:endParaRPr>
          </a:p>
        </p:txBody>
      </p:sp>
      <p:sp>
        <p:nvSpPr>
          <p:cNvPr id="20" name="コンテンツ プレースホルダー 8">
            <a:extLst>
              <a:ext uri="{FF2B5EF4-FFF2-40B4-BE49-F238E27FC236}">
                <a16:creationId xmlns:a16="http://schemas.microsoft.com/office/drawing/2014/main" id="{E90A8A03-802B-4A22-8311-1BAB46E5798F}"/>
              </a:ext>
            </a:extLst>
          </p:cNvPr>
          <p:cNvSpPr txBox="1">
            <a:spLocks/>
          </p:cNvSpPr>
          <p:nvPr/>
        </p:nvSpPr>
        <p:spPr>
          <a:xfrm>
            <a:off x="120650" y="2908357"/>
            <a:ext cx="8727440" cy="450402"/>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lang="ja-JP" altLang="en-US" sz="2400" dirty="0">
                <a:solidFill>
                  <a:schemeClr val="tx1"/>
                </a:solidFill>
                <a:latin typeface="+mj-ea"/>
                <a:ea typeface="+mj-ea"/>
              </a:rPr>
              <a:t>⇒　</a:t>
            </a:r>
            <a:r>
              <a:rPr lang="ja-JP" altLang="en-US" sz="2400" b="1" dirty="0">
                <a:solidFill>
                  <a:schemeClr val="tx1"/>
                </a:solidFill>
                <a:latin typeface="+mj-ea"/>
                <a:ea typeface="+mj-ea"/>
              </a:rPr>
              <a:t>患者</a:t>
            </a:r>
            <a:r>
              <a:rPr lang="ja-JP" altLang="en-US" sz="2400" b="1" dirty="0">
                <a:solidFill>
                  <a:schemeClr val="tx1"/>
                </a:solidFill>
                <a:latin typeface="ＭＳ Ｐゴシック" panose="020B0600070205080204" pitchFamily="50" charset="-128"/>
                <a:ea typeface="ＭＳ Ｐゴシック" panose="020B0600070205080204" pitchFamily="50" charset="-128"/>
              </a:rPr>
              <a:t>のみでの薬の管理が可能と判断</a:t>
            </a:r>
            <a:endParaRPr lang="ja-JP" altLang="en-US" sz="2400" b="1" dirty="0">
              <a:solidFill>
                <a:schemeClr val="tx1"/>
              </a:solidFill>
              <a:latin typeface="+mj-ea"/>
              <a:ea typeface="+mj-ea"/>
            </a:endParaRPr>
          </a:p>
        </p:txBody>
      </p:sp>
      <p:sp>
        <p:nvSpPr>
          <p:cNvPr id="21" name="コンテンツ プレースホルダー 8">
            <a:extLst>
              <a:ext uri="{FF2B5EF4-FFF2-40B4-BE49-F238E27FC236}">
                <a16:creationId xmlns:a16="http://schemas.microsoft.com/office/drawing/2014/main" id="{6FB9D9D7-4C92-4508-A15C-29A281457462}"/>
              </a:ext>
            </a:extLst>
          </p:cNvPr>
          <p:cNvSpPr txBox="1">
            <a:spLocks/>
          </p:cNvSpPr>
          <p:nvPr/>
        </p:nvSpPr>
        <p:spPr>
          <a:xfrm>
            <a:off x="120650" y="3468202"/>
            <a:ext cx="8727440" cy="450402"/>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lang="ja-JP" altLang="en-US" sz="2400" dirty="0">
                <a:solidFill>
                  <a:schemeClr val="tx1"/>
                </a:solidFill>
                <a:latin typeface="+mj-ea"/>
                <a:ea typeface="+mj-ea"/>
              </a:rPr>
              <a:t>⇒　</a:t>
            </a:r>
            <a:r>
              <a:rPr lang="en-US" altLang="ja-JP" sz="2400" b="1" dirty="0">
                <a:solidFill>
                  <a:schemeClr val="tx1"/>
                </a:solidFill>
                <a:latin typeface="ＭＳ Ｐゴシック" panose="020B0600070205080204" pitchFamily="50" charset="-128"/>
              </a:rPr>
              <a:t>2018</a:t>
            </a:r>
            <a:r>
              <a:rPr lang="ja-JP" altLang="en-US" sz="2400" b="1" dirty="0">
                <a:solidFill>
                  <a:schemeClr val="tx1"/>
                </a:solidFill>
                <a:latin typeface="ＭＳ Ｐゴシック" panose="020B0600070205080204" pitchFamily="50" charset="-128"/>
              </a:rPr>
              <a:t>年</a:t>
            </a:r>
            <a:r>
              <a:rPr lang="en-US" altLang="ja-JP" sz="2400" b="1" dirty="0">
                <a:solidFill>
                  <a:schemeClr val="tx1"/>
                </a:solidFill>
                <a:latin typeface="ＭＳ Ｐゴシック" panose="020B0600070205080204" pitchFamily="50" charset="-128"/>
              </a:rPr>
              <a:t>8</a:t>
            </a:r>
            <a:r>
              <a:rPr lang="ja-JP" altLang="en-US" sz="2400" b="1" dirty="0">
                <a:solidFill>
                  <a:schemeClr val="tx1"/>
                </a:solidFill>
                <a:latin typeface="ＭＳ Ｐゴシック" panose="020B0600070205080204" pitchFamily="50" charset="-128"/>
              </a:rPr>
              <a:t>月</a:t>
            </a:r>
            <a:r>
              <a:rPr lang="en-US" altLang="ja-JP" sz="2400" b="1" dirty="0">
                <a:solidFill>
                  <a:schemeClr val="tx1"/>
                </a:solidFill>
                <a:latin typeface="ＭＳ Ｐゴシック" panose="020B0600070205080204" pitchFamily="50" charset="-128"/>
              </a:rPr>
              <a:t>20</a:t>
            </a:r>
            <a:r>
              <a:rPr lang="ja-JP" altLang="en-US" sz="2400" b="1" dirty="0">
                <a:solidFill>
                  <a:schemeClr val="tx1"/>
                </a:solidFill>
                <a:latin typeface="ＭＳ Ｐゴシック" panose="020B0600070205080204" pitchFamily="50" charset="-128"/>
              </a:rPr>
              <a:t>日　訪問管理</a:t>
            </a:r>
            <a:r>
              <a:rPr lang="ja-JP" altLang="en-US" sz="2400" b="1" dirty="0">
                <a:solidFill>
                  <a:schemeClr val="tx1"/>
                </a:solidFill>
                <a:latin typeface="ＭＳ Ｐゴシック" panose="020B0600070205080204" pitchFamily="50" charset="-128"/>
                <a:ea typeface="ＭＳ Ｐゴシック" panose="020B0600070205080204" pitchFamily="50" charset="-128"/>
              </a:rPr>
              <a:t>から外来での管理に移行</a:t>
            </a:r>
            <a:endParaRPr lang="ja-JP" altLang="en-US" sz="2400" b="1" dirty="0">
              <a:solidFill>
                <a:schemeClr val="tx1"/>
              </a:solidFill>
              <a:latin typeface="+mj-ea"/>
              <a:ea typeface="+mj-ea"/>
            </a:endParaRPr>
          </a:p>
        </p:txBody>
      </p:sp>
      <p:sp>
        <p:nvSpPr>
          <p:cNvPr id="11" name="コンテンツ プレースホルダー 8">
            <a:extLst>
              <a:ext uri="{FF2B5EF4-FFF2-40B4-BE49-F238E27FC236}">
                <a16:creationId xmlns:a16="http://schemas.microsoft.com/office/drawing/2014/main" id="{6FB9D9D7-4C92-4508-A15C-29A281457462}"/>
              </a:ext>
            </a:extLst>
          </p:cNvPr>
          <p:cNvSpPr txBox="1">
            <a:spLocks/>
          </p:cNvSpPr>
          <p:nvPr/>
        </p:nvSpPr>
        <p:spPr>
          <a:xfrm>
            <a:off x="201930" y="4161952"/>
            <a:ext cx="8727440" cy="1549171"/>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None/>
            </a:pPr>
            <a:r>
              <a:rPr lang="en-US" altLang="ja-JP" sz="2400" b="1" dirty="0">
                <a:solidFill>
                  <a:schemeClr val="tx1"/>
                </a:solidFill>
                <a:latin typeface="+mj-ea"/>
                <a:ea typeface="+mj-ea"/>
              </a:rPr>
              <a:t>【</a:t>
            </a:r>
            <a:r>
              <a:rPr lang="ja-JP" altLang="en-US" sz="2400" b="1" dirty="0">
                <a:solidFill>
                  <a:schemeClr val="tx1"/>
                </a:solidFill>
                <a:latin typeface="+mj-ea"/>
                <a:ea typeface="+mj-ea"/>
              </a:rPr>
              <a:t>今後の課題</a:t>
            </a:r>
            <a:r>
              <a:rPr lang="en-US" altLang="ja-JP" sz="2400" b="1" dirty="0">
                <a:solidFill>
                  <a:schemeClr val="tx1"/>
                </a:solidFill>
                <a:latin typeface="+mj-ea"/>
                <a:ea typeface="+mj-ea"/>
              </a:rPr>
              <a:t>】</a:t>
            </a:r>
          </a:p>
          <a:p>
            <a:pPr marL="0" indent="0">
              <a:buNone/>
            </a:pPr>
            <a:r>
              <a:rPr lang="ja-JP" altLang="ja-JP" sz="2400" b="1" dirty="0">
                <a:solidFill>
                  <a:schemeClr val="tx1"/>
                </a:solidFill>
                <a:latin typeface="+mj-ea"/>
                <a:ea typeface="+mj-ea"/>
              </a:rPr>
              <a:t>患者からの減薬に対する希望を</a:t>
            </a:r>
            <a:r>
              <a:rPr lang="ja-JP" altLang="en-US" sz="2400" b="1" dirty="0">
                <a:solidFill>
                  <a:schemeClr val="tx1"/>
                </a:solidFill>
                <a:latin typeface="+mj-ea"/>
                <a:ea typeface="+mj-ea"/>
              </a:rPr>
              <a:t>そのまま</a:t>
            </a:r>
            <a:r>
              <a:rPr lang="ja-JP" altLang="ja-JP" sz="2400" b="1" dirty="0">
                <a:solidFill>
                  <a:schemeClr val="tx1"/>
                </a:solidFill>
                <a:latin typeface="+mj-ea"/>
                <a:ea typeface="+mj-ea"/>
              </a:rPr>
              <a:t>医師に伝えるのではなく、薬剤師としての意見としてしっかり</a:t>
            </a:r>
            <a:r>
              <a:rPr lang="ja-JP" altLang="en-US" sz="2400" b="1" dirty="0">
                <a:solidFill>
                  <a:schemeClr val="tx1"/>
                </a:solidFill>
                <a:latin typeface="+mj-ea"/>
                <a:ea typeface="+mj-ea"/>
              </a:rPr>
              <a:t>と</a:t>
            </a:r>
            <a:r>
              <a:rPr lang="ja-JP" altLang="ja-JP" sz="2400" b="1" dirty="0">
                <a:solidFill>
                  <a:schemeClr val="tx1"/>
                </a:solidFill>
                <a:latin typeface="+mj-ea"/>
                <a:ea typeface="+mj-ea"/>
              </a:rPr>
              <a:t>医師に伝えることが出来るかということが挙げられ</a:t>
            </a:r>
            <a:r>
              <a:rPr lang="ja-JP" altLang="en-US" sz="2400" b="1" dirty="0">
                <a:solidFill>
                  <a:schemeClr val="tx1"/>
                </a:solidFill>
                <a:latin typeface="+mj-ea"/>
                <a:ea typeface="+mj-ea"/>
              </a:rPr>
              <a:t>る。</a:t>
            </a:r>
            <a:endParaRPr lang="ja-JP" altLang="ja-JP" sz="2400" dirty="0">
              <a:solidFill>
                <a:schemeClr val="tx1"/>
              </a:solidFill>
              <a:latin typeface="+mj-ea"/>
              <a:ea typeface="+mj-ea"/>
            </a:endParaRPr>
          </a:p>
          <a:p>
            <a:pPr marL="0" indent="0">
              <a:buNone/>
            </a:pPr>
            <a:endParaRPr lang="en-US" altLang="ja-JP" sz="2400" b="1" dirty="0">
              <a:solidFill>
                <a:schemeClr val="tx1"/>
              </a:solidFill>
              <a:latin typeface="+mj-ea"/>
              <a:ea typeface="+mj-ea"/>
            </a:endParaRPr>
          </a:p>
          <a:p>
            <a:pPr marL="0" indent="0">
              <a:buNone/>
            </a:pPr>
            <a:endParaRPr lang="ja-JP" altLang="en-US" sz="2400" b="1" dirty="0">
              <a:solidFill>
                <a:schemeClr val="tx1"/>
              </a:solidFill>
              <a:latin typeface="+mj-ea"/>
              <a:ea typeface="+mj-ea"/>
            </a:endParaRPr>
          </a:p>
        </p:txBody>
      </p:sp>
    </p:spTree>
    <p:extLst>
      <p:ext uri="{BB962C8B-B14F-4D97-AF65-F5344CB8AC3E}">
        <p14:creationId xmlns:p14="http://schemas.microsoft.com/office/powerpoint/2010/main" val="1992075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fade">
                                      <p:cBhvr>
                                        <p:cTn id="10" dur="500"/>
                                        <p:tgtEl>
                                          <p:spTgt spid="20"/>
                                        </p:tgtEl>
                                      </p:cBhvr>
                                    </p:animEffect>
                                  </p:childTnLst>
                                </p:cTn>
                              </p:par>
                              <p:par>
                                <p:cTn id="11" presetID="10" presetClass="entr" presetSubtype="0" fill="hold" nodeType="withEffect">
                                  <p:stCondLst>
                                    <p:cond delay="0"/>
                                  </p:stCondLst>
                                  <p:childTnLst>
                                    <p:set>
                                      <p:cBhvr>
                                        <p:cTn id="12" dur="1" fill="hold">
                                          <p:stCondLst>
                                            <p:cond delay="0"/>
                                          </p:stCondLst>
                                        </p:cTn>
                                        <p:tgtEl>
                                          <p:spTgt spid="21">
                                            <p:txEl>
                                              <p:pRg st="0" end="0"/>
                                            </p:txEl>
                                          </p:spTgt>
                                        </p:tgtEl>
                                        <p:attrNameLst>
                                          <p:attrName>style.visibility</p:attrName>
                                        </p:attrNameLst>
                                      </p:cBhvr>
                                      <p:to>
                                        <p:strVal val="visible"/>
                                      </p:to>
                                    </p:set>
                                    <p:animEffect transition="in" filter="fade">
                                      <p:cBhvr>
                                        <p:cTn id="13" dur="500"/>
                                        <p:tgtEl>
                                          <p:spTgt spid="21">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0"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E001B28-11F4-4CF7-8077-2C164F13FCAB}"/>
              </a:ext>
            </a:extLst>
          </p:cNvPr>
          <p:cNvSpPr>
            <a:spLocks noGrp="1"/>
          </p:cNvSpPr>
          <p:nvPr>
            <p:ph type="title"/>
          </p:nvPr>
        </p:nvSpPr>
        <p:spPr>
          <a:xfrm>
            <a:off x="114300" y="286605"/>
            <a:ext cx="8902700" cy="1450756"/>
          </a:xfrm>
        </p:spPr>
        <p:txBody>
          <a:bodyPr>
            <a:normAutofit/>
          </a:bodyPr>
          <a:lstStyle/>
          <a:p>
            <a:r>
              <a:rPr lang="ja-JP" altLang="en-US" sz="2400" b="1" dirty="0">
                <a:solidFill>
                  <a:schemeClr val="tx1"/>
                </a:solidFill>
                <a:latin typeface="+mj-ea"/>
              </a:rPr>
              <a:t>症例</a:t>
            </a:r>
            <a:r>
              <a:rPr lang="en-US" altLang="ja-JP" sz="2400" b="1" dirty="0">
                <a:solidFill>
                  <a:schemeClr val="tx1"/>
                </a:solidFill>
                <a:latin typeface="+mj-ea"/>
              </a:rPr>
              <a:t>2</a:t>
            </a:r>
            <a:r>
              <a:rPr lang="ja-JP" altLang="en-US" sz="2400" b="1" dirty="0">
                <a:solidFill>
                  <a:schemeClr val="tx1"/>
                </a:solidFill>
                <a:latin typeface="+mj-ea"/>
              </a:rPr>
              <a:t>　家族の協力を得るために代替薬を提案　　　　　　　　　</a:t>
            </a:r>
            <a:endParaRPr kumimoji="1" lang="ja-JP" altLang="en-US" sz="2400" dirty="0">
              <a:solidFill>
                <a:schemeClr val="tx1"/>
              </a:solidFill>
              <a:latin typeface="+mj-ea"/>
            </a:endParaRPr>
          </a:p>
        </p:txBody>
      </p:sp>
      <p:sp>
        <p:nvSpPr>
          <p:cNvPr id="3" name="コンテンツ プレースホルダー 2">
            <a:extLst>
              <a:ext uri="{FF2B5EF4-FFF2-40B4-BE49-F238E27FC236}">
                <a16:creationId xmlns:a16="http://schemas.microsoft.com/office/drawing/2014/main" id="{23B80A64-0246-4CF5-A2EF-3D7552465AAC}"/>
              </a:ext>
            </a:extLst>
          </p:cNvPr>
          <p:cNvSpPr>
            <a:spLocks noGrp="1"/>
          </p:cNvSpPr>
          <p:nvPr>
            <p:ph sz="half" idx="1"/>
          </p:nvPr>
        </p:nvSpPr>
        <p:spPr>
          <a:xfrm>
            <a:off x="208279" y="1830068"/>
            <a:ext cx="8538906" cy="1900766"/>
          </a:xfrm>
        </p:spPr>
        <p:txBody>
          <a:bodyPr>
            <a:noAutofit/>
          </a:bodyPr>
          <a:lstStyle/>
          <a:p>
            <a:r>
              <a:rPr kumimoji="1" lang="en-US" altLang="ja-JP" sz="2400" b="1" dirty="0">
                <a:solidFill>
                  <a:schemeClr val="tx1"/>
                </a:solidFill>
                <a:latin typeface="+mj-ea"/>
                <a:ea typeface="+mj-ea"/>
              </a:rPr>
              <a:t>【</a:t>
            </a:r>
            <a:r>
              <a:rPr kumimoji="1" lang="ja-JP" altLang="en-US" sz="2400" b="1" dirty="0">
                <a:solidFill>
                  <a:schemeClr val="tx1"/>
                </a:solidFill>
                <a:latin typeface="+mj-ea"/>
                <a:ea typeface="+mj-ea"/>
              </a:rPr>
              <a:t>患者背景</a:t>
            </a:r>
            <a:r>
              <a:rPr kumimoji="1" lang="en-US" altLang="ja-JP" sz="2400" b="1" dirty="0">
                <a:solidFill>
                  <a:schemeClr val="tx1"/>
                </a:solidFill>
                <a:latin typeface="+mj-ea"/>
                <a:ea typeface="+mj-ea"/>
              </a:rPr>
              <a:t>】</a:t>
            </a:r>
          </a:p>
          <a:p>
            <a:r>
              <a:rPr lang="ja-JP" altLang="en-US" sz="2400" b="1" dirty="0">
                <a:solidFill>
                  <a:schemeClr val="tx1"/>
                </a:solidFill>
                <a:latin typeface="+mj-ea"/>
                <a:ea typeface="+mj-ea"/>
              </a:rPr>
              <a:t>・ </a:t>
            </a:r>
            <a:r>
              <a:rPr lang="en-US" altLang="ja-JP" sz="2400" b="1" dirty="0">
                <a:solidFill>
                  <a:schemeClr val="tx1"/>
                </a:solidFill>
                <a:latin typeface="+mj-ea"/>
                <a:ea typeface="+mj-ea"/>
              </a:rPr>
              <a:t>80</a:t>
            </a:r>
            <a:r>
              <a:rPr lang="ja-JP" altLang="en-US" sz="2400" b="1" dirty="0">
                <a:solidFill>
                  <a:schemeClr val="tx1"/>
                </a:solidFill>
                <a:latin typeface="+mj-ea"/>
                <a:ea typeface="+mj-ea"/>
              </a:rPr>
              <a:t>歳代　女性　</a:t>
            </a:r>
            <a:r>
              <a:rPr lang="ja-JP" altLang="en-US" sz="2400" b="1" dirty="0">
                <a:solidFill>
                  <a:schemeClr val="tx1"/>
                </a:solidFill>
                <a:latin typeface="+mj-ea"/>
              </a:rPr>
              <a:t>独居　　次女が近隣にお住まい</a:t>
            </a:r>
            <a:endParaRPr lang="en-US" altLang="ja-JP" sz="2400" b="1" dirty="0">
              <a:solidFill>
                <a:schemeClr val="tx1"/>
              </a:solidFill>
              <a:latin typeface="+mj-ea"/>
              <a:ea typeface="+mj-ea"/>
            </a:endParaRPr>
          </a:p>
          <a:p>
            <a:r>
              <a:rPr kumimoji="1" lang="ja-JP" altLang="en-US" sz="2400" b="1" dirty="0">
                <a:solidFill>
                  <a:schemeClr val="tx1"/>
                </a:solidFill>
                <a:latin typeface="+mj-ea"/>
                <a:ea typeface="+mj-ea"/>
              </a:rPr>
              <a:t>・</a:t>
            </a:r>
            <a:r>
              <a:rPr lang="ja-JP" altLang="en-US" sz="2400" b="1" dirty="0">
                <a:solidFill>
                  <a:schemeClr val="tx1"/>
                </a:solidFill>
                <a:latin typeface="+mj-ea"/>
              </a:rPr>
              <a:t>週</a:t>
            </a:r>
            <a:r>
              <a:rPr lang="en-US" altLang="ja-JP" sz="2400" b="1" dirty="0">
                <a:solidFill>
                  <a:schemeClr val="tx1"/>
                </a:solidFill>
                <a:latin typeface="+mj-ea"/>
              </a:rPr>
              <a:t>2</a:t>
            </a:r>
            <a:r>
              <a:rPr lang="ja-JP" altLang="en-US" sz="2400" b="1" dirty="0">
                <a:solidFill>
                  <a:schemeClr val="tx1"/>
                </a:solidFill>
                <a:latin typeface="+mj-ea"/>
              </a:rPr>
              <a:t>回</a:t>
            </a:r>
            <a:r>
              <a:rPr lang="ja-JP" altLang="en-US" sz="2400" b="1" dirty="0">
                <a:solidFill>
                  <a:schemeClr val="tx1"/>
                </a:solidFill>
                <a:latin typeface="+mj-ea"/>
                <a:ea typeface="+mj-ea"/>
              </a:rPr>
              <a:t>デイサービス</a:t>
            </a:r>
            <a:endParaRPr lang="en-US" altLang="ja-JP" sz="2400" b="1" dirty="0">
              <a:solidFill>
                <a:schemeClr val="tx1"/>
              </a:solidFill>
              <a:latin typeface="+mj-ea"/>
              <a:ea typeface="+mj-ea"/>
            </a:endParaRPr>
          </a:p>
          <a:p>
            <a:r>
              <a:rPr lang="ja-JP" altLang="en-US" sz="2400" b="1" dirty="0">
                <a:solidFill>
                  <a:schemeClr val="tx1"/>
                </a:solidFill>
                <a:latin typeface="+mj-ea"/>
                <a:ea typeface="+mj-ea"/>
              </a:rPr>
              <a:t>・訪問管理業務</a:t>
            </a:r>
            <a:r>
              <a:rPr lang="ja-JP" altLang="en-US" sz="2400" b="1" dirty="0">
                <a:solidFill>
                  <a:schemeClr val="tx1"/>
                </a:solidFill>
                <a:latin typeface="+mj-ea"/>
              </a:rPr>
              <a:t>を実施</a:t>
            </a:r>
            <a:endParaRPr kumimoji="1" lang="ja-JP" altLang="en-US" sz="2400" b="1" dirty="0">
              <a:solidFill>
                <a:schemeClr val="tx1"/>
              </a:solidFill>
              <a:latin typeface="+mj-ea"/>
              <a:ea typeface="+mj-ea"/>
            </a:endParaRPr>
          </a:p>
        </p:txBody>
      </p:sp>
      <p:sp>
        <p:nvSpPr>
          <p:cNvPr id="4" name="コンテンツ プレースホルダー 3">
            <a:extLst>
              <a:ext uri="{FF2B5EF4-FFF2-40B4-BE49-F238E27FC236}">
                <a16:creationId xmlns:a16="http://schemas.microsoft.com/office/drawing/2014/main" id="{D391DFF3-02EC-4E53-BBA1-079C8B64329D}"/>
              </a:ext>
            </a:extLst>
          </p:cNvPr>
          <p:cNvSpPr>
            <a:spLocks noGrp="1"/>
          </p:cNvSpPr>
          <p:nvPr>
            <p:ph sz="half" idx="2"/>
          </p:nvPr>
        </p:nvSpPr>
        <p:spPr>
          <a:xfrm>
            <a:off x="208280" y="3823541"/>
            <a:ext cx="3520440" cy="412325"/>
          </a:xfrm>
        </p:spPr>
        <p:txBody>
          <a:bodyPr>
            <a:normAutofit lnSpcReduction="10000"/>
          </a:bodyPr>
          <a:lstStyle/>
          <a:p>
            <a:r>
              <a:rPr kumimoji="1" lang="en-US" altLang="ja-JP" sz="2400" b="1" dirty="0">
                <a:solidFill>
                  <a:schemeClr val="tx1"/>
                </a:solidFill>
                <a:latin typeface="ＭＳ Ｐゴシック" panose="020B0600070205080204" pitchFamily="50" charset="-128"/>
                <a:ea typeface="ＭＳ Ｐゴシック" panose="020B0600070205080204" pitchFamily="50" charset="-128"/>
              </a:rPr>
              <a:t>【</a:t>
            </a:r>
            <a:r>
              <a:rPr kumimoji="1" lang="ja-JP" altLang="en-US" sz="2400" b="1" dirty="0">
                <a:solidFill>
                  <a:schemeClr val="tx1"/>
                </a:solidFill>
                <a:latin typeface="ＭＳ Ｐゴシック" panose="020B0600070205080204" pitchFamily="50" charset="-128"/>
                <a:ea typeface="ＭＳ Ｐゴシック" panose="020B0600070205080204" pitchFamily="50" charset="-128"/>
              </a:rPr>
              <a:t>処方薬</a:t>
            </a:r>
            <a:r>
              <a:rPr kumimoji="1" lang="en-US" altLang="ja-JP" sz="2400" b="1" dirty="0">
                <a:solidFill>
                  <a:schemeClr val="tx1"/>
                </a:solidFill>
                <a:latin typeface="ＭＳ Ｐゴシック" panose="020B0600070205080204" pitchFamily="50" charset="-128"/>
                <a:ea typeface="ＭＳ Ｐゴシック" panose="020B0600070205080204" pitchFamily="50" charset="-128"/>
              </a:rPr>
              <a:t>】</a:t>
            </a:r>
            <a:r>
              <a:rPr kumimoji="1" lang="ja-JP" altLang="en-US" sz="2400" b="1" dirty="0">
                <a:solidFill>
                  <a:schemeClr val="tx1"/>
                </a:solidFill>
                <a:latin typeface="ＭＳ Ｐゴシック" panose="020B0600070205080204" pitchFamily="50" charset="-128"/>
                <a:ea typeface="ＭＳ Ｐゴシック" panose="020B0600070205080204" pitchFamily="50" charset="-128"/>
              </a:rPr>
              <a:t>　</a:t>
            </a:r>
          </a:p>
        </p:txBody>
      </p:sp>
      <p:grpSp>
        <p:nvGrpSpPr>
          <p:cNvPr id="7" name="グループ化 6">
            <a:extLst>
              <a:ext uri="{FF2B5EF4-FFF2-40B4-BE49-F238E27FC236}">
                <a16:creationId xmlns:a16="http://schemas.microsoft.com/office/drawing/2014/main" id="{B34273AF-53EF-4FF3-A84D-899C69FF1265}"/>
              </a:ext>
            </a:extLst>
          </p:cNvPr>
          <p:cNvGrpSpPr/>
          <p:nvPr/>
        </p:nvGrpSpPr>
        <p:grpSpPr>
          <a:xfrm>
            <a:off x="208280" y="3823541"/>
            <a:ext cx="9144000" cy="2636514"/>
            <a:chOff x="208280" y="3823541"/>
            <a:chExt cx="9144000" cy="2636514"/>
          </a:xfrm>
        </p:grpSpPr>
        <p:sp>
          <p:nvSpPr>
            <p:cNvPr id="5" name="コンテンツ プレースホルダー 3">
              <a:extLst>
                <a:ext uri="{FF2B5EF4-FFF2-40B4-BE49-F238E27FC236}">
                  <a16:creationId xmlns:a16="http://schemas.microsoft.com/office/drawing/2014/main" id="{60423011-5A54-46AC-A0AF-1868F3BA14FA}"/>
                </a:ext>
              </a:extLst>
            </p:cNvPr>
            <p:cNvSpPr txBox="1">
              <a:spLocks/>
            </p:cNvSpPr>
            <p:nvPr/>
          </p:nvSpPr>
          <p:spPr>
            <a:xfrm>
              <a:off x="1726012" y="3823541"/>
              <a:ext cx="2174240" cy="412325"/>
            </a:xfrm>
            <a:prstGeom prst="rect">
              <a:avLst/>
            </a:prstGeom>
          </p:spPr>
          <p:txBody>
            <a:bodyPr vert="horz" lIns="0" tIns="45720" rIns="0" bIns="45720" rtlCol="0">
              <a:normAutofit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lang="en-US" altLang="ja-JP" sz="2400" b="1" dirty="0">
                  <a:solidFill>
                    <a:schemeClr val="tx1"/>
                  </a:solidFill>
                  <a:latin typeface="ＭＳ Ｐゴシック" panose="020B0600070205080204" pitchFamily="50" charset="-128"/>
                  <a:ea typeface="ＭＳ Ｐゴシック" panose="020B0600070205080204" pitchFamily="50" charset="-128"/>
                </a:rPr>
                <a:t>2019</a:t>
              </a:r>
              <a:r>
                <a:rPr lang="ja-JP" altLang="en-US" sz="2400" b="1" dirty="0">
                  <a:solidFill>
                    <a:schemeClr val="tx1"/>
                  </a:solidFill>
                  <a:latin typeface="ＭＳ Ｐゴシック" panose="020B0600070205080204" pitchFamily="50" charset="-128"/>
                  <a:ea typeface="ＭＳ Ｐゴシック" panose="020B0600070205080204" pitchFamily="50" charset="-128"/>
                </a:rPr>
                <a:t>年</a:t>
              </a:r>
              <a:r>
                <a:rPr lang="en-US" altLang="ja-JP" sz="2400" b="1" dirty="0">
                  <a:solidFill>
                    <a:schemeClr val="tx1"/>
                  </a:solidFill>
                  <a:latin typeface="ＭＳ Ｐゴシック" panose="020B0600070205080204" pitchFamily="50" charset="-128"/>
                  <a:ea typeface="ＭＳ Ｐゴシック" panose="020B0600070205080204" pitchFamily="50" charset="-128"/>
                </a:rPr>
                <a:t>3</a:t>
              </a:r>
              <a:r>
                <a:rPr lang="ja-JP" altLang="en-US" sz="2400" b="1" dirty="0">
                  <a:solidFill>
                    <a:schemeClr val="tx1"/>
                  </a:solidFill>
                  <a:latin typeface="ＭＳ Ｐゴシック" panose="020B0600070205080204" pitchFamily="50" charset="-128"/>
                  <a:ea typeface="ＭＳ Ｐゴシック" panose="020B0600070205080204" pitchFamily="50" charset="-128"/>
                </a:rPr>
                <a:t>月</a:t>
              </a:r>
              <a:r>
                <a:rPr lang="en-US" altLang="ja-JP" sz="2400" b="1" dirty="0">
                  <a:solidFill>
                    <a:schemeClr val="tx1"/>
                  </a:solidFill>
                  <a:latin typeface="ＭＳ Ｐゴシック" panose="020B0600070205080204" pitchFamily="50" charset="-128"/>
                  <a:ea typeface="ＭＳ Ｐゴシック" panose="020B0600070205080204" pitchFamily="50" charset="-128"/>
                </a:rPr>
                <a:t>15</a:t>
              </a:r>
              <a:r>
                <a:rPr lang="ja-JP" altLang="en-US" sz="2400" b="1" dirty="0">
                  <a:solidFill>
                    <a:schemeClr val="tx1"/>
                  </a:solidFill>
                  <a:latin typeface="ＭＳ Ｐゴシック" panose="020B0600070205080204" pitchFamily="50" charset="-128"/>
                  <a:ea typeface="ＭＳ Ｐゴシック" panose="020B0600070205080204" pitchFamily="50" charset="-128"/>
                </a:rPr>
                <a:t>日　</a:t>
              </a:r>
            </a:p>
          </p:txBody>
        </p:sp>
        <p:sp>
          <p:nvSpPr>
            <p:cNvPr id="6" name="コンテンツ プレースホルダー 3">
              <a:extLst>
                <a:ext uri="{FF2B5EF4-FFF2-40B4-BE49-F238E27FC236}">
                  <a16:creationId xmlns:a16="http://schemas.microsoft.com/office/drawing/2014/main" id="{059899F4-210E-4B89-94BC-586EAAA806D0}"/>
                </a:ext>
              </a:extLst>
            </p:cNvPr>
            <p:cNvSpPr txBox="1">
              <a:spLocks/>
            </p:cNvSpPr>
            <p:nvPr/>
          </p:nvSpPr>
          <p:spPr>
            <a:xfrm>
              <a:off x="208280" y="4217232"/>
              <a:ext cx="9144000" cy="2242823"/>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lang="ja-JP" altLang="en-US" sz="2200" b="1" dirty="0">
                  <a:solidFill>
                    <a:schemeClr val="tx1"/>
                  </a:solidFill>
                  <a:latin typeface="ＭＳ Ｐゴシック" panose="020B0600070205080204" pitchFamily="50" charset="-128"/>
                  <a:ea typeface="ＭＳ Ｐゴシック" panose="020B0600070205080204" pitchFamily="50" charset="-128"/>
                </a:rPr>
                <a:t>・プラザキサ錠</a:t>
              </a:r>
              <a:r>
                <a:rPr lang="en-US" altLang="ja-JP" sz="2200" b="1" dirty="0">
                  <a:solidFill>
                    <a:schemeClr val="tx1"/>
                  </a:solidFill>
                  <a:latin typeface="ＭＳ Ｐゴシック" panose="020B0600070205080204" pitchFamily="50" charset="-128"/>
                  <a:ea typeface="ＭＳ Ｐゴシック" panose="020B0600070205080204" pitchFamily="50" charset="-128"/>
                </a:rPr>
                <a:t>110</a:t>
              </a:r>
              <a:r>
                <a:rPr lang="ja-JP" altLang="en-US" sz="2200" b="1" dirty="0">
                  <a:solidFill>
                    <a:schemeClr val="tx1"/>
                  </a:solidFill>
                  <a:latin typeface="ＭＳ Ｐゴシック" panose="020B0600070205080204" pitchFamily="50" charset="-128"/>
                  <a:ea typeface="ＭＳ Ｐゴシック" panose="020B0600070205080204" pitchFamily="50" charset="-128"/>
                </a:rPr>
                <a:t>㎎　・テオフィリン徐放錠</a:t>
              </a:r>
              <a:r>
                <a:rPr lang="en-US" altLang="ja-JP" sz="2200" b="1" dirty="0">
                  <a:solidFill>
                    <a:schemeClr val="tx1"/>
                  </a:solidFill>
                  <a:latin typeface="ＭＳ Ｐゴシック" panose="020B0600070205080204" pitchFamily="50" charset="-128"/>
                  <a:ea typeface="ＭＳ Ｐゴシック" panose="020B0600070205080204" pitchFamily="50" charset="-128"/>
                </a:rPr>
                <a:t>100</a:t>
              </a:r>
              <a:r>
                <a:rPr lang="ja-JP" altLang="en-US" sz="2200" b="1" dirty="0">
                  <a:solidFill>
                    <a:schemeClr val="tx1"/>
                  </a:solidFill>
                  <a:latin typeface="ＭＳ Ｐゴシック" panose="020B0600070205080204" pitchFamily="50" charset="-128"/>
                  <a:ea typeface="ＭＳ Ｐゴシック" panose="020B0600070205080204" pitchFamily="50" charset="-128"/>
                </a:rPr>
                <a:t>㎎　</a:t>
              </a:r>
              <a:r>
                <a:rPr lang="ja-JP" altLang="en-US" sz="2200" b="1" dirty="0">
                  <a:solidFill>
                    <a:schemeClr val="tx1"/>
                  </a:solidFill>
                  <a:latin typeface="ＭＳ Ｐゴシック" panose="020B0600070205080204" pitchFamily="50" charset="-128"/>
                </a:rPr>
                <a:t>・カンデサルタン錠</a:t>
              </a:r>
              <a:r>
                <a:rPr lang="en-US" altLang="ja-JP" sz="2200" b="1" dirty="0">
                  <a:solidFill>
                    <a:schemeClr val="tx1"/>
                  </a:solidFill>
                  <a:latin typeface="ＭＳ Ｐゴシック" panose="020B0600070205080204" pitchFamily="50" charset="-128"/>
                </a:rPr>
                <a:t>4</a:t>
              </a:r>
              <a:r>
                <a:rPr lang="ja-JP" altLang="en-US" sz="2200" b="1" dirty="0">
                  <a:solidFill>
                    <a:schemeClr val="tx1"/>
                  </a:solidFill>
                  <a:latin typeface="ＭＳ Ｐゴシック" panose="020B0600070205080204" pitchFamily="50" charset="-128"/>
                </a:rPr>
                <a:t>㎎</a:t>
              </a:r>
              <a:endParaRPr lang="en-US" altLang="ja-JP" sz="2200" b="1" dirty="0">
                <a:solidFill>
                  <a:schemeClr val="tx1"/>
                </a:solidFill>
                <a:latin typeface="ＭＳ Ｐゴシック" panose="020B0600070205080204" pitchFamily="50" charset="-128"/>
                <a:ea typeface="ＭＳ Ｐゴシック" panose="020B0600070205080204" pitchFamily="50" charset="-128"/>
              </a:endParaRPr>
            </a:p>
            <a:p>
              <a:r>
                <a:rPr lang="ja-JP" altLang="en-US" sz="2200" b="1" dirty="0">
                  <a:solidFill>
                    <a:schemeClr val="tx1"/>
                  </a:solidFill>
                  <a:latin typeface="ＭＳ Ｐゴシック" panose="020B0600070205080204" pitchFamily="50" charset="-128"/>
                  <a:ea typeface="ＭＳ Ｐゴシック" panose="020B0600070205080204" pitchFamily="50" charset="-128"/>
                </a:rPr>
                <a:t>・アスパラカリウム錠</a:t>
              </a:r>
              <a:r>
                <a:rPr lang="en-US" altLang="ja-JP" sz="2200" b="1" dirty="0">
                  <a:solidFill>
                    <a:schemeClr val="tx1"/>
                  </a:solidFill>
                  <a:latin typeface="ＭＳ Ｐゴシック" panose="020B0600070205080204" pitchFamily="50" charset="-128"/>
                  <a:ea typeface="ＭＳ Ｐゴシック" panose="020B0600070205080204" pitchFamily="50" charset="-128"/>
                </a:rPr>
                <a:t>300</a:t>
              </a:r>
              <a:r>
                <a:rPr lang="ja-JP" altLang="en-US" sz="2200" b="1" dirty="0">
                  <a:solidFill>
                    <a:schemeClr val="tx1"/>
                  </a:solidFill>
                  <a:latin typeface="ＭＳ Ｐゴシック" panose="020B0600070205080204" pitchFamily="50" charset="-128"/>
                  <a:ea typeface="ＭＳ Ｐゴシック" panose="020B0600070205080204" pitchFamily="50" charset="-128"/>
                </a:rPr>
                <a:t>㎎　・アゾセミド錠</a:t>
              </a:r>
              <a:r>
                <a:rPr lang="en-US" altLang="ja-JP" sz="2200" b="1" dirty="0">
                  <a:solidFill>
                    <a:schemeClr val="tx1"/>
                  </a:solidFill>
                  <a:latin typeface="ＭＳ Ｐゴシック" panose="020B0600070205080204" pitchFamily="50" charset="-128"/>
                  <a:ea typeface="ＭＳ Ｐゴシック" panose="020B0600070205080204" pitchFamily="50" charset="-128"/>
                </a:rPr>
                <a:t>30</a:t>
              </a:r>
              <a:r>
                <a:rPr lang="ja-JP" altLang="en-US" sz="2200" b="1" dirty="0">
                  <a:solidFill>
                    <a:schemeClr val="tx1"/>
                  </a:solidFill>
                  <a:latin typeface="ＭＳ Ｐゴシック" panose="020B0600070205080204" pitchFamily="50" charset="-128"/>
                  <a:ea typeface="ＭＳ Ｐゴシック" panose="020B0600070205080204" pitchFamily="50" charset="-128"/>
                </a:rPr>
                <a:t>㎎　</a:t>
              </a:r>
              <a:r>
                <a:rPr lang="ja-JP" altLang="en-US" sz="2200" b="1" dirty="0">
                  <a:solidFill>
                    <a:schemeClr val="tx1"/>
                  </a:solidFill>
                  <a:latin typeface="ＭＳ Ｐゴシック" panose="020B0600070205080204" pitchFamily="50" charset="-128"/>
                </a:rPr>
                <a:t>・カルボシステイン錠</a:t>
              </a:r>
              <a:r>
                <a:rPr lang="en-US" altLang="ja-JP" sz="2200" b="1" dirty="0">
                  <a:solidFill>
                    <a:schemeClr val="tx1"/>
                  </a:solidFill>
                  <a:latin typeface="ＭＳ Ｐゴシック" panose="020B0600070205080204" pitchFamily="50" charset="-128"/>
                </a:rPr>
                <a:t>250</a:t>
              </a:r>
              <a:r>
                <a:rPr lang="ja-JP" altLang="en-US" sz="2200" b="1" dirty="0">
                  <a:solidFill>
                    <a:schemeClr val="tx1"/>
                  </a:solidFill>
                  <a:latin typeface="ＭＳ Ｐゴシック" panose="020B0600070205080204" pitchFamily="50" charset="-128"/>
                </a:rPr>
                <a:t>㎎</a:t>
              </a:r>
              <a:endParaRPr lang="en-US" altLang="ja-JP" sz="2200" b="1" dirty="0">
                <a:solidFill>
                  <a:schemeClr val="tx1"/>
                </a:solidFill>
                <a:latin typeface="ＭＳ Ｐゴシック" panose="020B0600070205080204" pitchFamily="50" charset="-128"/>
                <a:ea typeface="ＭＳ Ｐゴシック" panose="020B0600070205080204" pitchFamily="50" charset="-128"/>
              </a:endParaRPr>
            </a:p>
            <a:p>
              <a:r>
                <a:rPr lang="ja-JP" altLang="en-US" sz="2200" b="1" dirty="0">
                  <a:solidFill>
                    <a:schemeClr val="tx1"/>
                  </a:solidFill>
                  <a:latin typeface="ＭＳ Ｐゴシック" panose="020B0600070205080204" pitchFamily="50" charset="-128"/>
                  <a:ea typeface="ＭＳ Ｐゴシック" panose="020B0600070205080204" pitchFamily="50" charset="-128"/>
                </a:rPr>
                <a:t>・フェブリク錠</a:t>
              </a:r>
              <a:r>
                <a:rPr lang="en-US" altLang="ja-JP" sz="2200" b="1" dirty="0">
                  <a:solidFill>
                    <a:schemeClr val="tx1"/>
                  </a:solidFill>
                  <a:latin typeface="ＭＳ Ｐゴシック" panose="020B0600070205080204" pitchFamily="50" charset="-128"/>
                  <a:ea typeface="ＭＳ Ｐゴシック" panose="020B0600070205080204" pitchFamily="50" charset="-128"/>
                </a:rPr>
                <a:t>10</a:t>
              </a:r>
              <a:r>
                <a:rPr lang="ja-JP" altLang="en-US" sz="2200" b="1" dirty="0">
                  <a:solidFill>
                    <a:schemeClr val="tx1"/>
                  </a:solidFill>
                  <a:latin typeface="ＭＳ Ｐゴシック" panose="020B0600070205080204" pitchFamily="50" charset="-128"/>
                  <a:ea typeface="ＭＳ Ｐゴシック" panose="020B0600070205080204" pitchFamily="50" charset="-128"/>
                </a:rPr>
                <a:t>㎎　・エピナスチン錠</a:t>
              </a:r>
              <a:r>
                <a:rPr lang="en-US" altLang="ja-JP" sz="2200" b="1" dirty="0">
                  <a:solidFill>
                    <a:schemeClr val="tx1"/>
                  </a:solidFill>
                  <a:latin typeface="ＭＳ Ｐゴシック" panose="020B0600070205080204" pitchFamily="50" charset="-128"/>
                  <a:ea typeface="ＭＳ Ｐゴシック" panose="020B0600070205080204" pitchFamily="50" charset="-128"/>
                </a:rPr>
                <a:t>10</a:t>
              </a:r>
              <a:r>
                <a:rPr lang="ja-JP" altLang="en-US" sz="2200" b="1" dirty="0">
                  <a:solidFill>
                    <a:schemeClr val="tx1"/>
                  </a:solidFill>
                  <a:latin typeface="ＭＳ Ｐゴシック" panose="020B0600070205080204" pitchFamily="50" charset="-128"/>
                  <a:ea typeface="ＭＳ Ｐゴシック" panose="020B0600070205080204" pitchFamily="50" charset="-128"/>
                </a:rPr>
                <a:t>㎎　・アリセプト</a:t>
              </a:r>
              <a:r>
                <a:rPr lang="en-US" altLang="ja-JP" sz="2200" b="1" dirty="0">
                  <a:solidFill>
                    <a:schemeClr val="tx1"/>
                  </a:solidFill>
                  <a:latin typeface="ＭＳ Ｐゴシック" panose="020B0600070205080204" pitchFamily="50" charset="-128"/>
                  <a:ea typeface="ＭＳ Ｐゴシック" panose="020B0600070205080204" pitchFamily="50" charset="-128"/>
                </a:rPr>
                <a:t>D</a:t>
              </a:r>
              <a:r>
                <a:rPr lang="ja-JP" altLang="en-US" sz="2200" b="1" dirty="0">
                  <a:solidFill>
                    <a:schemeClr val="tx1"/>
                  </a:solidFill>
                  <a:latin typeface="ＭＳ Ｐゴシック" panose="020B0600070205080204" pitchFamily="50" charset="-128"/>
                  <a:ea typeface="ＭＳ Ｐゴシック" panose="020B0600070205080204" pitchFamily="50" charset="-128"/>
                </a:rPr>
                <a:t>錠</a:t>
              </a:r>
              <a:r>
                <a:rPr lang="en-US" altLang="ja-JP" sz="2200" b="1" dirty="0">
                  <a:solidFill>
                    <a:schemeClr val="tx1"/>
                  </a:solidFill>
                  <a:latin typeface="ＭＳ Ｐゴシック" panose="020B0600070205080204" pitchFamily="50" charset="-128"/>
                  <a:ea typeface="ＭＳ Ｐゴシック" panose="020B0600070205080204" pitchFamily="50" charset="-128"/>
                </a:rPr>
                <a:t>5</a:t>
              </a:r>
              <a:r>
                <a:rPr lang="ja-JP" altLang="en-US" sz="2200" b="1" dirty="0">
                  <a:solidFill>
                    <a:schemeClr val="tx1"/>
                  </a:solidFill>
                  <a:latin typeface="ＭＳ Ｐゴシック" panose="020B0600070205080204" pitchFamily="50" charset="-128"/>
                  <a:ea typeface="ＭＳ Ｐゴシック" panose="020B0600070205080204" pitchFamily="50" charset="-128"/>
                </a:rPr>
                <a:t>㎎</a:t>
              </a:r>
              <a:endParaRPr lang="en-US" altLang="ja-JP" sz="2200" b="1" dirty="0">
                <a:solidFill>
                  <a:schemeClr val="tx1"/>
                </a:solidFill>
                <a:latin typeface="ＭＳ Ｐゴシック" panose="020B0600070205080204" pitchFamily="50" charset="-128"/>
                <a:ea typeface="ＭＳ Ｐゴシック" panose="020B0600070205080204" pitchFamily="50" charset="-128"/>
              </a:endParaRPr>
            </a:p>
            <a:p>
              <a:r>
                <a:rPr lang="ja-JP" altLang="en-US" sz="2200" b="1" dirty="0">
                  <a:solidFill>
                    <a:schemeClr val="tx1"/>
                  </a:solidFill>
                  <a:latin typeface="ＭＳ Ｐゴシック" panose="020B0600070205080204" pitchFamily="50" charset="-128"/>
                  <a:ea typeface="ＭＳ Ｐゴシック" panose="020B0600070205080204" pitchFamily="50" charset="-128"/>
                </a:rPr>
                <a:t>・ネキシウムカプセル</a:t>
              </a:r>
              <a:r>
                <a:rPr lang="en-US" altLang="ja-JP" sz="2200" b="1" dirty="0">
                  <a:solidFill>
                    <a:schemeClr val="tx1"/>
                  </a:solidFill>
                  <a:latin typeface="ＭＳ Ｐゴシック" panose="020B0600070205080204" pitchFamily="50" charset="-128"/>
                  <a:ea typeface="ＭＳ Ｐゴシック" panose="020B0600070205080204" pitchFamily="50" charset="-128"/>
                </a:rPr>
                <a:t>10</a:t>
              </a:r>
              <a:r>
                <a:rPr lang="ja-JP" altLang="en-US" sz="2200" b="1" dirty="0">
                  <a:solidFill>
                    <a:schemeClr val="tx1"/>
                  </a:solidFill>
                  <a:latin typeface="ＭＳ Ｐゴシック" panose="020B0600070205080204" pitchFamily="50" charset="-128"/>
                  <a:ea typeface="ＭＳ Ｐゴシック" panose="020B0600070205080204" pitchFamily="50" charset="-128"/>
                </a:rPr>
                <a:t>㎎　　　　　　　　　　　　　　　　　　以上</a:t>
              </a:r>
              <a:r>
                <a:rPr lang="en-US" altLang="ja-JP" sz="2200" b="1" dirty="0">
                  <a:solidFill>
                    <a:schemeClr val="tx1"/>
                  </a:solidFill>
                  <a:latin typeface="ＭＳ Ｐゴシック" panose="020B0600070205080204" pitchFamily="50" charset="-128"/>
                  <a:ea typeface="ＭＳ Ｐゴシック" panose="020B0600070205080204" pitchFamily="50" charset="-128"/>
                </a:rPr>
                <a:t>10</a:t>
              </a:r>
              <a:r>
                <a:rPr lang="ja-JP" altLang="en-US" sz="2200" b="1" dirty="0">
                  <a:solidFill>
                    <a:schemeClr val="tx1"/>
                  </a:solidFill>
                  <a:latin typeface="ＭＳ Ｐゴシック" panose="020B0600070205080204" pitchFamily="50" charset="-128"/>
                  <a:ea typeface="ＭＳ Ｐゴシック" panose="020B0600070205080204" pitchFamily="50" charset="-128"/>
                </a:rPr>
                <a:t>種類</a:t>
              </a:r>
            </a:p>
          </p:txBody>
        </p:sp>
      </p:grpSp>
      <p:sp>
        <p:nvSpPr>
          <p:cNvPr id="9" name="テキスト ボックス 8">
            <a:extLst>
              <a:ext uri="{FF2B5EF4-FFF2-40B4-BE49-F238E27FC236}">
                <a16:creationId xmlns:a16="http://schemas.microsoft.com/office/drawing/2014/main" id="{F3971B97-8D92-41B0-8E49-2B2C443B4FBF}"/>
              </a:ext>
            </a:extLst>
          </p:cNvPr>
          <p:cNvSpPr txBox="1"/>
          <p:nvPr/>
        </p:nvSpPr>
        <p:spPr>
          <a:xfrm>
            <a:off x="3773252" y="3315522"/>
            <a:ext cx="5243748" cy="461665"/>
          </a:xfrm>
          <a:prstGeom prst="rect">
            <a:avLst/>
          </a:prstGeom>
          <a:noFill/>
        </p:spPr>
        <p:txBody>
          <a:bodyPr wrap="square" rtlCol="0">
            <a:spAutoFit/>
          </a:bodyPr>
          <a:lstStyle/>
          <a:p>
            <a:r>
              <a:rPr kumimoji="1" lang="ja-JP" altLang="en-US" sz="2400" b="1" dirty="0">
                <a:solidFill>
                  <a:schemeClr val="accent1"/>
                </a:solidFill>
                <a:latin typeface="+mj-ea"/>
                <a:ea typeface="+mj-ea"/>
              </a:rPr>
              <a:t>認知症状の悪化　</a:t>
            </a:r>
            <a:r>
              <a:rPr kumimoji="1" lang="ja-JP" altLang="en-US" sz="2400" b="1" dirty="0">
                <a:solidFill>
                  <a:schemeClr val="accent1"/>
                </a:solidFill>
                <a:latin typeface="+mj-ea"/>
              </a:rPr>
              <a:t>脳梗塞の再発リスク</a:t>
            </a:r>
            <a:r>
              <a:rPr kumimoji="1" lang="ja-JP" altLang="en-US" sz="2400" b="1" dirty="0">
                <a:latin typeface="+mj-ea"/>
              </a:rPr>
              <a:t>　</a:t>
            </a:r>
            <a:endParaRPr kumimoji="1" lang="ja-JP" altLang="en-US" sz="2400" b="1" dirty="0">
              <a:solidFill>
                <a:schemeClr val="accent1"/>
              </a:solidFill>
              <a:latin typeface="+mj-ea"/>
              <a:ea typeface="+mj-ea"/>
            </a:endParaRPr>
          </a:p>
        </p:txBody>
      </p:sp>
    </p:spTree>
    <p:extLst>
      <p:ext uri="{BB962C8B-B14F-4D97-AF65-F5344CB8AC3E}">
        <p14:creationId xmlns:p14="http://schemas.microsoft.com/office/powerpoint/2010/main" val="187831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E001B28-11F4-4CF7-8077-2C164F13FCAB}"/>
              </a:ext>
            </a:extLst>
          </p:cNvPr>
          <p:cNvSpPr>
            <a:spLocks noGrp="1"/>
          </p:cNvSpPr>
          <p:nvPr>
            <p:ph type="title"/>
          </p:nvPr>
        </p:nvSpPr>
        <p:spPr>
          <a:xfrm>
            <a:off x="114300" y="1121000"/>
            <a:ext cx="8902700" cy="556261"/>
          </a:xfrm>
        </p:spPr>
        <p:txBody>
          <a:bodyPr>
            <a:normAutofit/>
          </a:bodyPr>
          <a:lstStyle/>
          <a:p>
            <a:r>
              <a:rPr kumimoji="1" lang="ja-JP" altLang="en-US" sz="2400" b="1" dirty="0">
                <a:solidFill>
                  <a:schemeClr val="tx1"/>
                </a:solidFill>
                <a:latin typeface="+mj-ea"/>
              </a:rPr>
              <a:t>症例</a:t>
            </a:r>
            <a:r>
              <a:rPr lang="en-US" altLang="ja-JP" sz="2400" b="1" dirty="0">
                <a:solidFill>
                  <a:schemeClr val="tx1"/>
                </a:solidFill>
                <a:latin typeface="+mj-ea"/>
              </a:rPr>
              <a:t>2</a:t>
            </a:r>
            <a:r>
              <a:rPr lang="ja-JP" altLang="en-US" sz="2400" b="1" dirty="0">
                <a:solidFill>
                  <a:schemeClr val="tx1"/>
                </a:solidFill>
                <a:latin typeface="+mj-ea"/>
              </a:rPr>
              <a:t>　家族の協力を得るために代替薬を提案</a:t>
            </a:r>
            <a:r>
              <a:rPr kumimoji="1" lang="ja-JP" altLang="en-US" sz="2400" b="1" dirty="0">
                <a:solidFill>
                  <a:schemeClr val="tx1"/>
                </a:solidFill>
                <a:latin typeface="+mj-ea"/>
              </a:rPr>
              <a:t>　　　　　　　　　　</a:t>
            </a:r>
          </a:p>
        </p:txBody>
      </p:sp>
      <p:sp>
        <p:nvSpPr>
          <p:cNvPr id="3" name="コンテンツ プレースホルダー 2">
            <a:extLst>
              <a:ext uri="{FF2B5EF4-FFF2-40B4-BE49-F238E27FC236}">
                <a16:creationId xmlns:a16="http://schemas.microsoft.com/office/drawing/2014/main" id="{23B80A64-0246-4CF5-A2EF-3D7552465AAC}"/>
              </a:ext>
            </a:extLst>
          </p:cNvPr>
          <p:cNvSpPr>
            <a:spLocks noGrp="1"/>
          </p:cNvSpPr>
          <p:nvPr>
            <p:ph sz="half" idx="1"/>
          </p:nvPr>
        </p:nvSpPr>
        <p:spPr>
          <a:xfrm>
            <a:off x="208280" y="1830067"/>
            <a:ext cx="2420620" cy="412325"/>
          </a:xfrm>
        </p:spPr>
        <p:txBody>
          <a:bodyPr>
            <a:noAutofit/>
          </a:bodyPr>
          <a:lstStyle/>
          <a:p>
            <a:r>
              <a:rPr kumimoji="1" lang="en-US" altLang="ja-JP" sz="2400" b="1" dirty="0">
                <a:solidFill>
                  <a:schemeClr val="tx1"/>
                </a:solidFill>
                <a:latin typeface="+mj-ea"/>
                <a:ea typeface="+mj-ea"/>
              </a:rPr>
              <a:t>【</a:t>
            </a:r>
            <a:r>
              <a:rPr kumimoji="1" lang="ja-JP" altLang="en-US" sz="2400" b="1" dirty="0">
                <a:solidFill>
                  <a:schemeClr val="tx1"/>
                </a:solidFill>
                <a:latin typeface="+mj-ea"/>
                <a:ea typeface="+mj-ea"/>
              </a:rPr>
              <a:t>薬剤師の介入</a:t>
            </a:r>
            <a:r>
              <a:rPr kumimoji="1" lang="en-US" altLang="ja-JP" sz="2400" b="1" dirty="0">
                <a:solidFill>
                  <a:schemeClr val="tx1"/>
                </a:solidFill>
                <a:latin typeface="+mj-ea"/>
                <a:ea typeface="+mj-ea"/>
              </a:rPr>
              <a:t>】</a:t>
            </a:r>
          </a:p>
          <a:p>
            <a:endParaRPr kumimoji="1" lang="en-US" altLang="ja-JP" sz="2400" b="1" dirty="0">
              <a:solidFill>
                <a:schemeClr val="tx1"/>
              </a:solidFill>
              <a:latin typeface="+mj-ea"/>
              <a:ea typeface="+mj-ea"/>
            </a:endParaRPr>
          </a:p>
        </p:txBody>
      </p:sp>
      <p:sp>
        <p:nvSpPr>
          <p:cNvPr id="7" name="コンテンツ プレースホルダー 2">
            <a:extLst>
              <a:ext uri="{FF2B5EF4-FFF2-40B4-BE49-F238E27FC236}">
                <a16:creationId xmlns:a16="http://schemas.microsoft.com/office/drawing/2014/main" id="{747AB4B1-88BB-4BA4-9D80-61276FE45CA0}"/>
              </a:ext>
            </a:extLst>
          </p:cNvPr>
          <p:cNvSpPr txBox="1">
            <a:spLocks/>
          </p:cNvSpPr>
          <p:nvPr/>
        </p:nvSpPr>
        <p:spPr>
          <a:xfrm>
            <a:off x="208280" y="2242392"/>
            <a:ext cx="2255520" cy="412325"/>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lang="en-US" altLang="ja-JP" sz="2400" b="1" dirty="0">
                <a:solidFill>
                  <a:schemeClr val="tx1"/>
                </a:solidFill>
                <a:latin typeface="+mj-ea"/>
                <a:ea typeface="+mj-ea"/>
              </a:rPr>
              <a:t>2019</a:t>
            </a:r>
            <a:r>
              <a:rPr lang="ja-JP" altLang="en-US" sz="2400" b="1" dirty="0">
                <a:solidFill>
                  <a:schemeClr val="tx1"/>
                </a:solidFill>
                <a:latin typeface="+mj-ea"/>
                <a:ea typeface="+mj-ea"/>
              </a:rPr>
              <a:t>年</a:t>
            </a:r>
            <a:r>
              <a:rPr lang="en-US" altLang="ja-JP" sz="2400" b="1" dirty="0">
                <a:solidFill>
                  <a:schemeClr val="tx1"/>
                </a:solidFill>
                <a:latin typeface="+mj-ea"/>
                <a:ea typeface="+mj-ea"/>
              </a:rPr>
              <a:t>4</a:t>
            </a:r>
            <a:r>
              <a:rPr lang="ja-JP" altLang="en-US" sz="2400" b="1" dirty="0">
                <a:solidFill>
                  <a:schemeClr val="tx1"/>
                </a:solidFill>
                <a:latin typeface="+mj-ea"/>
                <a:ea typeface="+mj-ea"/>
              </a:rPr>
              <a:t>月</a:t>
            </a:r>
            <a:r>
              <a:rPr lang="en-US" altLang="ja-JP" sz="2400" b="1" dirty="0">
                <a:solidFill>
                  <a:schemeClr val="tx1"/>
                </a:solidFill>
                <a:latin typeface="+mj-ea"/>
                <a:ea typeface="+mj-ea"/>
              </a:rPr>
              <a:t>19</a:t>
            </a:r>
            <a:r>
              <a:rPr lang="ja-JP" altLang="en-US" sz="2400" b="1" dirty="0">
                <a:solidFill>
                  <a:schemeClr val="tx1"/>
                </a:solidFill>
                <a:latin typeface="+mj-ea"/>
                <a:ea typeface="+mj-ea"/>
              </a:rPr>
              <a:t>日</a:t>
            </a:r>
            <a:endParaRPr lang="en-US" altLang="ja-JP" sz="2400" b="1" dirty="0">
              <a:solidFill>
                <a:schemeClr val="tx1"/>
              </a:solidFill>
              <a:latin typeface="+mj-ea"/>
              <a:ea typeface="+mj-ea"/>
            </a:endParaRPr>
          </a:p>
        </p:txBody>
      </p:sp>
      <p:sp>
        <p:nvSpPr>
          <p:cNvPr id="9" name="コンテンツ プレースホルダー 8">
            <a:extLst>
              <a:ext uri="{FF2B5EF4-FFF2-40B4-BE49-F238E27FC236}">
                <a16:creationId xmlns:a16="http://schemas.microsoft.com/office/drawing/2014/main" id="{BB749C2F-AEDA-4ACD-AF2A-F01657362559}"/>
              </a:ext>
            </a:extLst>
          </p:cNvPr>
          <p:cNvSpPr>
            <a:spLocks noGrp="1"/>
          </p:cNvSpPr>
          <p:nvPr>
            <p:ph sz="half" idx="2"/>
          </p:nvPr>
        </p:nvSpPr>
        <p:spPr>
          <a:xfrm>
            <a:off x="2339340" y="2242391"/>
            <a:ext cx="6596380" cy="412327"/>
          </a:xfrm>
        </p:spPr>
        <p:txBody>
          <a:bodyPr>
            <a:noAutofit/>
          </a:bodyPr>
          <a:lstStyle/>
          <a:p>
            <a:r>
              <a:rPr lang="ja-JP" altLang="en-US" sz="2400" b="1" dirty="0">
                <a:solidFill>
                  <a:schemeClr val="tx1"/>
                </a:solidFill>
                <a:latin typeface="+mj-ea"/>
                <a:ea typeface="+mj-ea"/>
              </a:rPr>
              <a:t>飲み忘れが多く、本人だけでの管理は困難</a:t>
            </a:r>
          </a:p>
        </p:txBody>
      </p:sp>
      <p:sp>
        <p:nvSpPr>
          <p:cNvPr id="10" name="コンテンツ プレースホルダー 8">
            <a:extLst>
              <a:ext uri="{FF2B5EF4-FFF2-40B4-BE49-F238E27FC236}">
                <a16:creationId xmlns:a16="http://schemas.microsoft.com/office/drawing/2014/main" id="{16946959-35EB-4826-AEA0-C092FF338ABD}"/>
              </a:ext>
            </a:extLst>
          </p:cNvPr>
          <p:cNvSpPr txBox="1">
            <a:spLocks/>
          </p:cNvSpPr>
          <p:nvPr/>
        </p:nvSpPr>
        <p:spPr>
          <a:xfrm>
            <a:off x="208280" y="2692792"/>
            <a:ext cx="8727440" cy="450402"/>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lang="ja-JP" altLang="en-US" sz="2400" b="1" dirty="0">
                <a:solidFill>
                  <a:schemeClr val="accent1"/>
                </a:solidFill>
                <a:latin typeface="+mj-ea"/>
                <a:ea typeface="+mj-ea"/>
              </a:rPr>
              <a:t>⇒次女が薬を管理しやすいように代替薬を医師に提案</a:t>
            </a:r>
          </a:p>
        </p:txBody>
      </p:sp>
      <p:sp>
        <p:nvSpPr>
          <p:cNvPr id="11" name="コンテンツ プレースホルダー 2">
            <a:extLst>
              <a:ext uri="{FF2B5EF4-FFF2-40B4-BE49-F238E27FC236}">
                <a16:creationId xmlns:a16="http://schemas.microsoft.com/office/drawing/2014/main" id="{4F7BE5E7-2DAB-407A-95A0-486F63AD8834}"/>
              </a:ext>
            </a:extLst>
          </p:cNvPr>
          <p:cNvSpPr txBox="1">
            <a:spLocks/>
          </p:cNvSpPr>
          <p:nvPr/>
        </p:nvSpPr>
        <p:spPr>
          <a:xfrm>
            <a:off x="208280" y="3181268"/>
            <a:ext cx="2255520" cy="412325"/>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lang="en-US" altLang="ja-JP" sz="2400" b="1" dirty="0">
                <a:solidFill>
                  <a:schemeClr val="tx1"/>
                </a:solidFill>
                <a:latin typeface="+mj-ea"/>
                <a:ea typeface="+mj-ea"/>
              </a:rPr>
              <a:t>2019</a:t>
            </a:r>
            <a:r>
              <a:rPr lang="ja-JP" altLang="en-US" sz="2400" b="1" dirty="0">
                <a:solidFill>
                  <a:schemeClr val="tx1"/>
                </a:solidFill>
                <a:latin typeface="+mj-ea"/>
                <a:ea typeface="+mj-ea"/>
              </a:rPr>
              <a:t>年</a:t>
            </a:r>
            <a:r>
              <a:rPr lang="en-US" altLang="ja-JP" sz="2400" b="1" dirty="0">
                <a:solidFill>
                  <a:schemeClr val="tx1"/>
                </a:solidFill>
                <a:latin typeface="+mj-ea"/>
                <a:ea typeface="+mj-ea"/>
              </a:rPr>
              <a:t>4</a:t>
            </a:r>
            <a:r>
              <a:rPr lang="ja-JP" altLang="en-US" sz="2400" b="1" dirty="0">
                <a:solidFill>
                  <a:schemeClr val="tx1"/>
                </a:solidFill>
                <a:latin typeface="+mj-ea"/>
                <a:ea typeface="+mj-ea"/>
              </a:rPr>
              <a:t>月</a:t>
            </a:r>
            <a:r>
              <a:rPr lang="en-US" altLang="ja-JP" sz="2400" b="1" dirty="0">
                <a:solidFill>
                  <a:schemeClr val="tx1"/>
                </a:solidFill>
                <a:latin typeface="+mj-ea"/>
                <a:ea typeface="+mj-ea"/>
              </a:rPr>
              <a:t>26</a:t>
            </a:r>
            <a:r>
              <a:rPr lang="ja-JP" altLang="en-US" sz="2400" b="1" dirty="0">
                <a:solidFill>
                  <a:schemeClr val="tx1"/>
                </a:solidFill>
                <a:latin typeface="+mj-ea"/>
                <a:ea typeface="+mj-ea"/>
              </a:rPr>
              <a:t>日</a:t>
            </a:r>
            <a:endParaRPr lang="en-US" altLang="ja-JP" sz="2400" b="1" dirty="0">
              <a:solidFill>
                <a:schemeClr val="tx1"/>
              </a:solidFill>
              <a:latin typeface="+mj-ea"/>
              <a:ea typeface="+mj-ea"/>
            </a:endParaRPr>
          </a:p>
        </p:txBody>
      </p:sp>
      <p:sp>
        <p:nvSpPr>
          <p:cNvPr id="12" name="コンテンツ プレースホルダー 8">
            <a:extLst>
              <a:ext uri="{FF2B5EF4-FFF2-40B4-BE49-F238E27FC236}">
                <a16:creationId xmlns:a16="http://schemas.microsoft.com/office/drawing/2014/main" id="{967ADF6F-85AA-4FCA-8FE9-1F00DAFA39E5}"/>
              </a:ext>
            </a:extLst>
          </p:cNvPr>
          <p:cNvSpPr txBox="1">
            <a:spLocks/>
          </p:cNvSpPr>
          <p:nvPr/>
        </p:nvSpPr>
        <p:spPr>
          <a:xfrm>
            <a:off x="2339340" y="3181268"/>
            <a:ext cx="6596380" cy="412326"/>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lang="ja-JP" altLang="en-US" sz="2400" b="1" dirty="0">
                <a:solidFill>
                  <a:schemeClr val="tx1"/>
                </a:solidFill>
                <a:latin typeface="+mj-ea"/>
                <a:ea typeface="+mj-ea"/>
              </a:rPr>
              <a:t>朝夕食後→朝食後への用法の変更</a:t>
            </a:r>
          </a:p>
        </p:txBody>
      </p:sp>
      <p:sp>
        <p:nvSpPr>
          <p:cNvPr id="13" name="コンテンツ プレースホルダー 8">
            <a:extLst>
              <a:ext uri="{FF2B5EF4-FFF2-40B4-BE49-F238E27FC236}">
                <a16:creationId xmlns:a16="http://schemas.microsoft.com/office/drawing/2014/main" id="{9DCEFF5C-479C-4D47-8FD9-AF159AD43DE2}"/>
              </a:ext>
            </a:extLst>
          </p:cNvPr>
          <p:cNvSpPr txBox="1">
            <a:spLocks/>
          </p:cNvSpPr>
          <p:nvPr/>
        </p:nvSpPr>
        <p:spPr>
          <a:xfrm>
            <a:off x="2339340" y="4122097"/>
            <a:ext cx="6804660" cy="897906"/>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lang="en-US" altLang="ja-JP" sz="2400" b="1" dirty="0">
                <a:solidFill>
                  <a:srgbClr val="FF0000"/>
                </a:solidFill>
                <a:latin typeface="+mj-ea"/>
              </a:rPr>
              <a:t>《</a:t>
            </a:r>
            <a:r>
              <a:rPr lang="ja-JP" altLang="en-US" sz="2400" b="1" dirty="0">
                <a:solidFill>
                  <a:srgbClr val="FF0000"/>
                </a:solidFill>
                <a:latin typeface="+mj-ea"/>
              </a:rPr>
              <a:t>中止</a:t>
            </a:r>
            <a:r>
              <a:rPr lang="en-US" altLang="ja-JP" sz="2400" b="1" dirty="0">
                <a:solidFill>
                  <a:srgbClr val="FF0000"/>
                </a:solidFill>
                <a:latin typeface="+mj-ea"/>
              </a:rPr>
              <a:t>》</a:t>
            </a:r>
            <a:r>
              <a:rPr lang="ja-JP" altLang="en-US" sz="2400" b="1" dirty="0">
                <a:solidFill>
                  <a:srgbClr val="FF0000"/>
                </a:solidFill>
                <a:latin typeface="+mj-ea"/>
              </a:rPr>
              <a:t>　</a:t>
            </a:r>
            <a:endParaRPr lang="en-US" altLang="ja-JP" sz="2400" b="1" dirty="0">
              <a:solidFill>
                <a:srgbClr val="FF0000"/>
              </a:solidFill>
              <a:latin typeface="+mj-ea"/>
            </a:endParaRPr>
          </a:p>
          <a:p>
            <a:r>
              <a:rPr lang="ja-JP" altLang="en-US" sz="2400" b="1" dirty="0">
                <a:solidFill>
                  <a:schemeClr val="tx1"/>
                </a:solidFill>
                <a:latin typeface="+mj-ea"/>
              </a:rPr>
              <a:t>テオフィリン徐放錠、カルボシステイン、エピナスチン</a:t>
            </a:r>
            <a:endParaRPr lang="ja-JP" altLang="en-US" sz="2400" b="1" dirty="0">
              <a:solidFill>
                <a:schemeClr val="tx1"/>
              </a:solidFill>
              <a:latin typeface="+mj-ea"/>
              <a:ea typeface="+mj-ea"/>
            </a:endParaRPr>
          </a:p>
        </p:txBody>
      </p:sp>
      <p:sp>
        <p:nvSpPr>
          <p:cNvPr id="15" name="コンテンツ プレースホルダー 8">
            <a:extLst>
              <a:ext uri="{FF2B5EF4-FFF2-40B4-BE49-F238E27FC236}">
                <a16:creationId xmlns:a16="http://schemas.microsoft.com/office/drawing/2014/main" id="{1D226A4F-13BE-46A9-AAF2-26C50686C093}"/>
              </a:ext>
            </a:extLst>
          </p:cNvPr>
          <p:cNvSpPr txBox="1">
            <a:spLocks/>
          </p:cNvSpPr>
          <p:nvPr/>
        </p:nvSpPr>
        <p:spPr>
          <a:xfrm>
            <a:off x="2421890" y="4870902"/>
            <a:ext cx="6596380" cy="412326"/>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endParaRPr lang="en-US" altLang="ja-JP" sz="2400" b="1" dirty="0">
              <a:latin typeface="+mj-ea"/>
              <a:ea typeface="+mj-ea"/>
            </a:endParaRPr>
          </a:p>
        </p:txBody>
      </p:sp>
      <p:sp>
        <p:nvSpPr>
          <p:cNvPr id="20" name="コンテンツ プレースホルダー 8">
            <a:extLst>
              <a:ext uri="{FF2B5EF4-FFF2-40B4-BE49-F238E27FC236}">
                <a16:creationId xmlns:a16="http://schemas.microsoft.com/office/drawing/2014/main" id="{8D438F28-5C5F-4FAB-A757-D0B8D01474E2}"/>
              </a:ext>
            </a:extLst>
          </p:cNvPr>
          <p:cNvSpPr txBox="1">
            <a:spLocks/>
          </p:cNvSpPr>
          <p:nvPr/>
        </p:nvSpPr>
        <p:spPr>
          <a:xfrm>
            <a:off x="289560" y="5099552"/>
            <a:ext cx="8727440" cy="897905"/>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lang="ja-JP" altLang="en-US" sz="2400" b="1" dirty="0">
                <a:solidFill>
                  <a:schemeClr val="accent1"/>
                </a:solidFill>
                <a:latin typeface="+mj-ea"/>
              </a:rPr>
              <a:t>⇒服薬回数が</a:t>
            </a:r>
            <a:r>
              <a:rPr lang="en-US" altLang="ja-JP" sz="2400" b="1" dirty="0">
                <a:solidFill>
                  <a:schemeClr val="accent1"/>
                </a:solidFill>
                <a:latin typeface="+mj-ea"/>
              </a:rPr>
              <a:t>1</a:t>
            </a:r>
            <a:r>
              <a:rPr lang="ja-JP" altLang="en-US" sz="2400" b="1" dirty="0">
                <a:solidFill>
                  <a:schemeClr val="accent1"/>
                </a:solidFill>
                <a:latin typeface="+mj-ea"/>
              </a:rPr>
              <a:t>日</a:t>
            </a:r>
            <a:r>
              <a:rPr lang="en-US" altLang="ja-JP" sz="2400" b="1" dirty="0">
                <a:solidFill>
                  <a:schemeClr val="accent1"/>
                </a:solidFill>
                <a:latin typeface="+mj-ea"/>
              </a:rPr>
              <a:t>1</a:t>
            </a:r>
            <a:r>
              <a:rPr lang="ja-JP" altLang="en-US" sz="2400" b="1" dirty="0">
                <a:solidFill>
                  <a:schemeClr val="accent1"/>
                </a:solidFill>
                <a:latin typeface="+mj-ea"/>
              </a:rPr>
              <a:t>回になったため、次女の負担軽減</a:t>
            </a:r>
            <a:endParaRPr lang="en-US" altLang="ja-JP" sz="2400" b="1" dirty="0">
              <a:solidFill>
                <a:schemeClr val="accent1"/>
              </a:solidFill>
              <a:latin typeface="+mj-ea"/>
            </a:endParaRPr>
          </a:p>
          <a:p>
            <a:r>
              <a:rPr lang="ja-JP" altLang="en-US" sz="2400" b="1" dirty="0">
                <a:solidFill>
                  <a:schemeClr val="accent1"/>
                </a:solidFill>
                <a:latin typeface="+mj-ea"/>
                <a:ea typeface="+mj-ea"/>
              </a:rPr>
              <a:t>⇒訪問</a:t>
            </a:r>
            <a:r>
              <a:rPr lang="ja-JP" altLang="en-US" sz="2400" b="1" dirty="0">
                <a:solidFill>
                  <a:schemeClr val="accent1"/>
                </a:solidFill>
                <a:latin typeface="ＭＳ Ｐゴシック" panose="020B0600070205080204" pitchFamily="50" charset="-128"/>
              </a:rPr>
              <a:t>管理業務を中止し、</a:t>
            </a:r>
            <a:r>
              <a:rPr lang="ja-JP" altLang="en-US" sz="2400" b="1" dirty="0">
                <a:solidFill>
                  <a:schemeClr val="accent1"/>
                </a:solidFill>
                <a:latin typeface="+mj-ea"/>
                <a:ea typeface="+mj-ea"/>
              </a:rPr>
              <a:t>次女の管理に移行</a:t>
            </a:r>
          </a:p>
        </p:txBody>
      </p:sp>
      <p:sp>
        <p:nvSpPr>
          <p:cNvPr id="5" name="正方形/長方形 4">
            <a:extLst>
              <a:ext uri="{FF2B5EF4-FFF2-40B4-BE49-F238E27FC236}">
                <a16:creationId xmlns:a16="http://schemas.microsoft.com/office/drawing/2014/main" id="{16F45410-4216-40AD-86FC-CC3394931B93}"/>
              </a:ext>
            </a:extLst>
          </p:cNvPr>
          <p:cNvSpPr/>
          <p:nvPr/>
        </p:nvSpPr>
        <p:spPr>
          <a:xfrm>
            <a:off x="2387608" y="3660432"/>
            <a:ext cx="4495141" cy="461665"/>
          </a:xfrm>
          <a:prstGeom prst="rect">
            <a:avLst/>
          </a:prstGeom>
        </p:spPr>
        <p:txBody>
          <a:bodyPr wrap="none">
            <a:spAutoFit/>
          </a:bodyPr>
          <a:lstStyle/>
          <a:p>
            <a:r>
              <a:rPr lang="ja-JP" altLang="en-US" sz="2400" b="1" dirty="0">
                <a:latin typeface="+mj-ea"/>
              </a:rPr>
              <a:t>プラザキサ→リクシアナへの変更</a:t>
            </a:r>
            <a:endParaRPr lang="en-US" altLang="ja-JP" sz="2400" b="1" dirty="0">
              <a:latin typeface="+mj-ea"/>
            </a:endParaRPr>
          </a:p>
        </p:txBody>
      </p:sp>
      <p:sp>
        <p:nvSpPr>
          <p:cNvPr id="14" name="吹き出し: 四角形 13">
            <a:extLst>
              <a:ext uri="{FF2B5EF4-FFF2-40B4-BE49-F238E27FC236}">
                <a16:creationId xmlns:a16="http://schemas.microsoft.com/office/drawing/2014/main" id="{F172363A-6354-469C-A8BF-ECE6204CAA65}"/>
              </a:ext>
            </a:extLst>
          </p:cNvPr>
          <p:cNvSpPr/>
          <p:nvPr/>
        </p:nvSpPr>
        <p:spPr>
          <a:xfrm>
            <a:off x="4785036" y="105469"/>
            <a:ext cx="3901764" cy="1124498"/>
          </a:xfrm>
          <a:prstGeom prst="wedgeRectCallout">
            <a:avLst>
              <a:gd name="adj1" fmla="val 1298"/>
              <a:gd name="adj2" fmla="val 180476"/>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1"/>
                </a:solidFill>
                <a:latin typeface="+mj-ea"/>
                <a:ea typeface="+mj-ea"/>
              </a:rPr>
              <a:t>１日</a:t>
            </a:r>
            <a:r>
              <a:rPr kumimoji="1" lang="ja-JP" altLang="en-US" b="1" dirty="0">
                <a:solidFill>
                  <a:srgbClr val="FF0000"/>
                </a:solidFill>
                <a:latin typeface="+mj-ea"/>
                <a:ea typeface="+mj-ea"/>
              </a:rPr>
              <a:t>２</a:t>
            </a:r>
            <a:r>
              <a:rPr kumimoji="1" lang="ja-JP" altLang="en-US" b="1" dirty="0">
                <a:solidFill>
                  <a:schemeClr val="tx1"/>
                </a:solidFill>
                <a:latin typeface="+mj-ea"/>
                <a:ea typeface="+mj-ea"/>
              </a:rPr>
              <a:t>回</a:t>
            </a:r>
            <a:r>
              <a:rPr kumimoji="1" lang="ja-JP" altLang="en-US" b="1" dirty="0">
                <a:solidFill>
                  <a:srgbClr val="FF0000"/>
                </a:solidFill>
                <a:latin typeface="+mj-ea"/>
                <a:ea typeface="+mj-ea"/>
              </a:rPr>
              <a:t>朝夕食後</a:t>
            </a:r>
            <a:r>
              <a:rPr kumimoji="1" lang="ja-JP" altLang="en-US" b="1" dirty="0">
                <a:solidFill>
                  <a:schemeClr val="tx1"/>
                </a:solidFill>
                <a:latin typeface="+mj-ea"/>
                <a:ea typeface="+mj-ea"/>
              </a:rPr>
              <a:t>→１日</a:t>
            </a:r>
            <a:r>
              <a:rPr kumimoji="1" lang="ja-JP" altLang="en-US" b="1" dirty="0">
                <a:solidFill>
                  <a:srgbClr val="FF0000"/>
                </a:solidFill>
                <a:latin typeface="+mj-ea"/>
                <a:ea typeface="+mj-ea"/>
              </a:rPr>
              <a:t>１</a:t>
            </a:r>
            <a:r>
              <a:rPr kumimoji="1" lang="ja-JP" altLang="en-US" b="1" dirty="0">
                <a:solidFill>
                  <a:schemeClr val="tx1"/>
                </a:solidFill>
                <a:latin typeface="+mj-ea"/>
                <a:ea typeface="+mj-ea"/>
              </a:rPr>
              <a:t>回</a:t>
            </a:r>
            <a:r>
              <a:rPr kumimoji="1" lang="ja-JP" altLang="en-US" b="1" dirty="0">
                <a:solidFill>
                  <a:srgbClr val="FF0000"/>
                </a:solidFill>
                <a:latin typeface="+mj-ea"/>
                <a:ea typeface="+mj-ea"/>
              </a:rPr>
              <a:t>朝食後</a:t>
            </a:r>
            <a:endParaRPr kumimoji="1" lang="en-US" altLang="ja-JP" b="1" dirty="0">
              <a:solidFill>
                <a:srgbClr val="FF0000"/>
              </a:solidFill>
              <a:latin typeface="+mj-ea"/>
              <a:ea typeface="+mj-ea"/>
            </a:endParaRPr>
          </a:p>
          <a:p>
            <a:r>
              <a:rPr kumimoji="1" lang="ja-JP" altLang="en-US" b="1" dirty="0">
                <a:solidFill>
                  <a:schemeClr val="tx1"/>
                </a:solidFill>
                <a:latin typeface="+mj-ea"/>
                <a:ea typeface="+mj-ea"/>
              </a:rPr>
              <a:t>プラザキサ→イグザレルト、リクシアナ</a:t>
            </a:r>
            <a:endParaRPr kumimoji="1" lang="en-US" altLang="ja-JP" b="1" dirty="0">
              <a:solidFill>
                <a:schemeClr val="tx1"/>
              </a:solidFill>
              <a:latin typeface="+mj-ea"/>
              <a:ea typeface="+mj-ea"/>
            </a:endParaRPr>
          </a:p>
          <a:p>
            <a:r>
              <a:rPr kumimoji="1" lang="ja-JP" altLang="en-US" b="1" dirty="0">
                <a:solidFill>
                  <a:schemeClr val="tx1"/>
                </a:solidFill>
                <a:latin typeface="+mj-ea"/>
                <a:ea typeface="+mj-ea"/>
              </a:rPr>
              <a:t>テオフィリン徐放錠→ユニフィル</a:t>
            </a:r>
            <a:r>
              <a:rPr kumimoji="1" lang="en-US" altLang="ja-JP" b="1" dirty="0">
                <a:solidFill>
                  <a:schemeClr val="tx1"/>
                </a:solidFill>
                <a:latin typeface="+mj-ea"/>
                <a:ea typeface="+mj-ea"/>
              </a:rPr>
              <a:t>LA</a:t>
            </a:r>
          </a:p>
          <a:p>
            <a:r>
              <a:rPr kumimoji="1" lang="ja-JP" altLang="en-US" b="1" dirty="0">
                <a:solidFill>
                  <a:schemeClr val="tx1"/>
                </a:solidFill>
                <a:latin typeface="+mj-ea"/>
                <a:ea typeface="+mj-ea"/>
              </a:rPr>
              <a:t>ムコダイン→ムコソルバン</a:t>
            </a:r>
            <a:r>
              <a:rPr kumimoji="1" lang="en-US" altLang="ja-JP" b="1" dirty="0">
                <a:solidFill>
                  <a:schemeClr val="tx1"/>
                </a:solidFill>
                <a:latin typeface="+mj-ea"/>
                <a:ea typeface="+mj-ea"/>
              </a:rPr>
              <a:t>L</a:t>
            </a:r>
            <a:endParaRPr kumimoji="1" lang="ja-JP" altLang="en-US" b="1" dirty="0">
              <a:solidFill>
                <a:schemeClr val="tx1"/>
              </a:solidFill>
              <a:latin typeface="+mj-ea"/>
              <a:ea typeface="+mj-ea"/>
            </a:endParaRPr>
          </a:p>
        </p:txBody>
      </p:sp>
    </p:spTree>
    <p:extLst>
      <p:ext uri="{BB962C8B-B14F-4D97-AF65-F5344CB8AC3E}">
        <p14:creationId xmlns:p14="http://schemas.microsoft.com/office/powerpoint/2010/main" val="3343073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5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fade">
                                      <p:cBhvr>
                                        <p:cTn id="23"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20" grpId="0"/>
      <p:bldP spid="5" grpId="0"/>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E001B28-11F4-4CF7-8077-2C164F13FCAB}"/>
              </a:ext>
            </a:extLst>
          </p:cNvPr>
          <p:cNvSpPr>
            <a:spLocks noGrp="1"/>
          </p:cNvSpPr>
          <p:nvPr>
            <p:ph type="title"/>
          </p:nvPr>
        </p:nvSpPr>
        <p:spPr>
          <a:xfrm>
            <a:off x="114300" y="1121000"/>
            <a:ext cx="8191500" cy="556261"/>
          </a:xfrm>
        </p:spPr>
        <p:txBody>
          <a:bodyPr>
            <a:normAutofit/>
          </a:bodyPr>
          <a:lstStyle/>
          <a:p>
            <a:r>
              <a:rPr kumimoji="1" lang="ja-JP" altLang="en-US" sz="2400" b="1" dirty="0">
                <a:solidFill>
                  <a:schemeClr val="tx1"/>
                </a:solidFill>
                <a:latin typeface="+mj-ea"/>
              </a:rPr>
              <a:t>症例</a:t>
            </a:r>
            <a:r>
              <a:rPr lang="en-US" altLang="ja-JP" sz="2400" b="1" dirty="0">
                <a:solidFill>
                  <a:schemeClr val="tx1"/>
                </a:solidFill>
                <a:latin typeface="+mj-ea"/>
              </a:rPr>
              <a:t>2</a:t>
            </a:r>
            <a:r>
              <a:rPr kumimoji="1" lang="ja-JP" altLang="en-US" sz="2400" b="1" dirty="0">
                <a:solidFill>
                  <a:schemeClr val="tx1"/>
                </a:solidFill>
                <a:latin typeface="+mj-ea"/>
              </a:rPr>
              <a:t>　</a:t>
            </a:r>
            <a:r>
              <a:rPr lang="ja-JP" altLang="en-US" sz="2400" b="1" dirty="0">
                <a:solidFill>
                  <a:schemeClr val="tx1"/>
                </a:solidFill>
                <a:latin typeface="+mj-ea"/>
              </a:rPr>
              <a:t>家族の協力を得るために代替薬を提案</a:t>
            </a:r>
            <a:r>
              <a:rPr kumimoji="1" lang="ja-JP" altLang="en-US" sz="2400" b="1" dirty="0">
                <a:solidFill>
                  <a:schemeClr val="tx1"/>
                </a:solidFill>
                <a:latin typeface="+mj-ea"/>
              </a:rPr>
              <a:t>　　　　　　　　　　</a:t>
            </a:r>
          </a:p>
        </p:txBody>
      </p:sp>
      <p:sp>
        <p:nvSpPr>
          <p:cNvPr id="3" name="コンテンツ プレースホルダー 2">
            <a:extLst>
              <a:ext uri="{FF2B5EF4-FFF2-40B4-BE49-F238E27FC236}">
                <a16:creationId xmlns:a16="http://schemas.microsoft.com/office/drawing/2014/main" id="{23B80A64-0246-4CF5-A2EF-3D7552465AAC}"/>
              </a:ext>
            </a:extLst>
          </p:cNvPr>
          <p:cNvSpPr>
            <a:spLocks noGrp="1"/>
          </p:cNvSpPr>
          <p:nvPr>
            <p:ph sz="half" idx="1"/>
          </p:nvPr>
        </p:nvSpPr>
        <p:spPr>
          <a:xfrm>
            <a:off x="120650" y="2249167"/>
            <a:ext cx="4719320" cy="412325"/>
          </a:xfrm>
        </p:spPr>
        <p:txBody>
          <a:bodyPr>
            <a:noAutofit/>
          </a:bodyPr>
          <a:lstStyle/>
          <a:p>
            <a:r>
              <a:rPr kumimoji="1" lang="en-US" altLang="ja-JP" sz="2400" b="1" dirty="0">
                <a:solidFill>
                  <a:schemeClr val="tx1"/>
                </a:solidFill>
                <a:latin typeface="+mj-ea"/>
                <a:ea typeface="+mj-ea"/>
              </a:rPr>
              <a:t>【</a:t>
            </a:r>
            <a:r>
              <a:rPr kumimoji="1" lang="ja-JP" altLang="en-US" sz="2400" b="1" dirty="0">
                <a:solidFill>
                  <a:schemeClr val="tx1"/>
                </a:solidFill>
                <a:latin typeface="+mj-ea"/>
                <a:ea typeface="+mj-ea"/>
              </a:rPr>
              <a:t>患者生活状況の改善</a:t>
            </a:r>
            <a:r>
              <a:rPr kumimoji="1" lang="en-US" altLang="ja-JP" sz="2400" b="1" dirty="0">
                <a:solidFill>
                  <a:schemeClr val="tx1"/>
                </a:solidFill>
                <a:latin typeface="+mj-ea"/>
                <a:ea typeface="+mj-ea"/>
              </a:rPr>
              <a:t>】</a:t>
            </a:r>
          </a:p>
          <a:p>
            <a:endParaRPr kumimoji="1" lang="en-US" altLang="ja-JP" sz="2400" b="1" dirty="0">
              <a:solidFill>
                <a:schemeClr val="tx1"/>
              </a:solidFill>
              <a:latin typeface="+mj-ea"/>
              <a:ea typeface="+mj-ea"/>
            </a:endParaRPr>
          </a:p>
        </p:txBody>
      </p:sp>
      <p:sp>
        <p:nvSpPr>
          <p:cNvPr id="7" name="コンテンツ プレースホルダー 2">
            <a:extLst>
              <a:ext uri="{FF2B5EF4-FFF2-40B4-BE49-F238E27FC236}">
                <a16:creationId xmlns:a16="http://schemas.microsoft.com/office/drawing/2014/main" id="{747AB4B1-88BB-4BA4-9D80-61276FE45CA0}"/>
              </a:ext>
            </a:extLst>
          </p:cNvPr>
          <p:cNvSpPr txBox="1">
            <a:spLocks/>
          </p:cNvSpPr>
          <p:nvPr/>
        </p:nvSpPr>
        <p:spPr>
          <a:xfrm>
            <a:off x="120650" y="2755148"/>
            <a:ext cx="2770034" cy="412325"/>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lang="en-US" altLang="ja-JP" sz="2400" b="1" dirty="0">
                <a:solidFill>
                  <a:schemeClr val="tx1"/>
                </a:solidFill>
                <a:latin typeface="+mj-ea"/>
                <a:ea typeface="+mj-ea"/>
              </a:rPr>
              <a:t>2019</a:t>
            </a:r>
            <a:r>
              <a:rPr lang="ja-JP" altLang="en-US" sz="2400" b="1" dirty="0">
                <a:solidFill>
                  <a:schemeClr val="tx1"/>
                </a:solidFill>
                <a:latin typeface="+mj-ea"/>
                <a:ea typeface="+mj-ea"/>
              </a:rPr>
              <a:t>年</a:t>
            </a:r>
            <a:r>
              <a:rPr lang="en-US" altLang="ja-JP" sz="2400" b="1" dirty="0">
                <a:solidFill>
                  <a:schemeClr val="tx1"/>
                </a:solidFill>
                <a:latin typeface="+mj-ea"/>
                <a:ea typeface="+mj-ea"/>
              </a:rPr>
              <a:t>4</a:t>
            </a:r>
            <a:r>
              <a:rPr lang="ja-JP" altLang="en-US" sz="2400" b="1" dirty="0">
                <a:solidFill>
                  <a:schemeClr val="tx1"/>
                </a:solidFill>
                <a:latin typeface="+mj-ea"/>
                <a:ea typeface="+mj-ea"/>
              </a:rPr>
              <a:t>月</a:t>
            </a:r>
            <a:r>
              <a:rPr lang="en-US" altLang="ja-JP" sz="2400" b="1" dirty="0">
                <a:solidFill>
                  <a:schemeClr val="tx1"/>
                </a:solidFill>
                <a:latin typeface="+mj-ea"/>
                <a:ea typeface="+mj-ea"/>
              </a:rPr>
              <a:t>26</a:t>
            </a:r>
            <a:r>
              <a:rPr lang="ja-JP" altLang="en-US" sz="2400" b="1" dirty="0">
                <a:solidFill>
                  <a:schemeClr val="tx1"/>
                </a:solidFill>
                <a:latin typeface="+mj-ea"/>
                <a:ea typeface="+mj-ea"/>
              </a:rPr>
              <a:t>日以降</a:t>
            </a:r>
            <a:endParaRPr lang="en-US" altLang="ja-JP" sz="2400" b="1" dirty="0">
              <a:solidFill>
                <a:schemeClr val="tx1"/>
              </a:solidFill>
              <a:latin typeface="+mj-ea"/>
              <a:ea typeface="+mj-ea"/>
            </a:endParaRPr>
          </a:p>
        </p:txBody>
      </p:sp>
      <p:sp>
        <p:nvSpPr>
          <p:cNvPr id="9" name="コンテンツ プレースホルダー 8">
            <a:extLst>
              <a:ext uri="{FF2B5EF4-FFF2-40B4-BE49-F238E27FC236}">
                <a16:creationId xmlns:a16="http://schemas.microsoft.com/office/drawing/2014/main" id="{BB749C2F-AEDA-4ACD-AF2A-F01657362559}"/>
              </a:ext>
            </a:extLst>
          </p:cNvPr>
          <p:cNvSpPr>
            <a:spLocks noGrp="1"/>
          </p:cNvSpPr>
          <p:nvPr>
            <p:ph sz="half" idx="2"/>
          </p:nvPr>
        </p:nvSpPr>
        <p:spPr>
          <a:xfrm>
            <a:off x="3055497" y="2771099"/>
            <a:ext cx="5616063" cy="412326"/>
          </a:xfrm>
        </p:spPr>
        <p:txBody>
          <a:bodyPr>
            <a:noAutofit/>
          </a:bodyPr>
          <a:lstStyle/>
          <a:p>
            <a:r>
              <a:rPr lang="ja-JP" altLang="en-US" sz="2400" b="1" dirty="0">
                <a:solidFill>
                  <a:schemeClr val="tx1"/>
                </a:solidFill>
                <a:latin typeface="+mj-ea"/>
                <a:ea typeface="+mj-ea"/>
              </a:rPr>
              <a:t>次女が毎朝薬を持参し、服薬を確認</a:t>
            </a:r>
          </a:p>
        </p:txBody>
      </p:sp>
      <p:sp>
        <p:nvSpPr>
          <p:cNvPr id="10" name="コンテンツ プレースホルダー 8">
            <a:extLst>
              <a:ext uri="{FF2B5EF4-FFF2-40B4-BE49-F238E27FC236}">
                <a16:creationId xmlns:a16="http://schemas.microsoft.com/office/drawing/2014/main" id="{16946959-35EB-4826-AEA0-C092FF338ABD}"/>
              </a:ext>
            </a:extLst>
          </p:cNvPr>
          <p:cNvSpPr txBox="1">
            <a:spLocks/>
          </p:cNvSpPr>
          <p:nvPr/>
        </p:nvSpPr>
        <p:spPr>
          <a:xfrm>
            <a:off x="120650" y="3205548"/>
            <a:ext cx="8727440" cy="862466"/>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lang="ja-JP" altLang="en-US" sz="2400" b="1" dirty="0">
                <a:solidFill>
                  <a:schemeClr val="tx1"/>
                </a:solidFill>
                <a:latin typeface="+mj-ea"/>
                <a:ea typeface="+mj-ea"/>
              </a:rPr>
              <a:t>⇒　デイサービスを利用している日はデイサービスにて服用</a:t>
            </a:r>
          </a:p>
          <a:p>
            <a:pPr marL="0" indent="0">
              <a:buNone/>
            </a:pPr>
            <a:endParaRPr lang="ja-JP" altLang="en-US" sz="2400" b="1" dirty="0">
              <a:solidFill>
                <a:schemeClr val="tx1"/>
              </a:solidFill>
              <a:latin typeface="+mj-ea"/>
              <a:ea typeface="+mj-ea"/>
            </a:endParaRPr>
          </a:p>
        </p:txBody>
      </p:sp>
      <p:sp>
        <p:nvSpPr>
          <p:cNvPr id="20" name="コンテンツ プレースホルダー 8">
            <a:extLst>
              <a:ext uri="{FF2B5EF4-FFF2-40B4-BE49-F238E27FC236}">
                <a16:creationId xmlns:a16="http://schemas.microsoft.com/office/drawing/2014/main" id="{E90A8A03-802B-4A22-8311-1BAB46E5798F}"/>
              </a:ext>
            </a:extLst>
          </p:cNvPr>
          <p:cNvSpPr txBox="1">
            <a:spLocks/>
          </p:cNvSpPr>
          <p:nvPr/>
        </p:nvSpPr>
        <p:spPr>
          <a:xfrm>
            <a:off x="114300" y="3655584"/>
            <a:ext cx="8727440" cy="450402"/>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lang="ja-JP" altLang="en-US" sz="2400" b="1" dirty="0">
                <a:solidFill>
                  <a:schemeClr val="tx1"/>
                </a:solidFill>
                <a:latin typeface="+mj-ea"/>
                <a:ea typeface="+mj-ea"/>
              </a:rPr>
              <a:t>⇒　</a:t>
            </a:r>
            <a:r>
              <a:rPr lang="ja-JP" altLang="en-US" sz="2400" b="1" dirty="0">
                <a:solidFill>
                  <a:schemeClr val="tx1"/>
                </a:solidFill>
                <a:latin typeface="+mj-ea"/>
              </a:rPr>
              <a:t>飲み忘れの改善</a:t>
            </a:r>
            <a:r>
              <a:rPr lang="ja-JP" altLang="en-US" sz="2400" dirty="0">
                <a:solidFill>
                  <a:schemeClr val="tx1"/>
                </a:solidFill>
                <a:latin typeface="+mj-ea"/>
                <a:ea typeface="+mj-ea"/>
              </a:rPr>
              <a:t>　</a:t>
            </a:r>
            <a:endParaRPr lang="ja-JP" altLang="en-US" sz="2400" b="1" dirty="0">
              <a:solidFill>
                <a:schemeClr val="tx1"/>
              </a:solidFill>
              <a:latin typeface="+mj-ea"/>
              <a:ea typeface="+mj-ea"/>
            </a:endParaRPr>
          </a:p>
        </p:txBody>
      </p:sp>
      <p:sp>
        <p:nvSpPr>
          <p:cNvPr id="21" name="コンテンツ プレースホルダー 8">
            <a:extLst>
              <a:ext uri="{FF2B5EF4-FFF2-40B4-BE49-F238E27FC236}">
                <a16:creationId xmlns:a16="http://schemas.microsoft.com/office/drawing/2014/main" id="{6FB9D9D7-4C92-4508-A15C-29A281457462}"/>
              </a:ext>
            </a:extLst>
          </p:cNvPr>
          <p:cNvSpPr txBox="1">
            <a:spLocks/>
          </p:cNvSpPr>
          <p:nvPr/>
        </p:nvSpPr>
        <p:spPr>
          <a:xfrm>
            <a:off x="114300" y="4831091"/>
            <a:ext cx="8727440" cy="1253218"/>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None/>
            </a:pPr>
            <a:endParaRPr lang="en-US" altLang="ja-JP" sz="2400" b="1" dirty="0">
              <a:solidFill>
                <a:schemeClr val="tx1"/>
              </a:solidFill>
              <a:latin typeface="+mj-ea"/>
              <a:ea typeface="+mj-ea"/>
            </a:endParaRPr>
          </a:p>
        </p:txBody>
      </p:sp>
      <p:sp>
        <p:nvSpPr>
          <p:cNvPr id="22" name="コンテンツ プレースホルダー 8">
            <a:extLst>
              <a:ext uri="{FF2B5EF4-FFF2-40B4-BE49-F238E27FC236}">
                <a16:creationId xmlns:a16="http://schemas.microsoft.com/office/drawing/2014/main" id="{187D51FD-F16A-4884-B73F-FC278C167FA0}"/>
              </a:ext>
            </a:extLst>
          </p:cNvPr>
          <p:cNvSpPr txBox="1">
            <a:spLocks/>
          </p:cNvSpPr>
          <p:nvPr/>
        </p:nvSpPr>
        <p:spPr>
          <a:xfrm>
            <a:off x="120650" y="4243337"/>
            <a:ext cx="8727440" cy="450402"/>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lang="ja-JP" altLang="en-US" sz="2400" b="1" dirty="0">
                <a:solidFill>
                  <a:srgbClr val="FF0000"/>
                </a:solidFill>
                <a:latin typeface="+mj-ea"/>
              </a:rPr>
              <a:t>薬の変更後の体調の悪化もなく、</a:t>
            </a:r>
            <a:r>
              <a:rPr lang="ja-JP" altLang="en-US" sz="2400" b="1" dirty="0">
                <a:solidFill>
                  <a:srgbClr val="FF0000"/>
                </a:solidFill>
                <a:latin typeface="+mj-ea"/>
                <a:ea typeface="+mj-ea"/>
              </a:rPr>
              <a:t>脳</a:t>
            </a:r>
            <a:r>
              <a:rPr lang="en-US" altLang="ja-JP" sz="2400" b="1" dirty="0">
                <a:solidFill>
                  <a:srgbClr val="FF0000"/>
                </a:solidFill>
                <a:latin typeface="+mj-ea"/>
                <a:ea typeface="+mj-ea"/>
              </a:rPr>
              <a:t>MRI</a:t>
            </a:r>
            <a:r>
              <a:rPr lang="ja-JP" altLang="en-US" sz="2400" b="1" dirty="0">
                <a:solidFill>
                  <a:srgbClr val="FF0000"/>
                </a:solidFill>
                <a:latin typeface="+mj-ea"/>
                <a:ea typeface="+mj-ea"/>
              </a:rPr>
              <a:t>の検査結果も良好</a:t>
            </a:r>
          </a:p>
        </p:txBody>
      </p:sp>
      <p:sp>
        <p:nvSpPr>
          <p:cNvPr id="11" name="コンテンツ プレースホルダー 8">
            <a:extLst>
              <a:ext uri="{FF2B5EF4-FFF2-40B4-BE49-F238E27FC236}">
                <a16:creationId xmlns:a16="http://schemas.microsoft.com/office/drawing/2014/main" id="{3C39A1A5-6D4F-4F9F-B92A-FCC4A1358B81}"/>
              </a:ext>
            </a:extLst>
          </p:cNvPr>
          <p:cNvSpPr txBox="1">
            <a:spLocks/>
          </p:cNvSpPr>
          <p:nvPr/>
        </p:nvSpPr>
        <p:spPr>
          <a:xfrm>
            <a:off x="201930" y="4868882"/>
            <a:ext cx="8727440" cy="1549171"/>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None/>
            </a:pPr>
            <a:r>
              <a:rPr lang="en-US" altLang="ja-JP" sz="2400" b="1" dirty="0">
                <a:solidFill>
                  <a:schemeClr val="tx1"/>
                </a:solidFill>
                <a:latin typeface="+mj-ea"/>
                <a:ea typeface="+mj-ea"/>
              </a:rPr>
              <a:t>【</a:t>
            </a:r>
            <a:r>
              <a:rPr lang="ja-JP" altLang="en-US" sz="2400" b="1" dirty="0">
                <a:solidFill>
                  <a:schemeClr val="tx1"/>
                </a:solidFill>
                <a:latin typeface="+mj-ea"/>
                <a:ea typeface="+mj-ea"/>
              </a:rPr>
              <a:t>今後の課題</a:t>
            </a:r>
            <a:r>
              <a:rPr lang="en-US" altLang="ja-JP" sz="2400" b="1" dirty="0">
                <a:solidFill>
                  <a:schemeClr val="tx1"/>
                </a:solidFill>
                <a:latin typeface="+mj-ea"/>
                <a:ea typeface="+mj-ea"/>
              </a:rPr>
              <a:t>】</a:t>
            </a:r>
          </a:p>
          <a:p>
            <a:pPr marL="0" indent="0">
              <a:buNone/>
            </a:pPr>
            <a:r>
              <a:rPr lang="ja-JP" altLang="ja-JP" sz="2400" b="1" dirty="0">
                <a:solidFill>
                  <a:schemeClr val="tx1"/>
                </a:solidFill>
                <a:latin typeface="+mj-ea"/>
                <a:ea typeface="+mj-ea"/>
              </a:rPr>
              <a:t>今回のような処方の見直しとなるきっかけをどのように増やしていくのかということが挙げられ</a:t>
            </a:r>
            <a:r>
              <a:rPr lang="ja-JP" altLang="en-US" sz="2400" b="1" dirty="0">
                <a:solidFill>
                  <a:schemeClr val="tx1"/>
                </a:solidFill>
                <a:latin typeface="+mj-ea"/>
                <a:ea typeface="+mj-ea"/>
              </a:rPr>
              <a:t>る。</a:t>
            </a:r>
            <a:endParaRPr lang="en-US" altLang="ja-JP" sz="2400" b="1" dirty="0">
              <a:solidFill>
                <a:schemeClr val="tx1"/>
              </a:solidFill>
              <a:latin typeface="+mj-ea"/>
              <a:ea typeface="+mj-ea"/>
            </a:endParaRPr>
          </a:p>
        </p:txBody>
      </p:sp>
    </p:spTree>
    <p:extLst>
      <p:ext uri="{BB962C8B-B14F-4D97-AF65-F5344CB8AC3E}">
        <p14:creationId xmlns:p14="http://schemas.microsoft.com/office/powerpoint/2010/main" val="3118011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fade">
                                      <p:cBhvr>
                                        <p:cTn id="10" dur="500"/>
                                        <p:tgtEl>
                                          <p:spTgt spid="2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fade">
                                      <p:cBhvr>
                                        <p:cTn id="13" dur="500"/>
                                        <p:tgtEl>
                                          <p:spTgt spid="22"/>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0" grpId="0"/>
      <p:bldP spid="22" grpId="0"/>
      <p:bldP spid="11" grpId="0"/>
    </p:bldLst>
  </p:timing>
</p:sld>
</file>

<file path=ppt/theme/theme1.xml><?xml version="1.0" encoding="utf-8"?>
<a:theme xmlns:a="http://schemas.openxmlformats.org/drawingml/2006/main" name="レトロスペクト">
  <a:themeElements>
    <a:clrScheme name="レトロスペクト">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3017</TotalTime>
  <Words>1472</Words>
  <Application>Microsoft Office PowerPoint</Application>
  <PresentationFormat>画面に合わせる (4:3)</PresentationFormat>
  <Paragraphs>175</Paragraphs>
  <Slides>12</Slides>
  <Notes>10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12</vt:i4>
      </vt:variant>
    </vt:vector>
  </HeadingPairs>
  <TitlesOfParts>
    <vt:vector size="18" baseType="lpstr">
      <vt:lpstr>ＭＳ Ｐゴシック</vt:lpstr>
      <vt:lpstr>游ゴシック</vt:lpstr>
      <vt:lpstr>游ゴシック Light</vt:lpstr>
      <vt:lpstr>Calibri</vt:lpstr>
      <vt:lpstr>Calibri Light</vt:lpstr>
      <vt:lpstr>レトロスペクト</vt:lpstr>
      <vt:lpstr>PowerPoint プレゼンテーション</vt:lpstr>
      <vt:lpstr>第58回日本薬学会・日本薬剤師会・日本病院薬剤師会 中国四国支部学術大会　 利益相反（conflict of interest： COI）開示</vt:lpstr>
      <vt:lpstr>はじめに</vt:lpstr>
      <vt:lpstr>症例1　患者家族からの求めにより減薬を提案　　　　　　　　　　</vt:lpstr>
      <vt:lpstr>症例1　患者家族からの求めにより減薬を提案　　　　　　　　　　　</vt:lpstr>
      <vt:lpstr>症例1　患者家族からの求めにより減薬を提案　　　　　　　　　　　</vt:lpstr>
      <vt:lpstr>症例2　家族の協力を得るために代替薬を提案　　　　　　　　　</vt:lpstr>
      <vt:lpstr>症例2　家族の協力を得るために代替薬を提案　　　　　　　　　　</vt:lpstr>
      <vt:lpstr>症例2　家族の協力を得るために代替薬を提案　　　　　　　　　　</vt:lpstr>
      <vt:lpstr>症例1と症例2の比較</vt:lpstr>
      <vt:lpstr>考　　察</vt:lpstr>
      <vt:lpstr>最　後　に</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薬局におけるポリファ－マシ－に対する取り組みと今後の課題</dc:title>
  <dc:creator>松本</dc:creator>
  <cp:lastModifiedBy>嘉則 浜田</cp:lastModifiedBy>
  <cp:revision>91</cp:revision>
  <dcterms:created xsi:type="dcterms:W3CDTF">2019-10-06T06:08:53Z</dcterms:created>
  <dcterms:modified xsi:type="dcterms:W3CDTF">2019-11-08T04:02:25Z</dcterms:modified>
</cp:coreProperties>
</file>