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charts/colors6.xml" ContentType="application/vnd.ms-office.chartcolor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charts/colors4.xml" ContentType="application/vnd.ms-office.chartcolorstyl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charts/colors2.xml" ContentType="application/vnd.ms-office.chartcolorstyl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charts/style7.xml" ContentType="application/vnd.ms-office.chartstyl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changesInfos/changesInfo1.xml" ContentType="application/vnd.ms-powerpoint.changesinfo+xml"/>
  <Override PartName="/ppt/charts/style5.xml" ContentType="application/vnd.ms-office.chart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4.xml" ContentType="application/vnd.ms-office.chartstyle+xml"/>
  <Override PartName="/ppt/charts/style3.xml" ContentType="application/vnd.ms-office.chartstyle+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olors7.xml" ContentType="application/vnd.ms-office.chartcolor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charts/colors5.xml" ContentType="application/vnd.ms-office.chartcolor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charts/colors3.xml" ContentType="application/vnd.ms-office.chartcolorstyle+xml"/>
  <Override PartName="/ppt/slides/slide11.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charts/colors1.xml" ContentType="application/vnd.ms-office.chartcolorstyl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charts/style6.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8" r:id="rId1"/>
  </p:sldMasterIdLst>
  <p:notesMasterIdLst>
    <p:notesMasterId r:id="rId17"/>
  </p:notesMasterIdLst>
  <p:sldIdLst>
    <p:sldId id="256" r:id="rId2"/>
    <p:sldId id="272" r:id="rId3"/>
    <p:sldId id="257" r:id="rId4"/>
    <p:sldId id="271" r:id="rId5"/>
    <p:sldId id="258" r:id="rId6"/>
    <p:sldId id="275" r:id="rId7"/>
    <p:sldId id="273" r:id="rId8"/>
    <p:sldId id="268" r:id="rId9"/>
    <p:sldId id="260" r:id="rId10"/>
    <p:sldId id="261" r:id="rId11"/>
    <p:sldId id="262" r:id="rId12"/>
    <p:sldId id="264" r:id="rId13"/>
    <p:sldId id="263" r:id="rId14"/>
    <p:sldId id="265" r:id="rId15"/>
    <p:sldId id="278" r:id="rId1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a:srgbClr val="F8F8F8"/>
    <a:srgbClr val="EAEAEA"/>
    <a:srgbClr val="DDDDD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206" y="-67"/>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kokutyozai.komatsu.a@gmail.com" userId="732b2bc4e363e308" providerId="LiveId" clId="{BD9940AB-3057-E545-B21C-534A4D1DF626}"/>
    <pc:docChg chg="undo custSel delSld modSld">
      <pc:chgData name="sikokutyozai.komatsu.a@gmail.com" userId="732b2bc4e363e308" providerId="LiveId" clId="{BD9940AB-3057-E545-B21C-534A4D1DF626}" dt="2019-11-06T10:39:12.363" v="4004" actId="1076"/>
      <pc:docMkLst>
        <pc:docMk/>
      </pc:docMkLst>
      <pc:sldChg chg="addSp delSp modSp modNotesTx">
        <pc:chgData name="sikokutyozai.komatsu.a@gmail.com" userId="732b2bc4e363e308" providerId="LiveId" clId="{BD9940AB-3057-E545-B21C-534A4D1DF626}" dt="2019-11-06T03:19:05.483" v="3363" actId="1076"/>
        <pc:sldMkLst>
          <pc:docMk/>
          <pc:sldMk cId="564428460" sldId="257"/>
        </pc:sldMkLst>
        <pc:spChg chg="add mod">
          <ac:chgData name="sikokutyozai.komatsu.a@gmail.com" userId="732b2bc4e363e308" providerId="LiveId" clId="{BD9940AB-3057-E545-B21C-534A4D1DF626}" dt="2019-11-06T03:19:05.483" v="3363" actId="1076"/>
          <ac:spMkLst>
            <pc:docMk/>
            <pc:sldMk cId="564428460" sldId="257"/>
            <ac:spMk id="3" creationId="{BCC7CECA-167E-2740-85B9-60E6B81FC267}"/>
          </ac:spMkLst>
        </pc:spChg>
        <pc:spChg chg="del mod">
          <ac:chgData name="sikokutyozai.komatsu.a@gmail.com" userId="732b2bc4e363e308" providerId="LiveId" clId="{BD9940AB-3057-E545-B21C-534A4D1DF626}" dt="2019-11-05T09:26:46.085" v="2628" actId="478"/>
          <ac:spMkLst>
            <pc:docMk/>
            <pc:sldMk cId="564428460" sldId="257"/>
            <ac:spMk id="4" creationId="{D899F472-8E9D-B04E-958A-B022D0D8FA3E}"/>
          </ac:spMkLst>
        </pc:spChg>
      </pc:sldChg>
      <pc:sldChg chg="modNotesTx">
        <pc:chgData name="sikokutyozai.komatsu.a@gmail.com" userId="732b2bc4e363e308" providerId="LiveId" clId="{BD9940AB-3057-E545-B21C-534A4D1DF626}" dt="2019-10-31T10:19:09.860" v="2470" actId="20577"/>
        <pc:sldMkLst>
          <pc:docMk/>
          <pc:sldMk cId="600719962" sldId="258"/>
        </pc:sldMkLst>
      </pc:sldChg>
      <pc:sldChg chg="delSp modSp modNotesTx">
        <pc:chgData name="sikokutyozai.komatsu.a@gmail.com" userId="732b2bc4e363e308" providerId="LiveId" clId="{BD9940AB-3057-E545-B21C-534A4D1DF626}" dt="2019-11-06T10:36:39.481" v="4003" actId="1076"/>
        <pc:sldMkLst>
          <pc:docMk/>
          <pc:sldMk cId="1316791549" sldId="260"/>
        </pc:sldMkLst>
        <pc:spChg chg="mod">
          <ac:chgData name="sikokutyozai.komatsu.a@gmail.com" userId="732b2bc4e363e308" providerId="LiveId" clId="{BD9940AB-3057-E545-B21C-534A4D1DF626}" dt="2019-10-29T10:27:38.975" v="1659" actId="207"/>
          <ac:spMkLst>
            <pc:docMk/>
            <pc:sldMk cId="1316791549" sldId="260"/>
            <ac:spMk id="3" creationId="{A18EFCB4-B189-FB4E-A62E-A1D17170EEDC}"/>
          </ac:spMkLst>
        </pc:spChg>
        <pc:spChg chg="del">
          <ac:chgData name="sikokutyozai.komatsu.a@gmail.com" userId="732b2bc4e363e308" providerId="LiveId" clId="{BD9940AB-3057-E545-B21C-534A4D1DF626}" dt="2019-10-28T09:58:01.198" v="1633" actId="21"/>
          <ac:spMkLst>
            <pc:docMk/>
            <pc:sldMk cId="1316791549" sldId="260"/>
            <ac:spMk id="14" creationId="{8B62AC3F-A88E-394B-902D-FB54B3F178B6}"/>
          </ac:spMkLst>
        </pc:spChg>
        <pc:grpChg chg="mod">
          <ac:chgData name="sikokutyozai.komatsu.a@gmail.com" userId="732b2bc4e363e308" providerId="LiveId" clId="{BD9940AB-3057-E545-B21C-534A4D1DF626}" dt="2019-11-06T10:36:39.481" v="4003" actId="1076"/>
          <ac:grpSpMkLst>
            <pc:docMk/>
            <pc:sldMk cId="1316791549" sldId="260"/>
            <ac:grpSpMk id="15" creationId="{A7FE9DD2-6DB9-DC41-A4FB-01F5A92B98D7}"/>
          </ac:grpSpMkLst>
        </pc:grpChg>
        <pc:graphicFrameChg chg="modGraphic">
          <ac:chgData name="sikokutyozai.komatsu.a@gmail.com" userId="732b2bc4e363e308" providerId="LiveId" clId="{BD9940AB-3057-E545-B21C-534A4D1DF626}" dt="2019-11-06T10:36:12.417" v="3998"/>
          <ac:graphicFrameMkLst>
            <pc:docMk/>
            <pc:sldMk cId="1316791549" sldId="260"/>
            <ac:graphicFrameMk id="5" creationId="{49807756-86C7-8241-BE19-F0E7AB5FF0DD}"/>
          </ac:graphicFrameMkLst>
        </pc:graphicFrameChg>
      </pc:sldChg>
      <pc:sldChg chg="modSp modNotesTx">
        <pc:chgData name="sikokutyozai.komatsu.a@gmail.com" userId="732b2bc4e363e308" providerId="LiveId" clId="{BD9940AB-3057-E545-B21C-534A4D1DF626}" dt="2019-11-06T10:36:30.308" v="4001"/>
        <pc:sldMkLst>
          <pc:docMk/>
          <pc:sldMk cId="665441121" sldId="261"/>
        </pc:sldMkLst>
        <pc:spChg chg="mod">
          <ac:chgData name="sikokutyozai.komatsu.a@gmail.com" userId="732b2bc4e363e308" providerId="LiveId" clId="{BD9940AB-3057-E545-B21C-534A4D1DF626}" dt="2019-11-06T03:13:25.844" v="3271" actId="1076"/>
          <ac:spMkLst>
            <pc:docMk/>
            <pc:sldMk cId="665441121" sldId="261"/>
            <ac:spMk id="4" creationId="{F0F57DD8-DD7B-5A45-BB4B-47DE7182BD20}"/>
          </ac:spMkLst>
        </pc:spChg>
        <pc:spChg chg="mod">
          <ac:chgData name="sikokutyozai.komatsu.a@gmail.com" userId="732b2bc4e363e308" providerId="LiveId" clId="{BD9940AB-3057-E545-B21C-534A4D1DF626}" dt="2019-10-29T10:28:07.007" v="1668" actId="207"/>
          <ac:spMkLst>
            <pc:docMk/>
            <pc:sldMk cId="665441121" sldId="261"/>
            <ac:spMk id="6" creationId="{C972CB47-F4CF-2841-A91C-AD8FC52EFCEB}"/>
          </ac:spMkLst>
        </pc:spChg>
        <pc:spChg chg="mod">
          <ac:chgData name="sikokutyozai.komatsu.a@gmail.com" userId="732b2bc4e363e308" providerId="LiveId" clId="{BD9940AB-3057-E545-B21C-534A4D1DF626}" dt="2019-10-29T10:28:00.271" v="1667" actId="207"/>
          <ac:spMkLst>
            <pc:docMk/>
            <pc:sldMk cId="665441121" sldId="261"/>
            <ac:spMk id="8" creationId="{39F38719-3D68-3F4A-889F-86EAB257F803}"/>
          </ac:spMkLst>
        </pc:spChg>
        <pc:graphicFrameChg chg="modGraphic">
          <ac:chgData name="sikokutyozai.komatsu.a@gmail.com" userId="732b2bc4e363e308" providerId="LiveId" clId="{BD9940AB-3057-E545-B21C-534A4D1DF626}" dt="2019-10-25T05:57:05.144" v="1587" actId="207"/>
          <ac:graphicFrameMkLst>
            <pc:docMk/>
            <pc:sldMk cId="665441121" sldId="261"/>
            <ac:graphicFrameMk id="3" creationId="{C5E82C06-509E-924A-A6B8-9C96BEF0F301}"/>
          </ac:graphicFrameMkLst>
        </pc:graphicFrameChg>
        <pc:graphicFrameChg chg="mod">
          <ac:chgData name="sikokutyozai.komatsu.a@gmail.com" userId="732b2bc4e363e308" providerId="LiveId" clId="{BD9940AB-3057-E545-B21C-534A4D1DF626}" dt="2019-11-06T03:13:22.940" v="3269" actId="1076"/>
          <ac:graphicFrameMkLst>
            <pc:docMk/>
            <pc:sldMk cId="665441121" sldId="261"/>
            <ac:graphicFrameMk id="7" creationId="{866DBFA5-24A9-2441-82A4-3A24359CD7F2}"/>
          </ac:graphicFrameMkLst>
        </pc:graphicFrameChg>
        <pc:graphicFrameChg chg="mod modGraphic">
          <ac:chgData name="sikokutyozai.komatsu.a@gmail.com" userId="732b2bc4e363e308" providerId="LiveId" clId="{BD9940AB-3057-E545-B21C-534A4D1DF626}" dt="2019-11-06T10:36:30.308" v="4001"/>
          <ac:graphicFrameMkLst>
            <pc:docMk/>
            <pc:sldMk cId="665441121" sldId="261"/>
            <ac:graphicFrameMk id="15" creationId="{9ACFB5D3-F6DD-7E48-8D8C-F0972F2BAE1E}"/>
          </ac:graphicFrameMkLst>
        </pc:graphicFrameChg>
      </pc:sldChg>
      <pc:sldChg chg="modNotesTx">
        <pc:chgData name="sikokutyozai.komatsu.a@gmail.com" userId="732b2bc4e363e308" providerId="LiveId" clId="{BD9940AB-3057-E545-B21C-534A4D1DF626}" dt="2019-11-06T03:11:19.913" v="3177" actId="20577"/>
        <pc:sldMkLst>
          <pc:docMk/>
          <pc:sldMk cId="3382210974" sldId="262"/>
        </pc:sldMkLst>
      </pc:sldChg>
      <pc:sldChg chg="modSp modNotesTx">
        <pc:chgData name="sikokutyozai.komatsu.a@gmail.com" userId="732b2bc4e363e308" providerId="LiveId" clId="{BD9940AB-3057-E545-B21C-534A4D1DF626}" dt="2019-10-31T00:43:03.094" v="2465" actId="1076"/>
        <pc:sldMkLst>
          <pc:docMk/>
          <pc:sldMk cId="2212259999" sldId="263"/>
        </pc:sldMkLst>
        <pc:spChg chg="mod">
          <ac:chgData name="sikokutyozai.komatsu.a@gmail.com" userId="732b2bc4e363e308" providerId="LiveId" clId="{BD9940AB-3057-E545-B21C-534A4D1DF626}" dt="2019-10-31T00:42:58.023" v="2463" actId="20577"/>
          <ac:spMkLst>
            <pc:docMk/>
            <pc:sldMk cId="2212259999" sldId="263"/>
            <ac:spMk id="5" creationId="{677B545A-54C1-5E49-BF29-E55B53236529}"/>
          </ac:spMkLst>
        </pc:spChg>
        <pc:spChg chg="mod">
          <ac:chgData name="sikokutyozai.komatsu.a@gmail.com" userId="732b2bc4e363e308" providerId="LiveId" clId="{BD9940AB-3057-E545-B21C-534A4D1DF626}" dt="2019-10-31T00:43:03.094" v="2465" actId="1076"/>
          <ac:spMkLst>
            <pc:docMk/>
            <pc:sldMk cId="2212259999" sldId="263"/>
            <ac:spMk id="14" creationId="{8F6AF54F-A01A-D64D-8E60-CF4006BC3E64}"/>
          </ac:spMkLst>
        </pc:spChg>
      </pc:sldChg>
      <pc:sldChg chg="modNotesTx">
        <pc:chgData name="sikokutyozai.komatsu.a@gmail.com" userId="732b2bc4e363e308" providerId="LiveId" clId="{BD9940AB-3057-E545-B21C-534A4D1DF626}" dt="2019-11-06T10:23:20.783" v="3913" actId="20577"/>
        <pc:sldMkLst>
          <pc:docMk/>
          <pc:sldMk cId="2958091184" sldId="264"/>
        </pc:sldMkLst>
      </pc:sldChg>
      <pc:sldChg chg="modSp mod modShow modNotesTx">
        <pc:chgData name="sikokutyozai.komatsu.a@gmail.com" userId="732b2bc4e363e308" providerId="LiveId" clId="{BD9940AB-3057-E545-B21C-534A4D1DF626}" dt="2019-11-06T10:26:07.927" v="3991" actId="20577"/>
        <pc:sldMkLst>
          <pc:docMk/>
          <pc:sldMk cId="2849827556" sldId="265"/>
        </pc:sldMkLst>
        <pc:spChg chg="mod">
          <ac:chgData name="sikokutyozai.komatsu.a@gmail.com" userId="732b2bc4e363e308" providerId="LiveId" clId="{BD9940AB-3057-E545-B21C-534A4D1DF626}" dt="2019-11-06T10:26:07.927" v="3991" actId="20577"/>
          <ac:spMkLst>
            <pc:docMk/>
            <pc:sldMk cId="2849827556" sldId="265"/>
            <ac:spMk id="5" creationId="{3C754746-1A58-0B4D-B233-D0BF874628BC}"/>
          </ac:spMkLst>
        </pc:spChg>
      </pc:sldChg>
      <pc:sldChg chg="modNotesTx">
        <pc:chgData name="sikokutyozai.komatsu.a@gmail.com" userId="732b2bc4e363e308" providerId="LiveId" clId="{BD9940AB-3057-E545-B21C-534A4D1DF626}" dt="2019-11-06T09:53:37.371" v="3416" actId="20577"/>
        <pc:sldMkLst>
          <pc:docMk/>
          <pc:sldMk cId="1808063777" sldId="268"/>
        </pc:sldMkLst>
      </pc:sldChg>
      <pc:sldChg chg="modSp modNotesTx">
        <pc:chgData name="sikokutyozai.komatsu.a@gmail.com" userId="732b2bc4e363e308" providerId="LiveId" clId="{BD9940AB-3057-E545-B21C-534A4D1DF626}" dt="2019-11-06T03:07:41.761" v="2864" actId="20577"/>
        <pc:sldMkLst>
          <pc:docMk/>
          <pc:sldMk cId="735242375" sldId="271"/>
        </pc:sldMkLst>
        <pc:spChg chg="mod">
          <ac:chgData name="sikokutyozai.komatsu.a@gmail.com" userId="732b2bc4e363e308" providerId="LiveId" clId="{BD9940AB-3057-E545-B21C-534A4D1DF626}" dt="2019-11-01T04:36:55.836" v="2625" actId="20577"/>
          <ac:spMkLst>
            <pc:docMk/>
            <pc:sldMk cId="735242375" sldId="271"/>
            <ac:spMk id="3" creationId="{5CAA0C07-97FB-A443-8E08-0EB679F29A55}"/>
          </ac:spMkLst>
        </pc:spChg>
      </pc:sldChg>
      <pc:sldChg chg="addSp modSp modNotesTx">
        <pc:chgData name="sikokutyozai.komatsu.a@gmail.com" userId="732b2bc4e363e308" providerId="LiveId" clId="{BD9940AB-3057-E545-B21C-534A4D1DF626}" dt="2019-11-06T10:39:12.363" v="4004" actId="1076"/>
        <pc:sldMkLst>
          <pc:docMk/>
          <pc:sldMk cId="92566695" sldId="273"/>
        </pc:sldMkLst>
        <pc:spChg chg="add mod">
          <ac:chgData name="sikokutyozai.komatsu.a@gmail.com" userId="732b2bc4e363e308" providerId="LiveId" clId="{BD9940AB-3057-E545-B21C-534A4D1DF626}" dt="2019-11-06T10:39:12.363" v="4004" actId="1076"/>
          <ac:spMkLst>
            <pc:docMk/>
            <pc:sldMk cId="92566695" sldId="273"/>
            <ac:spMk id="3" creationId="{4A489A07-635D-4647-8CAC-342A2322BBA8}"/>
          </ac:spMkLst>
        </pc:spChg>
        <pc:spChg chg="add mod">
          <ac:chgData name="sikokutyozai.komatsu.a@gmail.com" userId="732b2bc4e363e308" providerId="LiveId" clId="{BD9940AB-3057-E545-B21C-534A4D1DF626}" dt="2019-11-06T09:26:50.487" v="3398" actId="1076"/>
          <ac:spMkLst>
            <pc:docMk/>
            <pc:sldMk cId="92566695" sldId="273"/>
            <ac:spMk id="5" creationId="{98EF2CDA-3C94-334E-9853-3CD87A865C75}"/>
          </ac:spMkLst>
        </pc:spChg>
      </pc:sldChg>
      <pc:sldChg chg="modSp addAnim delAnim modNotesTx">
        <pc:chgData name="sikokutyozai.komatsu.a@gmail.com" userId="732b2bc4e363e308" providerId="LiveId" clId="{BD9940AB-3057-E545-B21C-534A4D1DF626}" dt="2019-11-06T03:17:57.628" v="3354" actId="20577"/>
        <pc:sldMkLst>
          <pc:docMk/>
          <pc:sldMk cId="1562903998" sldId="278"/>
        </pc:sldMkLst>
        <pc:spChg chg="mod">
          <ac:chgData name="sikokutyozai.komatsu.a@gmail.com" userId="732b2bc4e363e308" providerId="LiveId" clId="{BD9940AB-3057-E545-B21C-534A4D1DF626}" dt="2019-10-25T03:10:13.536" v="16" actId="1076"/>
          <ac:spMkLst>
            <pc:docMk/>
            <pc:sldMk cId="1562903998" sldId="278"/>
            <ac:spMk id="3" creationId="{B3339AFE-B3E6-254C-AE15-20B8A3F4D80F}"/>
          </ac:spMkLst>
        </pc:spChg>
        <pc:spChg chg="mod">
          <ac:chgData name="sikokutyozai.komatsu.a@gmail.com" userId="732b2bc4e363e308" providerId="LiveId" clId="{BD9940AB-3057-E545-B21C-534A4D1DF626}" dt="2019-10-25T03:13:29.129" v="342" actId="20577"/>
          <ac:spMkLst>
            <pc:docMk/>
            <pc:sldMk cId="1562903998" sldId="278"/>
            <ac:spMk id="4" creationId="{B4FF92C5-14BF-C946-BE3F-D9C377693BD2}"/>
          </ac:spMkLst>
        </pc:spChg>
      </pc:sldChg>
    </pc:docChg>
  </pc:docChgLst>
</pc:chgInfo>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lang val="ja-JP"/>
  <c:chart>
    <c:autoTitleDeleted val="1"/>
    <c:plotArea>
      <c:layout/>
      <c:barChart>
        <c:barDir val="bar"/>
        <c:grouping val="clustered"/>
        <c:ser>
          <c:idx val="0"/>
          <c:order val="0"/>
          <c:tx>
            <c:v>人数</c:v>
          </c:tx>
          <c:spPr>
            <a:solidFill>
              <a:schemeClr val="accent1"/>
            </a:solidFill>
            <a:ln>
              <a:noFill/>
            </a:ln>
            <a:effectLst/>
          </c:spPr>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ja-JP"/>
              </a:p>
            </c:txP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4"/>
              <c:pt idx="0">
                <c:v>10枚以上</c:v>
              </c:pt>
              <c:pt idx="1">
                <c:v>6〜10枚</c:v>
              </c:pt>
              <c:pt idx="2">
                <c:v>1〜5枚</c:v>
              </c:pt>
              <c:pt idx="3">
                <c:v>0枚</c:v>
              </c:pt>
            </c:strLit>
          </c:cat>
          <c:val>
            <c:numLit>
              <c:formatCode>General</c:formatCode>
              <c:ptCount val="4"/>
              <c:pt idx="0">
                <c:v>8</c:v>
              </c:pt>
              <c:pt idx="1">
                <c:v>3</c:v>
              </c:pt>
              <c:pt idx="2">
                <c:v>10</c:v>
              </c:pt>
              <c:pt idx="3">
                <c:v>15</c:v>
              </c:pt>
            </c:numLit>
          </c:val>
          <c:extLst xmlns:c16r2="http://schemas.microsoft.com/office/drawing/2015/06/chart">
            <c:ext xmlns:c16="http://schemas.microsoft.com/office/drawing/2014/chart" uri="{C3380CC4-5D6E-409C-BE32-E72D297353CC}">
              <c16:uniqueId val="{00000000-6DC1-F047-ACD7-44C2F22B1D77}"/>
            </c:ext>
          </c:extLst>
        </c:ser>
        <c:dLbls>
          <c:showVal val="1"/>
        </c:dLbls>
        <c:gapWidth val="75"/>
        <c:axId val="151512192"/>
        <c:axId val="151513728"/>
      </c:barChart>
      <c:catAx>
        <c:axId val="151512192"/>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151513728"/>
        <c:crosses val="autoZero"/>
        <c:auto val="1"/>
        <c:lblAlgn val="ctr"/>
        <c:lblOffset val="100"/>
      </c:catAx>
      <c:valAx>
        <c:axId val="151513728"/>
        <c:scaling>
          <c:orientation val="minMax"/>
        </c:scaling>
        <c:axPos val="b"/>
        <c:numFmt formatCode="General" sourceLinked="1"/>
        <c:maj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151512192"/>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chart>
  <c:spPr>
    <a:noFill/>
    <a:ln>
      <a:noFill/>
    </a:ln>
    <a:effectLst/>
  </c:spPr>
  <c:txPr>
    <a:bodyPr/>
    <a:lstStyle/>
    <a:p>
      <a:pPr>
        <a:defRPr sz="2000"/>
      </a:pPr>
      <a:endParaRPr lang="ja-JP"/>
    </a:p>
  </c:txPr>
  <c:extLst xmlns:c16r2="http://schemas.microsoft.com/office/drawing/2015/06/chart">
    <c:ext xmlns:c16="http://schemas.microsoft.com/office/drawing/2014/chart" uri="{02939B4E-F6B6-470C-819A-426941589420}">
      <c16:literalDataChart val="1"/>
    </c:ext>
  </c:extLst>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title>
      <c:tx>
        <c:rich>
          <a:bodyPr rot="0" spcFirstLastPara="1" vertOverflow="ellipsis" vert="horz" wrap="square" anchor="ctr" anchorCtr="1"/>
          <a:lstStyle/>
          <a:p>
            <a:pPr>
              <a:defRPr sz="2880" b="1" i="0" u="none" strike="noStrike" kern="1200" baseline="0">
                <a:solidFill>
                  <a:schemeClr val="tx1"/>
                </a:solidFill>
                <a:latin typeface="+mn-lt"/>
                <a:ea typeface="+mn-ea"/>
                <a:cs typeface="+mn-cs"/>
              </a:defRPr>
            </a:pPr>
            <a:endParaRPr lang="ja-JP"/>
          </a:p>
        </c:rich>
      </c:tx>
      <c:layout/>
      <c:spPr>
        <a:noFill/>
        <a:ln>
          <a:noFill/>
        </a:ln>
        <a:effectLst/>
      </c:spPr>
    </c:title>
    <c:plotArea>
      <c:layout/>
      <c:pieChart>
        <c:varyColors val="1"/>
        <c:ser>
          <c:idx val="0"/>
          <c:order val="0"/>
          <c:tx>
            <c:v>人数</c:v>
          </c:tx>
          <c:dPt>
            <c:idx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dPt>
          <c:dPt>
            <c:idx val="1"/>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dPt>
          <c:dLbls>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ja-JP"/>
              </a:p>
            </c:txPr>
            <c:showCatName val="1"/>
            <c:showPercent val="1"/>
            <c:showLeaderLines val="1"/>
            <c:leaderLines>
              <c:spPr>
                <a:ln w="9525">
                  <a:solidFill>
                    <a:schemeClr val="tx2">
                      <a:lumMod val="35000"/>
                      <a:lumOff val="65000"/>
                    </a:schemeClr>
                  </a:solidFill>
                </a:ln>
                <a:effectLst/>
              </c:spPr>
            </c:leaderLines>
            <c:extLst xmlns:c16r2="http://schemas.microsoft.com/office/drawing/2015/06/chart">
              <c:ext xmlns:c15="http://schemas.microsoft.com/office/drawing/2012/chart" uri="{CE6537A1-D6FC-4f65-9D91-7224C49458BB}"/>
            </c:extLst>
          </c:dLbls>
          <c:cat>
            <c:strLit>
              <c:ptCount val="2"/>
              <c:pt idx="0">
                <c:v>ある</c:v>
              </c:pt>
              <c:pt idx="1">
                <c:v>ない</c:v>
              </c:pt>
            </c:strLit>
          </c:cat>
          <c:val>
            <c:numLit>
              <c:formatCode>General</c:formatCode>
              <c:ptCount val="2"/>
              <c:pt idx="0">
                <c:v>11</c:v>
              </c:pt>
              <c:pt idx="1">
                <c:v>20</c:v>
              </c:pt>
            </c:numLit>
          </c:val>
          <c:extLst xmlns:c16r2="http://schemas.microsoft.com/office/drawing/2015/06/chart">
            <c:ext xmlns:c16="http://schemas.microsoft.com/office/drawing/2014/chart" uri="{C3380CC4-5D6E-409C-BE32-E72D297353CC}">
              <c16:uniqueId val="{00000000-BB7B-A142-B05A-0D2935A4A841}"/>
            </c:ext>
          </c:extLst>
        </c:ser>
        <c:dLbls>
          <c:showCatName val="1"/>
          <c:showPercent val="1"/>
        </c:dLbls>
        <c:firstSliceAng val="0"/>
      </c:pieChart>
      <c:spPr>
        <a:noFill/>
        <a:ln>
          <a:noFill/>
        </a:ln>
        <a:effectLst/>
      </c:spPr>
    </c:plotArea>
    <c:plotVisOnly val="1"/>
    <c:dispBlanksAs val="zero"/>
  </c:chart>
  <c:spPr>
    <a:noFill/>
    <a:ln>
      <a:noFill/>
    </a:ln>
    <a:effectLst/>
  </c:spPr>
  <c:txPr>
    <a:bodyPr/>
    <a:lstStyle/>
    <a:p>
      <a:pPr>
        <a:defRPr sz="2400" b="1">
          <a:solidFill>
            <a:schemeClr val="tx1"/>
          </a:solidFill>
        </a:defRPr>
      </a:pPr>
      <a:endParaRPr lang="ja-JP"/>
    </a:p>
  </c:txPr>
  <c:extLst xmlns:c16r2="http://schemas.microsoft.com/office/drawing/2015/06/chart">
    <c:ext xmlns:c16="http://schemas.microsoft.com/office/drawing/2014/chart" uri="{02939B4E-F6B6-470C-819A-426941589420}">
      <c16:literalDataChart val="1"/>
    </c:ext>
  </c:extLst>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chart>
    <c:title>
      <c:tx>
        <c:rich>
          <a:bodyPr rot="0" spcFirstLastPara="1" vertOverflow="ellipsis" vert="horz" wrap="square" anchor="ctr" anchorCtr="1"/>
          <a:lstStyle/>
          <a:p>
            <a:pPr>
              <a:defRPr sz="2400" b="1" i="0" u="none" strike="noStrike" kern="1200" cap="all" baseline="0">
                <a:solidFill>
                  <a:schemeClr val="tx1"/>
                </a:solidFill>
                <a:latin typeface="+mn-lt"/>
                <a:ea typeface="+mn-ea"/>
                <a:cs typeface="+mn-cs"/>
              </a:defRPr>
            </a:pPr>
            <a:endParaRPr lang="ja-JP"/>
          </a:p>
        </c:rich>
      </c:tx>
      <c:layout/>
      <c:spPr>
        <a:noFill/>
        <a:ln>
          <a:noFill/>
        </a:ln>
        <a:effectLst/>
      </c:spPr>
    </c:title>
    <c:plotArea>
      <c:layout/>
      <c:pieChart>
        <c:varyColors val="1"/>
        <c:ser>
          <c:idx val="0"/>
          <c:order val="0"/>
          <c:dPt>
            <c:idx val="0"/>
            <c:spPr>
              <a:solidFill>
                <a:schemeClr val="accent6"/>
              </a:solidFill>
              <a:ln>
                <a:noFill/>
              </a:ln>
              <a:effectLst>
                <a:outerShdw blurRad="63500" sx="102000" sy="102000" algn="ctr" rotWithShape="0">
                  <a:prstClr val="black">
                    <a:alpha val="20000"/>
                  </a:prstClr>
                </a:outerShdw>
              </a:effectLst>
            </c:spPr>
          </c:dPt>
          <c:dPt>
            <c:idx val="1"/>
            <c:spPr>
              <a:solidFill>
                <a:schemeClr val="accent5"/>
              </a:solidFill>
              <a:ln>
                <a:noFill/>
              </a:ln>
              <a:effectLst>
                <a:outerShdw blurRad="63500" sx="102000" sy="102000" algn="ctr" rotWithShape="0">
                  <a:prstClr val="black">
                    <a:alpha val="20000"/>
                  </a:prstClr>
                </a:outerShdw>
              </a:effectLst>
            </c:spPr>
          </c:dPt>
          <c:dLbls>
            <c:dLbl>
              <c:idx val="0"/>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endParaRPr lang="ja-JP"/>
                </a:p>
              </c:txPr>
            </c:dLbl>
            <c:dLbl>
              <c:idx val="1"/>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endParaRPr lang="ja-JP"/>
                </a:p>
              </c:txPr>
            </c:dLbl>
            <c:spPr>
              <a:noFill/>
              <a:ln>
                <a:noFill/>
              </a:ln>
              <a:effectLst/>
            </c:spPr>
            <c:showCatName val="1"/>
            <c:showPercent val="1"/>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Lit>
              <c:ptCount val="2"/>
              <c:pt idx="0">
                <c:v>している</c:v>
              </c:pt>
              <c:pt idx="1">
                <c:v>していない</c:v>
              </c:pt>
            </c:strLit>
          </c:cat>
          <c:val>
            <c:numLit>
              <c:formatCode>General</c:formatCode>
              <c:ptCount val="2"/>
              <c:pt idx="0">
                <c:v>58</c:v>
              </c:pt>
              <c:pt idx="1">
                <c:v>42</c:v>
              </c:pt>
            </c:numLit>
          </c:val>
          <c:extLst xmlns:c16r2="http://schemas.microsoft.com/office/drawing/2015/06/chart">
            <c:ext xmlns:c16="http://schemas.microsoft.com/office/drawing/2014/chart" uri="{C3380CC4-5D6E-409C-BE32-E72D297353CC}">
              <c16:uniqueId val="{00000000-A4D4-3244-ABAC-BADF3B62BD9C}"/>
            </c:ext>
          </c:extLst>
        </c:ser>
        <c:dLbls>
          <c:showCatName val="1"/>
          <c:showPercent val="1"/>
        </c:dLbls>
        <c:firstSliceAng val="0"/>
      </c:pieChart>
      <c:spPr>
        <a:noFill/>
        <a:ln>
          <a:noFill/>
        </a:ln>
        <a:effectLst/>
      </c:spPr>
    </c:plotArea>
    <c:plotVisOnly val="1"/>
    <c:dispBlanksAs val="zero"/>
  </c:chart>
  <c:spPr>
    <a:noFill/>
    <a:ln>
      <a:noFill/>
    </a:ln>
    <a:effectLst/>
  </c:spPr>
  <c:txPr>
    <a:bodyPr/>
    <a:lstStyle/>
    <a:p>
      <a:pPr>
        <a:defRPr sz="2000">
          <a:solidFill>
            <a:schemeClr val="tx1"/>
          </a:solidFill>
        </a:defRPr>
      </a:pPr>
      <a:endParaRPr lang="ja-JP"/>
    </a:p>
  </c:txPr>
  <c:extLst xmlns:c16r2="http://schemas.microsoft.com/office/drawing/2015/06/chart">
    <c:ext xmlns:c16="http://schemas.microsoft.com/office/drawing/2014/chart" uri="{02939B4E-F6B6-470C-819A-426941589420}">
      <c16:literalDataChart val="1"/>
    </c:ext>
  </c:extLst>
</c:chartSpace>
</file>

<file path=ppt/charts/chart4.xml><?xml version="1.0" encoding="utf-8"?>
<c:chartSpace xmlns:c="http://schemas.openxmlformats.org/drawingml/2006/chart" xmlns:a="http://schemas.openxmlformats.org/drawingml/2006/main" xmlns:r="http://schemas.openxmlformats.org/officeDocument/2006/relationships">
  <c:lang val="ja-JP"/>
  <c:chart>
    <c:title>
      <c:tx>
        <c:rich>
          <a:bodyPr rot="0" spcFirstLastPara="1" vertOverflow="ellipsis" vert="horz" wrap="square" anchor="ctr" anchorCtr="1"/>
          <a:lstStyle/>
          <a:p>
            <a:pPr>
              <a:defRPr sz="2880" b="1" i="0" u="none" strike="noStrike" kern="1200" cap="all" baseline="0">
                <a:solidFill>
                  <a:schemeClr val="tx1"/>
                </a:solidFill>
                <a:latin typeface="+mn-lt"/>
                <a:ea typeface="+mn-ea"/>
                <a:cs typeface="+mn-cs"/>
              </a:defRPr>
            </a:pPr>
            <a:endParaRPr lang="ja-JP"/>
          </a:p>
        </c:rich>
      </c:tx>
      <c:layout/>
      <c:spPr>
        <a:noFill/>
        <a:ln>
          <a:noFill/>
        </a:ln>
        <a:effectLst/>
      </c:spPr>
    </c:title>
    <c:plotArea>
      <c:layout/>
      <c:pieChart>
        <c:varyColors val="1"/>
        <c:ser>
          <c:idx val="0"/>
          <c:order val="0"/>
          <c:dPt>
            <c:idx val="0"/>
            <c:spPr>
              <a:solidFill>
                <a:schemeClr val="accent1"/>
              </a:solidFill>
              <a:ln>
                <a:noFill/>
              </a:ln>
              <a:effectLst>
                <a:outerShdw blurRad="63500" sx="102000" sy="102000" algn="ctr" rotWithShape="0">
                  <a:prstClr val="black">
                    <a:alpha val="20000"/>
                  </a:prstClr>
                </a:outerShdw>
              </a:effectLst>
            </c:spPr>
          </c:dPt>
          <c:dPt>
            <c:idx val="1"/>
            <c:spPr>
              <a:solidFill>
                <a:schemeClr val="accent2"/>
              </a:solidFill>
              <a:ln>
                <a:noFill/>
              </a:ln>
              <a:effectLst>
                <a:outerShdw blurRad="63500" sx="102000" sy="102000" algn="ctr" rotWithShape="0">
                  <a:prstClr val="black">
                    <a:alpha val="20000"/>
                  </a:prstClr>
                </a:outerShdw>
              </a:effectLst>
            </c:spPr>
          </c:dPt>
          <c:dLbls>
            <c:dLbl>
              <c:idx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endParaRPr lang="ja-JP"/>
                </a:p>
              </c:txPr>
            </c:dLbl>
            <c:dLbl>
              <c:idx val="1"/>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endParaRPr lang="ja-JP"/>
                </a:p>
              </c:txPr>
            </c:dLbl>
            <c:spPr>
              <a:noFill/>
              <a:ln>
                <a:noFill/>
              </a:ln>
              <a:effectLst/>
            </c:spPr>
            <c:showCatName val="1"/>
            <c:showPercent val="1"/>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Lit>
              <c:ptCount val="2"/>
              <c:pt idx="0">
                <c:v>している</c:v>
              </c:pt>
              <c:pt idx="1">
                <c:v>していない</c:v>
              </c:pt>
            </c:strLit>
          </c:cat>
          <c:val>
            <c:numLit>
              <c:formatCode>General</c:formatCode>
              <c:ptCount val="2"/>
              <c:pt idx="0">
                <c:v>14</c:v>
              </c:pt>
              <c:pt idx="1">
                <c:v>20</c:v>
              </c:pt>
            </c:numLit>
          </c:val>
          <c:extLst xmlns:c16r2="http://schemas.microsoft.com/office/drawing/2015/06/chart">
            <c:ext xmlns:c16="http://schemas.microsoft.com/office/drawing/2014/chart" uri="{C3380CC4-5D6E-409C-BE32-E72D297353CC}">
              <c16:uniqueId val="{00000000-D3C3-0142-85CC-4AD3705BFFC6}"/>
            </c:ext>
          </c:extLst>
        </c:ser>
        <c:dLbls>
          <c:showCatName val="1"/>
          <c:showPercent val="1"/>
        </c:dLbls>
        <c:firstSliceAng val="0"/>
      </c:pieChart>
      <c:spPr>
        <a:noFill/>
        <a:ln>
          <a:noFill/>
        </a:ln>
        <a:effectLst/>
      </c:spPr>
    </c:plotArea>
    <c:plotVisOnly val="1"/>
    <c:dispBlanksAs val="zero"/>
  </c:chart>
  <c:spPr>
    <a:noFill/>
    <a:ln>
      <a:noFill/>
    </a:ln>
    <a:effectLst/>
  </c:spPr>
  <c:txPr>
    <a:bodyPr/>
    <a:lstStyle/>
    <a:p>
      <a:pPr>
        <a:defRPr sz="2400" b="1">
          <a:solidFill>
            <a:schemeClr val="tx1"/>
          </a:solidFill>
        </a:defRPr>
      </a:pPr>
      <a:endParaRPr lang="ja-JP"/>
    </a:p>
  </c:txPr>
  <c:extLst xmlns:c16r2="http://schemas.microsoft.com/office/drawing/2015/06/chart">
    <c:ext xmlns:c16="http://schemas.microsoft.com/office/drawing/2014/chart" uri="{02939B4E-F6B6-470C-819A-426941589420}">
      <c16:literalDataChart val="1"/>
    </c:ext>
  </c:extLst>
</c:chartSpace>
</file>

<file path=ppt/charts/chart5.xml><?xml version="1.0" encoding="utf-8"?>
<c:chartSpace xmlns:c="http://schemas.openxmlformats.org/drawingml/2006/chart" xmlns:a="http://schemas.openxmlformats.org/drawingml/2006/main" xmlns:r="http://schemas.openxmlformats.org/officeDocument/2006/relationships">
  <c:date1904 val="1"/>
  <c:lang val="ja-JP"/>
  <c:chart>
    <c:title>
      <c:tx>
        <c:rich>
          <a:bodyPr rot="0" spcFirstLastPara="1" vertOverflow="ellipsis" vert="horz" wrap="square" anchor="ctr" anchorCtr="1"/>
          <a:lstStyle/>
          <a:p>
            <a:pPr>
              <a:defRPr sz="2160" b="1" i="0" u="none" strike="noStrike" kern="1200" cap="all" baseline="0">
                <a:solidFill>
                  <a:schemeClr val="tx1"/>
                </a:solidFill>
                <a:latin typeface="+mn-lt"/>
                <a:ea typeface="+mn-ea"/>
                <a:cs typeface="+mn-cs"/>
              </a:defRPr>
            </a:pPr>
            <a:endParaRPr lang="ja-JP" dirty="0"/>
          </a:p>
        </c:rich>
      </c:tx>
      <c:layout/>
      <c:spPr>
        <a:noFill/>
        <a:ln>
          <a:noFill/>
        </a:ln>
        <a:effectLst/>
      </c:spPr>
    </c:title>
    <c:plotArea>
      <c:layout/>
      <c:pieChart>
        <c:varyColors val="1"/>
        <c:ser>
          <c:idx val="0"/>
          <c:order val="0"/>
          <c:dPt>
            <c:idx val="0"/>
            <c:spPr>
              <a:solidFill>
                <a:schemeClr val="accent2"/>
              </a:solidFill>
              <a:ln>
                <a:noFill/>
              </a:ln>
              <a:effectLst>
                <a:outerShdw blurRad="63500" sx="102000" sy="102000" algn="ctr" rotWithShape="0">
                  <a:prstClr val="black">
                    <a:alpha val="20000"/>
                  </a:prstClr>
                </a:outerShdw>
              </a:effectLst>
            </c:spPr>
          </c:dPt>
          <c:dPt>
            <c:idx val="1"/>
            <c:spPr>
              <a:solidFill>
                <a:schemeClr val="accent4"/>
              </a:solidFill>
              <a:ln>
                <a:noFill/>
              </a:ln>
              <a:effectLst>
                <a:outerShdw blurRad="63500" sx="102000" sy="102000" algn="ctr" rotWithShape="0">
                  <a:prstClr val="black">
                    <a:alpha val="20000"/>
                  </a:prstClr>
                </a:outerShdw>
              </a:effectLst>
            </c:spPr>
          </c:dPt>
          <c:dPt>
            <c:idx val="2"/>
            <c:spPr>
              <a:solidFill>
                <a:schemeClr val="accent6"/>
              </a:solidFill>
              <a:ln>
                <a:noFill/>
              </a:ln>
              <a:effectLst>
                <a:outerShdw blurRad="63500" sx="102000" sy="102000" algn="ctr" rotWithShape="0">
                  <a:prstClr val="black">
                    <a:alpha val="20000"/>
                  </a:prstClr>
                </a:outerShdw>
              </a:effectLst>
            </c:spPr>
          </c:dPt>
          <c:dLbls>
            <c:dLbl>
              <c:idx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ja-JP"/>
                </a:p>
              </c:txPr>
            </c:dLbl>
            <c:dLbl>
              <c:idx val="1"/>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ja-JP"/>
                </a:p>
              </c:txPr>
            </c:dLbl>
            <c:dLbl>
              <c:idx val="2"/>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ja-JP"/>
                </a:p>
              </c:txPr>
            </c:dLbl>
            <c:spPr>
              <a:noFill/>
              <a:ln>
                <a:noFill/>
              </a:ln>
              <a:effectLst/>
            </c:spPr>
            <c:showCatName val="1"/>
            <c:showPercent val="1"/>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Lit>
              <c:ptCount val="3"/>
              <c:pt idx="0">
                <c:v>定期的</c:v>
              </c:pt>
              <c:pt idx="1">
                <c:v>わからないとき</c:v>
              </c:pt>
              <c:pt idx="2">
                <c:v>その他</c:v>
              </c:pt>
            </c:strLit>
          </c:cat>
          <c:val>
            <c:numLit>
              <c:formatCode>General</c:formatCode>
              <c:ptCount val="3"/>
              <c:pt idx="0">
                <c:v>2</c:v>
              </c:pt>
              <c:pt idx="1">
                <c:v>21</c:v>
              </c:pt>
              <c:pt idx="2">
                <c:v>3</c:v>
              </c:pt>
            </c:numLit>
          </c:val>
          <c:extLst xmlns:c16r2="http://schemas.microsoft.com/office/drawing/2015/06/chart">
            <c:ext xmlns:c16="http://schemas.microsoft.com/office/drawing/2014/chart" uri="{C3380CC4-5D6E-409C-BE32-E72D297353CC}">
              <c16:uniqueId val="{00000000-A797-3F44-92B3-BA1E0CC13E7E}"/>
            </c:ext>
          </c:extLst>
        </c:ser>
        <c:dLbls>
          <c:showCatName val="1"/>
          <c:showPercent val="1"/>
        </c:dLbls>
        <c:firstSliceAng val="0"/>
      </c:pieChart>
      <c:spPr>
        <a:noFill/>
        <a:ln>
          <a:noFill/>
        </a:ln>
        <a:effectLst/>
      </c:spPr>
    </c:plotArea>
    <c:plotVisOnly val="1"/>
    <c:dispBlanksAs val="zero"/>
  </c:chart>
  <c:spPr>
    <a:noFill/>
    <a:ln>
      <a:noFill/>
    </a:ln>
    <a:effectLst/>
  </c:spPr>
  <c:txPr>
    <a:bodyPr/>
    <a:lstStyle/>
    <a:p>
      <a:pPr>
        <a:defRPr sz="1800">
          <a:solidFill>
            <a:schemeClr val="tx1"/>
          </a:solidFill>
        </a:defRPr>
      </a:pPr>
      <a:endParaRPr lang="ja-JP"/>
    </a:p>
  </c:txPr>
  <c:extLst xmlns:c16r2="http://schemas.microsoft.com/office/drawing/2015/06/chart">
    <c:ext xmlns:c16="http://schemas.microsoft.com/office/drawing/2014/chart" uri="{02939B4E-F6B6-470C-819A-426941589420}">
      <c16:literalDataChart val="1"/>
    </c:ext>
  </c:extLst>
</c:chartSpace>
</file>

<file path=ppt/charts/chart6.xml><?xml version="1.0" encoding="utf-8"?>
<c:chartSpace xmlns:c="http://schemas.openxmlformats.org/drawingml/2006/chart" xmlns:a="http://schemas.openxmlformats.org/drawingml/2006/main" xmlns:r="http://schemas.openxmlformats.org/officeDocument/2006/relationships">
  <c:date1904 val="1"/>
  <c:lang val="ja-JP"/>
  <c:chart>
    <c:title>
      <c:tx>
        <c:rich>
          <a:bodyPr rot="0" spcFirstLastPara="1" vertOverflow="ellipsis" vert="horz" wrap="square" anchor="ctr" anchorCtr="1"/>
          <a:lstStyle/>
          <a:p>
            <a:pPr>
              <a:defRPr sz="2400" b="1" i="0" u="none" strike="noStrike" kern="1200" cap="all" baseline="0">
                <a:solidFill>
                  <a:schemeClr val="tx1"/>
                </a:solidFill>
                <a:latin typeface="+mn-lt"/>
                <a:ea typeface="+mn-ea"/>
                <a:cs typeface="+mn-cs"/>
              </a:defRPr>
            </a:pPr>
            <a:endParaRPr lang="ja-JP" dirty="0"/>
          </a:p>
        </c:rich>
      </c:tx>
      <c:layout/>
      <c:spPr>
        <a:noFill/>
        <a:ln>
          <a:noFill/>
        </a:ln>
        <a:effectLst/>
      </c:spPr>
    </c:title>
    <c:plotArea>
      <c:layout/>
      <c:pieChart>
        <c:varyColors val="1"/>
        <c:ser>
          <c:idx val="0"/>
          <c:order val="0"/>
          <c:dPt>
            <c:idx val="0"/>
            <c:spPr>
              <a:solidFill>
                <a:schemeClr val="accent6"/>
              </a:solidFill>
              <a:ln>
                <a:noFill/>
              </a:ln>
              <a:effectLst>
                <a:outerShdw blurRad="63500" sx="102000" sy="102000" algn="ctr" rotWithShape="0">
                  <a:prstClr val="black">
                    <a:alpha val="20000"/>
                  </a:prstClr>
                </a:outerShdw>
              </a:effectLst>
            </c:spPr>
          </c:dPt>
          <c:dPt>
            <c:idx val="1"/>
            <c:spPr>
              <a:solidFill>
                <a:schemeClr val="accent5"/>
              </a:solidFill>
              <a:ln>
                <a:noFill/>
              </a:ln>
              <a:effectLst>
                <a:outerShdw blurRad="63500" sx="102000" sy="102000" algn="ctr" rotWithShape="0">
                  <a:prstClr val="black">
                    <a:alpha val="20000"/>
                  </a:prstClr>
                </a:outerShdw>
              </a:effectLst>
            </c:spPr>
          </c:dPt>
          <c:dLbls>
            <c:dLbl>
              <c:idx val="0"/>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endParaRPr lang="ja-JP"/>
                </a:p>
              </c:txPr>
            </c:dLbl>
            <c:dLbl>
              <c:idx val="1"/>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endParaRPr lang="ja-JP"/>
                </a:p>
              </c:txPr>
            </c:dLbl>
            <c:spPr>
              <a:noFill/>
              <a:ln>
                <a:noFill/>
              </a:ln>
              <a:effectLst/>
            </c:spPr>
            <c:showCatName val="1"/>
            <c:showPercent val="1"/>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Lit>
              <c:ptCount val="2"/>
              <c:pt idx="0">
                <c:v>機会がない</c:v>
              </c:pt>
              <c:pt idx="1">
                <c:v>忙しい</c:v>
              </c:pt>
            </c:strLit>
          </c:cat>
          <c:val>
            <c:numLit>
              <c:formatCode>General</c:formatCode>
              <c:ptCount val="2"/>
              <c:pt idx="0">
                <c:v>9</c:v>
              </c:pt>
              <c:pt idx="1">
                <c:v>1</c:v>
              </c:pt>
            </c:numLit>
          </c:val>
          <c:extLst xmlns:c16r2="http://schemas.microsoft.com/office/drawing/2015/06/chart">
            <c:ext xmlns:c16="http://schemas.microsoft.com/office/drawing/2014/chart" uri="{C3380CC4-5D6E-409C-BE32-E72D297353CC}">
              <c16:uniqueId val="{00000000-5678-1941-8492-948FCE0A7937}"/>
            </c:ext>
          </c:extLst>
        </c:ser>
        <c:dLbls>
          <c:showCatName val="1"/>
          <c:showPercent val="1"/>
        </c:dLbls>
        <c:firstSliceAng val="0"/>
      </c:pieChart>
      <c:spPr>
        <a:noFill/>
        <a:ln>
          <a:noFill/>
        </a:ln>
        <a:effectLst/>
      </c:spPr>
    </c:plotArea>
    <c:plotVisOnly val="1"/>
    <c:dispBlanksAs val="zero"/>
  </c:chart>
  <c:spPr>
    <a:noFill/>
    <a:ln>
      <a:noFill/>
    </a:ln>
    <a:effectLst/>
  </c:spPr>
  <c:txPr>
    <a:bodyPr/>
    <a:lstStyle/>
    <a:p>
      <a:pPr>
        <a:defRPr sz="2000">
          <a:solidFill>
            <a:schemeClr val="tx1"/>
          </a:solidFill>
        </a:defRPr>
      </a:pPr>
      <a:endParaRPr lang="ja-JP"/>
    </a:p>
  </c:txPr>
  <c:extLst xmlns:c16r2="http://schemas.microsoft.com/office/drawing/2015/06/chart">
    <c:ext xmlns:c16="http://schemas.microsoft.com/office/drawing/2014/chart" uri="{02939B4E-F6B6-470C-819A-426941589420}">
      <c16:literalDataChart val="1"/>
    </c:ext>
  </c:extLst>
</c:chartSpace>
</file>

<file path=ppt/charts/chart7.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barChart>
        <c:barDir val="bar"/>
        <c:grouping val="clustered"/>
        <c:ser>
          <c:idx val="0"/>
          <c:order val="0"/>
          <c:tx>
            <c:v>人数</c:v>
          </c:tx>
          <c:spPr>
            <a:solidFill>
              <a:schemeClr val="accent1"/>
            </a:solidFill>
            <a:ln>
              <a:noFill/>
            </a:ln>
            <a:effectLst/>
          </c:spPr>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ja-JP"/>
              </a:p>
            </c:txP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5"/>
              <c:pt idx="0">
                <c:v>e-learning </c:v>
              </c:pt>
              <c:pt idx="1">
                <c:v>勉強会</c:v>
              </c:pt>
              <c:pt idx="2">
                <c:v>参考書</c:v>
              </c:pt>
              <c:pt idx="3">
                <c:v>インターネットサイト</c:v>
              </c:pt>
              <c:pt idx="4">
                <c:v>薬学情報誌</c:v>
              </c:pt>
            </c:strLit>
          </c:cat>
          <c:val>
            <c:numLit>
              <c:formatCode>General</c:formatCode>
              <c:ptCount val="5"/>
              <c:pt idx="0">
                <c:v>5</c:v>
              </c:pt>
              <c:pt idx="1">
                <c:v>9</c:v>
              </c:pt>
              <c:pt idx="2">
                <c:v>10</c:v>
              </c:pt>
              <c:pt idx="3">
                <c:v>17</c:v>
              </c:pt>
              <c:pt idx="4">
                <c:v>18</c:v>
              </c:pt>
            </c:numLit>
          </c:val>
          <c:extLst xmlns:c16r2="http://schemas.microsoft.com/office/drawing/2015/06/chart">
            <c:ext xmlns:c16="http://schemas.microsoft.com/office/drawing/2014/chart" uri="{C3380CC4-5D6E-409C-BE32-E72D297353CC}">
              <c16:uniqueId val="{00000000-63C2-BE46-88B9-D68D7297CF03}"/>
            </c:ext>
          </c:extLst>
        </c:ser>
        <c:dLbls>
          <c:showVal val="1"/>
        </c:dLbls>
        <c:gapWidth val="75"/>
        <c:axId val="152759680"/>
        <c:axId val="151737472"/>
      </c:barChart>
      <c:catAx>
        <c:axId val="152759680"/>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51737472"/>
        <c:crosses val="autoZero"/>
        <c:auto val="1"/>
        <c:lblAlgn val="ctr"/>
        <c:lblOffset val="100"/>
      </c:catAx>
      <c:valAx>
        <c:axId val="151737472"/>
        <c:scaling>
          <c:orientation val="minMax"/>
        </c:scaling>
        <c:axPos val="b"/>
        <c:numFmt formatCode="General" sourceLinked="1"/>
        <c:maj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52759680"/>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chart>
  <c:spPr>
    <a:noFill/>
    <a:ln>
      <a:noFill/>
    </a:ln>
    <a:effectLst/>
  </c:spPr>
  <c:txPr>
    <a:bodyPr/>
    <a:lstStyle/>
    <a:p>
      <a:pPr>
        <a:defRPr sz="1600"/>
      </a:pPr>
      <a:endParaRPr lang="ja-JP"/>
    </a:p>
  </c:txPr>
  <c:extLst xmlns:c16r2="http://schemas.microsoft.com/office/drawing/2015/06/chart">
    <c:ext xmlns:c16="http://schemas.microsoft.com/office/drawing/2014/chart" uri="{02939B4E-F6B6-470C-819A-426941589420}">
      <c16:literalDataChart val="1"/>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EF3988-F610-41E2-8A3D-295F58D75E08}" type="datetimeFigureOut">
              <a:rPr kumimoji="1" lang="ja-JP" altLang="en-US" smtClean="0"/>
              <a:pPr/>
              <a:t>2019/11/7</a:t>
            </a:fld>
            <a:endParaRPr kumimoji="1" lang="ja-JP" altLang="en-US"/>
          </a:p>
        </p:txBody>
      </p:sp>
      <p:sp>
        <p:nvSpPr>
          <p:cNvPr id="4" name="スライド イメージ プレースホル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142BCB-06FA-4DE2-9A3A-25793818A1C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四国調剤グループ　よさこい薬局の小松明日香です。医療用麻薬適正使用のための学習の現状と課題について発表させていただきます。よろしくお願いします。</a:t>
            </a:r>
          </a:p>
        </p:txBody>
      </p:sp>
      <p:sp>
        <p:nvSpPr>
          <p:cNvPr id="4" name="スライド番号プレースホルダ 3"/>
          <p:cNvSpPr>
            <a:spLocks noGrp="1"/>
          </p:cNvSpPr>
          <p:nvPr>
            <p:ph type="sldNum" sz="quarter" idx="10"/>
          </p:nvPr>
        </p:nvSpPr>
        <p:spPr/>
        <p:txBody>
          <a:bodyPr/>
          <a:lstStyle/>
          <a:p>
            <a:fld id="{C4142BCB-06FA-4DE2-9A3A-25793818A1CA}"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こちらは、医療麻薬について学習しているかについてアンケートを取った結果です。</a:t>
            </a:r>
          </a:p>
          <a:p>
            <a:r>
              <a:rPr kumimoji="1" lang="ja-JP" altLang="en-US" dirty="0"/>
              <a:t>薬剤師それぞれの主観的な判断となっており、客観性ありませんが、</a:t>
            </a:r>
          </a:p>
          <a:p>
            <a:r>
              <a:rPr kumimoji="1" lang="ja-JP" altLang="en-US" dirty="0"/>
              <a:t>学習していると答えた薬剤師が</a:t>
            </a:r>
            <a:r>
              <a:rPr kumimoji="1" lang="en-US" altLang="ja-JP" dirty="0"/>
              <a:t>41%</a:t>
            </a:r>
            <a:r>
              <a:rPr kumimoji="1" lang="ja-JP" altLang="en-US" dirty="0"/>
              <a:t>、していないと答えた薬剤師は</a:t>
            </a:r>
            <a:r>
              <a:rPr kumimoji="1" lang="en-US" altLang="ja-JP" dirty="0"/>
              <a:t>59%</a:t>
            </a:r>
            <a:r>
              <a:rPr kumimoji="1" lang="ja-JP" altLang="en-US" dirty="0"/>
              <a:t>でした。</a:t>
            </a:r>
          </a:p>
          <a:p>
            <a:endParaRPr kumimoji="1" lang="ja-JP" altLang="en-US" dirty="0"/>
          </a:p>
          <a:p>
            <a:r>
              <a:rPr kumimoji="1" lang="ja-JP" altLang="en-US" dirty="0"/>
              <a:t>次に、学習していると答えた人に、どういった時に学習しているかについてアンケートしたところ、わからないことがあった時と答えた薬剤師は</a:t>
            </a:r>
            <a:r>
              <a:rPr kumimoji="1" lang="en-US" altLang="ja-JP" dirty="0"/>
              <a:t>81%</a:t>
            </a:r>
            <a:r>
              <a:rPr kumimoji="1" lang="ja-JP" altLang="en-US" dirty="0"/>
              <a:t>でした。さきほどのアンケート結果から、麻薬処方受付の回数が少ない薬剤師が</a:t>
            </a:r>
            <a:r>
              <a:rPr kumimoji="1" lang="en-US" altLang="ja-JP" dirty="0"/>
              <a:t>69%</a:t>
            </a:r>
            <a:r>
              <a:rPr kumimoji="1" lang="ja-JP" altLang="en-US" dirty="0"/>
              <a:t>いることを鑑みると、学習の機会はかなり少なくなっていることが示唆されます。</a:t>
            </a:r>
          </a:p>
          <a:p>
            <a:endParaRPr kumimoji="1" lang="ja-JP" altLang="en-US" dirty="0"/>
          </a:p>
          <a:p>
            <a:r>
              <a:rPr kumimoji="1" lang="ja-JP" altLang="en-US" dirty="0"/>
              <a:t>次に、学習できていないと答えた人に、なぜ学習できていないかについてアンケートしたところ、</a:t>
            </a:r>
            <a:r>
              <a:rPr kumimoji="1" lang="en-US" altLang="ja-JP" dirty="0"/>
              <a:t>90%</a:t>
            </a:r>
            <a:r>
              <a:rPr kumimoji="1" lang="ja-JP" altLang="en-US" dirty="0"/>
              <a:t>が麻薬に接する機会が少ないためと回答しました。</a:t>
            </a:r>
          </a:p>
          <a:p>
            <a:endParaRPr kumimoji="1" lang="ja-JP" altLang="en-US" dirty="0"/>
          </a:p>
          <a:p>
            <a:r>
              <a:rPr kumimoji="1" lang="ja-JP" altLang="en-US" dirty="0"/>
              <a:t>この結果から、麻薬処方箋受付が少なく、麻薬に接する機会がないことが、学習していると答えた薬剤師が少ない原因の一つになっていることがわかりました。</a:t>
            </a:r>
          </a:p>
        </p:txBody>
      </p:sp>
      <p:sp>
        <p:nvSpPr>
          <p:cNvPr id="4" name="スライド番号プレースホルダ 3"/>
          <p:cNvSpPr>
            <a:spLocks noGrp="1"/>
          </p:cNvSpPr>
          <p:nvPr>
            <p:ph type="sldNum" sz="quarter" idx="10"/>
          </p:nvPr>
        </p:nvSpPr>
        <p:spPr/>
        <p:txBody>
          <a:bodyPr/>
          <a:lstStyle/>
          <a:p>
            <a:fld id="{C4142BCB-06FA-4DE2-9A3A-25793818A1CA}"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こちらは、医療用麻薬の学習教材として使われている媒体についてです。薬学情報誌が</a:t>
            </a:r>
            <a:r>
              <a:rPr kumimoji="1" lang="en-US" altLang="ja-JP" dirty="0"/>
              <a:t>18</a:t>
            </a:r>
            <a:r>
              <a:rPr kumimoji="1" lang="ja-JP" altLang="en-US" dirty="0"/>
              <a:t>人、インターネットサイトが</a:t>
            </a:r>
            <a:r>
              <a:rPr kumimoji="1" lang="en-US" altLang="ja-JP" dirty="0"/>
              <a:t>17</a:t>
            </a:r>
            <a:r>
              <a:rPr kumimoji="1" lang="ja-JP" altLang="en-US" dirty="0"/>
              <a:t>人と、この二つが多く見られました。</a:t>
            </a:r>
            <a:endParaRPr kumimoji="1" lang="en-US" altLang="ja-JP" dirty="0"/>
          </a:p>
        </p:txBody>
      </p:sp>
      <p:sp>
        <p:nvSpPr>
          <p:cNvPr id="4" name="スライド番号プレースホルダ 3"/>
          <p:cNvSpPr>
            <a:spLocks noGrp="1"/>
          </p:cNvSpPr>
          <p:nvPr>
            <p:ph type="sldNum" sz="quarter" idx="10"/>
          </p:nvPr>
        </p:nvSpPr>
        <p:spPr/>
        <p:txBody>
          <a:bodyPr/>
          <a:lstStyle/>
          <a:p>
            <a:fld id="{C4142BCB-06FA-4DE2-9A3A-25793818A1CA}"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次に、医療用麻薬を服薬指導するにあたって困っていることについてです。</a:t>
            </a:r>
            <a:endParaRPr kumimoji="1" lang="en-US" altLang="ja-JP" dirty="0"/>
          </a:p>
          <a:p>
            <a:r>
              <a:rPr kumimoji="1" lang="ja-JP" altLang="en-US" dirty="0"/>
              <a:t>医療用麻薬の知識が不足している、医師が患者に説明した内容がわからないなど、さまざまな回答が挙げられていましたが、現状ではこれらを個人や店舗内で解決するしかなく、困っていてもそのままになってしまうことがあります。これらを</a:t>
            </a:r>
            <a:r>
              <a:rPr kumimoji="1" lang="ja-JP" altLang="en-US" dirty="0" smtClean="0"/>
              <a:t>共有や解決</a:t>
            </a:r>
            <a:r>
              <a:rPr kumimoji="1" lang="ja-JP" altLang="en-US" dirty="0"/>
              <a:t>できる場が必要です。</a:t>
            </a:r>
          </a:p>
        </p:txBody>
      </p:sp>
      <p:sp>
        <p:nvSpPr>
          <p:cNvPr id="4" name="スライド番号プレースホルダ 3"/>
          <p:cNvSpPr>
            <a:spLocks noGrp="1"/>
          </p:cNvSpPr>
          <p:nvPr>
            <p:ph type="sldNum" sz="quarter" idx="10"/>
          </p:nvPr>
        </p:nvSpPr>
        <p:spPr/>
        <p:txBody>
          <a:bodyPr/>
          <a:lstStyle/>
          <a:p>
            <a:fld id="{C4142BCB-06FA-4DE2-9A3A-25793818A1CA}"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こちらは、医療用麻薬に対して学習したいと思っていることについてです。</a:t>
            </a:r>
          </a:p>
          <a:p>
            <a:r>
              <a:rPr kumimoji="1" lang="ja-JP" altLang="en-US" dirty="0"/>
              <a:t>用法用量や剤形の</a:t>
            </a:r>
            <a:r>
              <a:rPr kumimoji="1" lang="ja-JP" altLang="en-US" dirty="0" smtClean="0"/>
              <a:t>特徴やレスキュー薬の使用方法など</a:t>
            </a:r>
            <a:r>
              <a:rPr kumimoji="1" lang="ja-JP" altLang="en-US" dirty="0"/>
              <a:t>様々なことが挙げられていました。</a:t>
            </a:r>
          </a:p>
          <a:p>
            <a:r>
              <a:rPr kumimoji="1" lang="ja-JP" altLang="en-US" dirty="0"/>
              <a:t>これらの大半がガイダンスを読むことで学習できるため、ガイダンスの周知を行うことが重要です。</a:t>
            </a:r>
          </a:p>
          <a:p>
            <a:endParaRPr kumimoji="1" lang="ja-JP" altLang="en-US" dirty="0"/>
          </a:p>
        </p:txBody>
      </p:sp>
      <p:sp>
        <p:nvSpPr>
          <p:cNvPr id="4" name="スライド番号プレースホルダー 3"/>
          <p:cNvSpPr>
            <a:spLocks noGrp="1"/>
          </p:cNvSpPr>
          <p:nvPr>
            <p:ph type="sldNum" sz="quarter" idx="5"/>
          </p:nvPr>
        </p:nvSpPr>
        <p:spPr/>
        <p:txBody>
          <a:bodyPr/>
          <a:lstStyle/>
          <a:p>
            <a:fld id="{C4142BCB-06FA-4DE2-9A3A-25793818A1CA}" type="slidenum">
              <a:rPr kumimoji="1" lang="ja-JP" altLang="en-US" smtClean="0"/>
              <a:pPr/>
              <a:t>13</a:t>
            </a:fld>
            <a:endParaRPr kumimoji="1" lang="ja-JP" altLang="en-US"/>
          </a:p>
        </p:txBody>
      </p:sp>
    </p:spTree>
    <p:extLst>
      <p:ext uri="{BB962C8B-B14F-4D97-AF65-F5344CB8AC3E}">
        <p14:creationId xmlns:p14="http://schemas.microsoft.com/office/powerpoint/2010/main" xmlns="" val="2948936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アンケートから得られた問題点のまとめです。</a:t>
            </a:r>
          </a:p>
          <a:p>
            <a:r>
              <a:rPr kumimoji="1" lang="ja-JP" altLang="en-US" dirty="0"/>
              <a:t>麻薬処方箋受付回数とガイダンス、学習の有無のアンケートでは、麻薬処方箋の受付が少ない薬剤師が多いことが、麻薬についての学習ができていない原因の</a:t>
            </a:r>
            <a:r>
              <a:rPr kumimoji="1" lang="ja-JP" altLang="en-US" dirty="0" smtClean="0"/>
              <a:t>一つとなっていました。</a:t>
            </a:r>
            <a:endParaRPr kumimoji="1" lang="ja-JP" altLang="en-US" dirty="0"/>
          </a:p>
          <a:p>
            <a:endParaRPr kumimoji="1" lang="ja-JP" altLang="en-US" dirty="0"/>
          </a:p>
          <a:p>
            <a:r>
              <a:rPr kumimoji="1" lang="ja-JP" altLang="en-US" dirty="0"/>
              <a:t>また、困っていることや学習したいことを</a:t>
            </a:r>
            <a:r>
              <a:rPr kumimoji="1" lang="ja-JP" altLang="en-US" dirty="0" smtClean="0"/>
              <a:t>共有や解決</a:t>
            </a:r>
            <a:r>
              <a:rPr kumimoji="1" lang="ja-JP" altLang="en-US" dirty="0"/>
              <a:t>できるようにすることが必要だとわかりました。</a:t>
            </a:r>
          </a:p>
        </p:txBody>
      </p:sp>
      <p:sp>
        <p:nvSpPr>
          <p:cNvPr id="4" name="スライド番号プレースホルダ 3"/>
          <p:cNvSpPr>
            <a:spLocks noGrp="1"/>
          </p:cNvSpPr>
          <p:nvPr>
            <p:ph type="sldNum" sz="quarter" idx="10"/>
          </p:nvPr>
        </p:nvSpPr>
        <p:spPr/>
        <p:txBody>
          <a:bodyPr/>
          <a:lstStyle/>
          <a:p>
            <a:fld id="{C4142BCB-06FA-4DE2-9A3A-25793818A1CA}"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これらの問題点を解決するために、</a:t>
            </a:r>
            <a:r>
              <a:rPr kumimoji="1" lang="en-US" altLang="ja-JP" dirty="0"/>
              <a:t>4</a:t>
            </a:r>
            <a:r>
              <a:rPr kumimoji="1" lang="ja-JP" altLang="en-US" dirty="0"/>
              <a:t>つの方法を考えました。</a:t>
            </a:r>
          </a:p>
          <a:p>
            <a:endParaRPr kumimoji="1" lang="ja-JP" altLang="en-US" dirty="0"/>
          </a:p>
          <a:p>
            <a:r>
              <a:rPr kumimoji="1" lang="ja-JP" altLang="en-US" dirty="0"/>
              <a:t>まず、医療用麻薬適正使用ガイダンスの周知を行うことで、基礎的な知識を補完すること、</a:t>
            </a:r>
          </a:p>
          <a:p>
            <a:r>
              <a:rPr kumimoji="1" lang="ja-JP" altLang="en-US" dirty="0"/>
              <a:t>麻薬処方箋の受付が少ない店舗でも、勉強会を開くことや、インターネットを用いて定期的に学習を行ってもらうこと、店舗内で起きた困っていることや、疑問などを会社全体で情報共有や解決するためにグループディスカッションを行うことです。</a:t>
            </a:r>
          </a:p>
          <a:p>
            <a:endParaRPr kumimoji="1" lang="ja-JP" altLang="en-US" dirty="0"/>
          </a:p>
          <a:p>
            <a:r>
              <a:rPr kumimoji="1" lang="ja-JP" altLang="en-US" dirty="0"/>
              <a:t>これらを行うことで、麻薬についての学習を増やすことができ、今後増えていく在宅医療で薬剤師としての役割を果たしていくことができます。</a:t>
            </a:r>
          </a:p>
          <a:p>
            <a:endParaRPr kumimoji="1" lang="ja-JP" altLang="en-US" dirty="0"/>
          </a:p>
          <a:p>
            <a:r>
              <a:rPr kumimoji="1" lang="ja-JP" altLang="en-US" dirty="0"/>
              <a:t>また、今後の課題として、これらを実際に行い、再度アンケートとることで結果に変化が見られるかを検討していきます。</a:t>
            </a:r>
          </a:p>
          <a:p>
            <a:endParaRPr kumimoji="1" lang="ja-JP" altLang="en-US" dirty="0"/>
          </a:p>
          <a:p>
            <a:r>
              <a:rPr kumimoji="1" lang="ja-JP" altLang="en-US" dirty="0"/>
              <a:t>これで発表は以上です。ありがとうございました。</a:t>
            </a:r>
          </a:p>
          <a:p>
            <a:endParaRPr kumimoji="1" lang="ja-JP" altLang="en-US" dirty="0"/>
          </a:p>
          <a:p>
            <a:endParaRPr kumimoji="1" lang="ja-JP" altLang="en-US" b="1" dirty="0"/>
          </a:p>
        </p:txBody>
      </p:sp>
      <p:sp>
        <p:nvSpPr>
          <p:cNvPr id="4" name="スライド番号プレースホルダー 3"/>
          <p:cNvSpPr>
            <a:spLocks noGrp="1"/>
          </p:cNvSpPr>
          <p:nvPr>
            <p:ph type="sldNum" sz="quarter" idx="5"/>
          </p:nvPr>
        </p:nvSpPr>
        <p:spPr/>
        <p:txBody>
          <a:bodyPr/>
          <a:lstStyle/>
          <a:p>
            <a:fld id="{C4142BCB-06FA-4DE2-9A3A-25793818A1CA}" type="slidenum">
              <a:rPr kumimoji="1" lang="ja-JP" altLang="en-US" smtClean="0"/>
              <a:pPr/>
              <a:t>15</a:t>
            </a:fld>
            <a:endParaRPr kumimoji="1" lang="ja-JP" altLang="en-US"/>
          </a:p>
        </p:txBody>
      </p:sp>
    </p:spTree>
    <p:extLst>
      <p:ext uri="{BB962C8B-B14F-4D97-AF65-F5344CB8AC3E}">
        <p14:creationId xmlns:p14="http://schemas.microsoft.com/office/powerpoint/2010/main" xmlns="" val="1901883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演題発表に関連し、開示すべき</a:t>
            </a:r>
            <a:r>
              <a:rPr kumimoji="1" lang="en-US" altLang="ja-JP" dirty="0"/>
              <a:t>COI</a:t>
            </a:r>
            <a:r>
              <a:rPr kumimoji="1" lang="ja-JP" altLang="en-US" dirty="0"/>
              <a:t>関係にある企業・組織・および団体等はありません。</a:t>
            </a:r>
          </a:p>
        </p:txBody>
      </p:sp>
      <p:sp>
        <p:nvSpPr>
          <p:cNvPr id="4" name="スライド番号プレースホルダー 3"/>
          <p:cNvSpPr>
            <a:spLocks noGrp="1"/>
          </p:cNvSpPr>
          <p:nvPr>
            <p:ph type="sldNum" sz="quarter" idx="5"/>
          </p:nvPr>
        </p:nvSpPr>
        <p:spPr/>
        <p:txBody>
          <a:bodyPr/>
          <a:lstStyle/>
          <a:p>
            <a:fld id="{C4142BCB-06FA-4DE2-9A3A-25793818A1CA}" type="slidenum">
              <a:rPr kumimoji="1" lang="ja-JP" altLang="en-US" smtClean="0"/>
              <a:pPr/>
              <a:t>2</a:t>
            </a:fld>
            <a:endParaRPr kumimoji="1" lang="ja-JP" altLang="en-US"/>
          </a:p>
        </p:txBody>
      </p:sp>
    </p:spTree>
    <p:extLst>
      <p:ext uri="{BB962C8B-B14F-4D97-AF65-F5344CB8AC3E}">
        <p14:creationId xmlns:p14="http://schemas.microsoft.com/office/powerpoint/2010/main" xmlns="" val="267782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現在日本では、高齢化が急速に進んでいます。それに伴って在宅医療のニーズは増加しています。そのほかにも、がん医療の外来診療への移行やフェンタニル貼付剤の慢性疼痛への適応拡大など薬局薬剤師が医療用麻薬に関わる機会は増加しています。そのため、医療用麻薬を適正に使用するために薬局薬剤師の役割が重要と</a:t>
            </a:r>
            <a:r>
              <a:rPr kumimoji="1" lang="ja-JP" altLang="en-US" dirty="0" smtClean="0"/>
              <a:t>なります。</a:t>
            </a:r>
            <a:r>
              <a:rPr kumimoji="1" lang="ja-JP" altLang="en-US" dirty="0"/>
              <a:t>また、緩和医療において患者の</a:t>
            </a:r>
            <a:r>
              <a:rPr kumimoji="1" lang="en-US" altLang="ja-JP" dirty="0"/>
              <a:t>QOL</a:t>
            </a:r>
            <a:r>
              <a:rPr kumimoji="1" lang="ja-JP" altLang="en-US" dirty="0"/>
              <a:t>向上のためには多職種連携が必要不可欠となっていますが、薬剤師としての役割を果たしていくためには医療用麻薬に対する深い知識が必要となります。</a:t>
            </a:r>
            <a:endParaRPr kumimoji="1" lang="en-US" altLang="ja-JP" dirty="0"/>
          </a:p>
          <a:p>
            <a:endParaRPr kumimoji="1" lang="en-US" altLang="ja-JP" dirty="0"/>
          </a:p>
          <a:p>
            <a:endParaRPr kumimoji="1" lang="en-US" altLang="ja-JP" dirty="0"/>
          </a:p>
        </p:txBody>
      </p:sp>
      <p:sp>
        <p:nvSpPr>
          <p:cNvPr id="4" name="スライド番号プレースホルダ 3"/>
          <p:cNvSpPr>
            <a:spLocks noGrp="1"/>
          </p:cNvSpPr>
          <p:nvPr>
            <p:ph type="sldNum" sz="quarter" idx="10"/>
          </p:nvPr>
        </p:nvSpPr>
        <p:spPr/>
        <p:txBody>
          <a:bodyPr/>
          <a:lstStyle/>
          <a:p>
            <a:fld id="{C4142BCB-06FA-4DE2-9A3A-25793818A1CA}"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今回この発表をしようと思ったきっかけは、先行オピオイドからの切り替えでなくデュロテップ </a:t>
            </a:r>
            <a:r>
              <a:rPr kumimoji="1" lang="en-US" altLang="ja-JP" dirty="0"/>
              <a:t>MT</a:t>
            </a:r>
            <a:r>
              <a:rPr kumimoji="1" lang="ja-JP" altLang="en-US" dirty="0"/>
              <a:t>パッチが処方された慢性疼痛患者さんへの調剤経験から、自分の麻薬に対する知識不足を感じたためです。</a:t>
            </a:r>
          </a:p>
          <a:p>
            <a:endParaRPr kumimoji="1" lang="ja-JP" altLang="en-US" dirty="0"/>
          </a:p>
          <a:p>
            <a:r>
              <a:rPr kumimoji="1" lang="ja-JP" altLang="en-US" dirty="0"/>
              <a:t>他の薬剤師の方でも、このように麻薬の知識が不足していくことがあるのではと感じました。そこで、薬剤師の医療用麻薬に関する学習の現状についてアンケートを行い、今後の課題について考察しました。</a:t>
            </a:r>
          </a:p>
        </p:txBody>
      </p:sp>
      <p:sp>
        <p:nvSpPr>
          <p:cNvPr id="4" name="スライド番号プレースホルダー 3"/>
          <p:cNvSpPr>
            <a:spLocks noGrp="1"/>
          </p:cNvSpPr>
          <p:nvPr>
            <p:ph type="sldNum" sz="quarter" idx="5"/>
          </p:nvPr>
        </p:nvSpPr>
        <p:spPr/>
        <p:txBody>
          <a:bodyPr/>
          <a:lstStyle/>
          <a:p>
            <a:fld id="{C4142BCB-06FA-4DE2-9A3A-25793818A1CA}" type="slidenum">
              <a:rPr kumimoji="1" lang="ja-JP" altLang="en-US" smtClean="0"/>
              <a:pPr/>
              <a:t>4</a:t>
            </a:fld>
            <a:endParaRPr kumimoji="1" lang="ja-JP" altLang="en-US"/>
          </a:p>
        </p:txBody>
      </p:sp>
    </p:spTree>
    <p:extLst>
      <p:ext uri="{BB962C8B-B14F-4D97-AF65-F5344CB8AC3E}">
        <p14:creationId xmlns:p14="http://schemas.microsoft.com/office/powerpoint/2010/main" xmlns="" val="2721660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アンケート方法についてです。</a:t>
            </a:r>
            <a:r>
              <a:rPr kumimoji="1" lang="en-US" altLang="ja-JP" dirty="0"/>
              <a:t>2019</a:t>
            </a:r>
            <a:r>
              <a:rPr kumimoji="1" lang="ja-JP" altLang="en-US" dirty="0"/>
              <a:t>年に四国調剤グループ全</a:t>
            </a:r>
            <a:r>
              <a:rPr kumimoji="1" lang="en-US" altLang="ja-JP" dirty="0"/>
              <a:t>21</a:t>
            </a:r>
            <a:r>
              <a:rPr kumimoji="1" lang="ja-JP" altLang="en-US" dirty="0"/>
              <a:t>店舗中、高知市、南国市にある１４店舗で勤務している薬剤師４７名に、紙面によるアンケートを行いました。</a:t>
            </a:r>
          </a:p>
          <a:p>
            <a:endParaRPr kumimoji="1" lang="ja-JP" altLang="en-US" dirty="0"/>
          </a:p>
          <a:p>
            <a:r>
              <a:rPr kumimoji="1" lang="ja-JP" altLang="en-US" dirty="0"/>
              <a:t>４７名中</a:t>
            </a:r>
            <a:r>
              <a:rPr kumimoji="1" lang="en-US" altLang="ja-JP" dirty="0"/>
              <a:t>36</a:t>
            </a:r>
            <a:r>
              <a:rPr kumimoji="1" lang="ja-JP" altLang="en-US" dirty="0"/>
              <a:t>名から回答があり、回収率は７７％となりました。</a:t>
            </a:r>
          </a:p>
          <a:p>
            <a:endParaRPr kumimoji="1" lang="en-US" altLang="ja-JP" dirty="0"/>
          </a:p>
          <a:p>
            <a:endParaRPr kumimoji="1" lang="ja-JP" altLang="en-US" dirty="0"/>
          </a:p>
        </p:txBody>
      </p:sp>
      <p:sp>
        <p:nvSpPr>
          <p:cNvPr id="4" name="スライド番号プレースホルダ 3"/>
          <p:cNvSpPr>
            <a:spLocks noGrp="1"/>
          </p:cNvSpPr>
          <p:nvPr>
            <p:ph type="sldNum" sz="quarter" idx="10"/>
          </p:nvPr>
        </p:nvSpPr>
        <p:spPr/>
        <p:txBody>
          <a:bodyPr/>
          <a:lstStyle/>
          <a:p>
            <a:fld id="{C4142BCB-06FA-4DE2-9A3A-25793818A1CA}"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主なアンケート内容は、麻薬処方箋の受付枚数</a:t>
            </a:r>
            <a:r>
              <a:rPr kumimoji="1" lang="ja-JP" altLang="en-US" dirty="0" smtClean="0"/>
              <a:t>や医療用麻薬適正使用ガイダンス</a:t>
            </a:r>
            <a:r>
              <a:rPr kumimoji="1" lang="ja-JP" altLang="en-US" dirty="0"/>
              <a:t>を読んだことがあるか</a:t>
            </a:r>
            <a:r>
              <a:rPr kumimoji="1" lang="ja-JP" altLang="en-US" dirty="0" smtClean="0"/>
              <a:t>、麻薬について学習しているか、など</a:t>
            </a:r>
            <a:r>
              <a:rPr kumimoji="1" lang="en-US" altLang="ja-JP" dirty="0"/>
              <a:t>6</a:t>
            </a:r>
            <a:r>
              <a:rPr kumimoji="1" lang="ja-JP" altLang="en-US" dirty="0"/>
              <a:t>つの項目としました。</a:t>
            </a:r>
          </a:p>
        </p:txBody>
      </p:sp>
      <p:sp>
        <p:nvSpPr>
          <p:cNvPr id="4" name="スライド番号プレースホルダー 3"/>
          <p:cNvSpPr>
            <a:spLocks noGrp="1"/>
          </p:cNvSpPr>
          <p:nvPr>
            <p:ph type="sldNum" sz="quarter" idx="5"/>
          </p:nvPr>
        </p:nvSpPr>
        <p:spPr/>
        <p:txBody>
          <a:bodyPr/>
          <a:lstStyle/>
          <a:p>
            <a:fld id="{C4142BCB-06FA-4DE2-9A3A-25793818A1CA}" type="slidenum">
              <a:rPr kumimoji="1" lang="ja-JP" altLang="en-US" smtClean="0"/>
              <a:pPr/>
              <a:t>6</a:t>
            </a:fld>
            <a:endParaRPr kumimoji="1" lang="ja-JP" altLang="en-US"/>
          </a:p>
        </p:txBody>
      </p:sp>
    </p:spTree>
    <p:extLst>
      <p:ext uri="{BB962C8B-B14F-4D97-AF65-F5344CB8AC3E}">
        <p14:creationId xmlns:p14="http://schemas.microsoft.com/office/powerpoint/2010/main" xmlns="" val="2174022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アンケート結果です。こちらは、一年間の麻薬処方箋受付枚数です。</a:t>
            </a:r>
          </a:p>
          <a:p>
            <a:r>
              <a:rPr kumimoji="1" lang="en-US" altLang="ja-JP" dirty="0"/>
              <a:t>14</a:t>
            </a:r>
            <a:r>
              <a:rPr kumimoji="1" lang="ja-JP" altLang="en-US" dirty="0"/>
              <a:t>店舗中</a:t>
            </a:r>
            <a:r>
              <a:rPr kumimoji="1" lang="en-US" altLang="ja-JP" dirty="0"/>
              <a:t>9</a:t>
            </a:r>
            <a:r>
              <a:rPr kumimoji="1" lang="ja-JP" altLang="en-US" dirty="0"/>
              <a:t>店舗で</a:t>
            </a:r>
            <a:r>
              <a:rPr kumimoji="1" lang="en-US" altLang="ja-JP" dirty="0"/>
              <a:t>5</a:t>
            </a:r>
            <a:r>
              <a:rPr kumimoji="1" lang="ja-JP" altLang="en-US" dirty="0"/>
              <a:t>枚以下と、半数以上の店舗で麻薬処方箋の受付</a:t>
            </a:r>
            <a:r>
              <a:rPr kumimoji="1" lang="ja-JP" altLang="en-US" dirty="0" smtClean="0"/>
              <a:t>がほぼない</a:t>
            </a:r>
            <a:r>
              <a:rPr kumimoji="1" lang="ja-JP" altLang="en-US" dirty="0"/>
              <a:t>ことがわかりました。</a:t>
            </a:r>
          </a:p>
        </p:txBody>
      </p:sp>
      <p:sp>
        <p:nvSpPr>
          <p:cNvPr id="4" name="スライド番号プレースホルダー 3"/>
          <p:cNvSpPr>
            <a:spLocks noGrp="1"/>
          </p:cNvSpPr>
          <p:nvPr>
            <p:ph type="sldNum" sz="quarter" idx="5"/>
          </p:nvPr>
        </p:nvSpPr>
        <p:spPr/>
        <p:txBody>
          <a:bodyPr/>
          <a:lstStyle/>
          <a:p>
            <a:fld id="{C4142BCB-06FA-4DE2-9A3A-25793818A1CA}" type="slidenum">
              <a:rPr kumimoji="1" lang="ja-JP" altLang="en-US" smtClean="0"/>
              <a:pPr/>
              <a:t>7</a:t>
            </a:fld>
            <a:endParaRPr kumimoji="1" lang="ja-JP" altLang="en-US"/>
          </a:p>
        </p:txBody>
      </p:sp>
    </p:spTree>
    <p:extLst>
      <p:ext uri="{BB962C8B-B14F-4D97-AF65-F5344CB8AC3E}">
        <p14:creationId xmlns:p14="http://schemas.microsoft.com/office/powerpoint/2010/main" xmlns="" val="4039755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こちらは、個人ごとの一年間の麻薬処方箋受付回数です。一年間の麻薬処方せんの受付が</a:t>
            </a:r>
            <a:r>
              <a:rPr kumimoji="1" lang="en-US" altLang="ja-JP" dirty="0"/>
              <a:t>5</a:t>
            </a:r>
            <a:r>
              <a:rPr kumimoji="1" lang="ja-JP" altLang="en-US" dirty="0"/>
              <a:t>枚以下の薬剤師は</a:t>
            </a:r>
            <a:r>
              <a:rPr kumimoji="1" lang="en-US" altLang="ja-JP" dirty="0"/>
              <a:t>69%</a:t>
            </a:r>
            <a:r>
              <a:rPr kumimoji="1" lang="ja-JP" altLang="en-US" dirty="0"/>
              <a:t>、</a:t>
            </a:r>
            <a:r>
              <a:rPr kumimoji="1" lang="en-US" altLang="ja-JP" dirty="0"/>
              <a:t>0</a:t>
            </a:r>
            <a:r>
              <a:rPr kumimoji="1" lang="ja-JP" altLang="en-US" dirty="0"/>
              <a:t>枚と全くない薬剤師は</a:t>
            </a:r>
            <a:r>
              <a:rPr kumimoji="1" lang="en-US" altLang="ja-JP" dirty="0"/>
              <a:t>42%</a:t>
            </a:r>
            <a:r>
              <a:rPr kumimoji="1" lang="ja-JP" altLang="en-US" dirty="0"/>
              <a:t>もいました。麻薬に接する機会が少ない薬剤師が多</a:t>
            </a:r>
            <a:r>
              <a:rPr kumimoji="1" lang="ja-JP" altLang="en-US" dirty="0" smtClean="0"/>
              <a:t>くいるということ</a:t>
            </a:r>
            <a:r>
              <a:rPr kumimoji="1" lang="ja-JP" altLang="en-US" dirty="0"/>
              <a:t>がわかりました。</a:t>
            </a:r>
          </a:p>
        </p:txBody>
      </p:sp>
      <p:sp>
        <p:nvSpPr>
          <p:cNvPr id="4" name="スライド番号プレースホルダ 3"/>
          <p:cNvSpPr>
            <a:spLocks noGrp="1"/>
          </p:cNvSpPr>
          <p:nvPr>
            <p:ph type="sldNum" sz="quarter" idx="10"/>
          </p:nvPr>
        </p:nvSpPr>
        <p:spPr/>
        <p:txBody>
          <a:bodyPr/>
          <a:lstStyle/>
          <a:p>
            <a:fld id="{C4142BCB-06FA-4DE2-9A3A-25793818A1CA}"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次に、厚生労働省が出している医療用麻薬適正使用ガイダンスを読んだことがあるかについてのアンケート結果です。ガイダンスを読んだことがある薬剤師は</a:t>
            </a:r>
            <a:r>
              <a:rPr kumimoji="1" lang="en-US" altLang="ja-JP" dirty="0"/>
              <a:t>35%</a:t>
            </a:r>
            <a:r>
              <a:rPr kumimoji="1" lang="ja-JP" altLang="en-US" dirty="0"/>
              <a:t>、ないと答えた薬剤師は</a:t>
            </a:r>
            <a:r>
              <a:rPr kumimoji="1" lang="en-US" altLang="ja-JP" dirty="0"/>
              <a:t>65%</a:t>
            </a:r>
            <a:r>
              <a:rPr kumimoji="1" lang="ja-JP" altLang="en-US" dirty="0"/>
              <a:t>でした。</a:t>
            </a:r>
          </a:p>
          <a:p>
            <a:r>
              <a:rPr kumimoji="1" lang="ja-JP" altLang="en-US" dirty="0"/>
              <a:t>半数以上がガイダンスを読んだことがなく、基礎的な知識が不足している可能性があります。</a:t>
            </a:r>
          </a:p>
          <a:p>
            <a:endParaRPr kumimoji="1" lang="ja-JP" altLang="en-US" dirty="0"/>
          </a:p>
          <a:p>
            <a:r>
              <a:rPr kumimoji="1" lang="ja-JP" altLang="en-US" dirty="0"/>
              <a:t>さらに、ガイダンスを読んだことがあると答えた薬剤師に、処方内容の妥当性についてガイダンスに基づいて判断しているかについてアンケートしたところ、</a:t>
            </a:r>
            <a:r>
              <a:rPr kumimoji="1" lang="en-US" altLang="ja-JP" dirty="0"/>
              <a:t>58%</a:t>
            </a:r>
            <a:r>
              <a:rPr kumimoji="1" lang="ja-JP" altLang="en-US" dirty="0"/>
              <a:t>がしている、</a:t>
            </a:r>
            <a:r>
              <a:rPr kumimoji="1" lang="en-US" altLang="ja-JP" dirty="0"/>
              <a:t>42%</a:t>
            </a:r>
            <a:r>
              <a:rPr kumimoji="1" lang="ja-JP" altLang="en-US" dirty="0"/>
              <a:t>はしていないと答えました。ガイダンスを読んでいても、活用しきれていない人がいることがわかりました。</a:t>
            </a:r>
          </a:p>
        </p:txBody>
      </p:sp>
      <p:sp>
        <p:nvSpPr>
          <p:cNvPr id="4" name="スライド番号プレースホルダ 3"/>
          <p:cNvSpPr>
            <a:spLocks noGrp="1"/>
          </p:cNvSpPr>
          <p:nvPr>
            <p:ph type="sldNum" sz="quarter" idx="10"/>
          </p:nvPr>
        </p:nvSpPr>
        <p:spPr/>
        <p:txBody>
          <a:bodyPr/>
          <a:lstStyle/>
          <a:p>
            <a:fld id="{C4142BCB-06FA-4DE2-9A3A-25793818A1CA}"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ja-JP" altLang="en-US"/>
              <a:t>マスター タイトルの書式設定</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45210475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509A250-FF31-4206-8172-F9D3106AACB1}" type="datetimeFigureOut">
              <a:rPr lang="en-US" dirty="0"/>
              <a:pPr/>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49577151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ja-JP" altLang="en-US"/>
              <a:t>マスター タイトルの書式設定</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509A250-FF31-4206-8172-F9D3106AACB1}"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381736630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ja-JP" altLang="en-US"/>
              <a:t>マスター タイトルの書式設定</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ja-JP" altLang="en-US"/>
              <a:t>マスター テキストの書式設定</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509A250-FF31-4206-8172-F9D3106AACB1}"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&lt;#&gt;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xmlns="" val="263079429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509A250-FF31-4206-8172-F9D3106AACB1}"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105895979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11/7/2019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305627807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11/7/2019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1984390884"/>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79070444"/>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327889717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75274900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796027F-7875-4030-9381-8BD8C4F21935}"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373081811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pPr/>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258307387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pPr/>
              <a:t>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358344334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pPr/>
              <a:t>11/7/2019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279018608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11/7/2019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233564243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p:cNvSpPr>
            <a:spLocks noGrp="1"/>
          </p:cNvSpPr>
          <p:nvPr>
            <p:ph type="dt" sz="half" idx="10"/>
          </p:nvPr>
        </p:nvSpPr>
        <p:spPr/>
        <p:txBody>
          <a:bodyPr/>
          <a:lstStyle/>
          <a:p>
            <a:fld id="{4509A250-FF31-4206-8172-F9D3106AACB1}" type="datetimeFigureOut">
              <a:rPr lang="en-US" dirty="0"/>
              <a:pPr/>
              <a:t>11/7/2019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420290967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509A250-FF31-4206-8172-F9D3106AACB1}" type="datetimeFigureOut">
              <a:rPr lang="en-US" dirty="0"/>
              <a:pPr/>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308749432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pPr/>
              <a:t>11/7/2019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&lt;#&gt;</a:t>
            </a:fld>
            <a:endParaRPr lang="en-US" dirty="0"/>
          </a:p>
        </p:txBody>
      </p:sp>
    </p:spTree>
    <p:extLst>
      <p:ext uri="{BB962C8B-B14F-4D97-AF65-F5344CB8AC3E}">
        <p14:creationId xmlns:p14="http://schemas.microsoft.com/office/powerpoint/2010/main" xmlns="" val="2131934502"/>
      </p:ext>
    </p:extLst>
  </p:cSld>
  <p:clrMap bg1="dk1" tx1="lt1" bg2="dk2" tx2="lt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 id="2147484000" r:id="rId12"/>
    <p:sldLayoutId id="2147484001" r:id="rId13"/>
    <p:sldLayoutId id="2147484002" r:id="rId14"/>
    <p:sldLayoutId id="2147484003" r:id="rId15"/>
    <p:sldLayoutId id="2147484004" r:id="rId16"/>
    <p:sldLayoutId id="2147484005" r:id="rId17"/>
  </p:sldLayoutIdLst>
  <p:transition/>
  <p:hf sldNum="0" hdr="0" ftr="0" dt="0"/>
  <p:txStyles>
    <p:titleStyle>
      <a:lvl1pPr algn="l" defTabSz="457200" rtl="0" eaLnBrk="1" latinLnBrk="0" hangingPunct="1">
        <a:spcBef>
          <a:spcPct val="0"/>
        </a:spcBef>
        <a:buNone/>
        <a:defRPr kumimoji="1" sz="4200" b="0" i="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3CB5B9B-A354-4242-99CA-C3040FCAC3FD}"/>
              </a:ext>
            </a:extLst>
          </p:cNvPr>
          <p:cNvSpPr>
            <a:spLocks noGrp="1"/>
          </p:cNvSpPr>
          <p:nvPr>
            <p:ph type="ctrTitle"/>
          </p:nvPr>
        </p:nvSpPr>
        <p:spPr>
          <a:xfrm>
            <a:off x="1327397" y="2400420"/>
            <a:ext cx="9573203" cy="2057160"/>
          </a:xfrm>
        </p:spPr>
        <p:txBody>
          <a:bodyPr>
            <a:normAutofit/>
          </a:bodyPr>
          <a:lstStyle/>
          <a:p>
            <a:r>
              <a:rPr kumimoji="1" lang="ja-JP" altLang="en-US" sz="5400" dirty="0"/>
              <a:t>医療用麻薬適正使用のための学習の現状と課題</a:t>
            </a:r>
          </a:p>
        </p:txBody>
      </p:sp>
      <p:sp>
        <p:nvSpPr>
          <p:cNvPr id="3" name="字幕 2">
            <a:extLst>
              <a:ext uri="{FF2B5EF4-FFF2-40B4-BE49-F238E27FC236}">
                <a16:creationId xmlns:a16="http://schemas.microsoft.com/office/drawing/2014/main" xmlns="" id="{69F3034D-1553-F64C-BDA0-5583F5EFB928}"/>
              </a:ext>
            </a:extLst>
          </p:cNvPr>
          <p:cNvSpPr>
            <a:spLocks noGrp="1"/>
          </p:cNvSpPr>
          <p:nvPr>
            <p:ph type="subTitle" idx="1"/>
          </p:nvPr>
        </p:nvSpPr>
        <p:spPr>
          <a:xfrm>
            <a:off x="1291401" y="4634439"/>
            <a:ext cx="10405955" cy="1015663"/>
          </a:xfrm>
        </p:spPr>
        <p:txBody>
          <a:bodyPr>
            <a:normAutofit fontScale="77500" lnSpcReduction="20000"/>
          </a:bodyPr>
          <a:lstStyle/>
          <a:p>
            <a:endParaRPr kumimoji="1" lang="ja-JP" altLang="en-US" dirty="0"/>
          </a:p>
          <a:p>
            <a:r>
              <a:rPr lang="ja-JP" altLang="en-US" sz="2900" dirty="0">
                <a:solidFill>
                  <a:schemeClr val="tx2">
                    <a:lumMod val="50000"/>
                  </a:schemeClr>
                </a:solidFill>
              </a:rPr>
              <a:t>◎小松明日香</a:t>
            </a:r>
            <a:r>
              <a:rPr lang="en-US" altLang="ja-JP" sz="2900" baseline="30000" dirty="0">
                <a:solidFill>
                  <a:schemeClr val="tx2">
                    <a:lumMod val="50000"/>
                  </a:schemeClr>
                </a:solidFill>
              </a:rPr>
              <a:t>1)</a:t>
            </a:r>
            <a:r>
              <a:rPr lang="ja-JP" altLang="en-US" sz="2900" dirty="0">
                <a:solidFill>
                  <a:schemeClr val="tx2">
                    <a:lumMod val="50000"/>
                  </a:schemeClr>
                </a:solidFill>
              </a:rPr>
              <a:t>、岡村将平</a:t>
            </a:r>
            <a:r>
              <a:rPr lang="en-US" altLang="ja-JP" sz="2900" baseline="30000" dirty="0">
                <a:solidFill>
                  <a:schemeClr val="tx2">
                    <a:lumMod val="50000"/>
                  </a:schemeClr>
                </a:solidFill>
              </a:rPr>
              <a:t>1)</a:t>
            </a:r>
            <a:r>
              <a:rPr lang="ja-JP" altLang="en-US" sz="2900" dirty="0">
                <a:solidFill>
                  <a:schemeClr val="tx2">
                    <a:lumMod val="50000"/>
                  </a:schemeClr>
                </a:solidFill>
              </a:rPr>
              <a:t>、氏原浩善</a:t>
            </a:r>
            <a:r>
              <a:rPr lang="en-US" altLang="ja-JP" sz="2900" baseline="30000" dirty="0">
                <a:solidFill>
                  <a:schemeClr val="tx2">
                    <a:lumMod val="50000"/>
                  </a:schemeClr>
                </a:solidFill>
              </a:rPr>
              <a:t>2)</a:t>
            </a:r>
            <a:r>
              <a:rPr lang="ja-JP" altLang="en-US" sz="2900" dirty="0">
                <a:solidFill>
                  <a:schemeClr val="tx2">
                    <a:lumMod val="50000"/>
                  </a:schemeClr>
                </a:solidFill>
              </a:rPr>
              <a:t>、小島理恵</a:t>
            </a:r>
            <a:r>
              <a:rPr lang="en-US" altLang="ja-JP" sz="2900" baseline="30000" dirty="0">
                <a:solidFill>
                  <a:schemeClr val="tx2">
                    <a:lumMod val="50000"/>
                  </a:schemeClr>
                </a:solidFill>
              </a:rPr>
              <a:t>2)</a:t>
            </a:r>
            <a:r>
              <a:rPr lang="ja-JP" altLang="en-US" sz="2900" dirty="0">
                <a:solidFill>
                  <a:schemeClr val="tx2">
                    <a:lumMod val="50000"/>
                  </a:schemeClr>
                </a:solidFill>
              </a:rPr>
              <a:t>、田中繁樹</a:t>
            </a:r>
            <a:r>
              <a:rPr lang="en-US" altLang="ja-JP" sz="2900" baseline="30000" dirty="0">
                <a:solidFill>
                  <a:schemeClr val="tx2">
                    <a:lumMod val="50000"/>
                  </a:schemeClr>
                </a:solidFill>
              </a:rPr>
              <a:t>2)</a:t>
            </a:r>
            <a:r>
              <a:rPr lang="ja-JP" altLang="en-US" sz="2900" dirty="0">
                <a:solidFill>
                  <a:schemeClr val="tx2">
                    <a:lumMod val="50000"/>
                  </a:schemeClr>
                </a:solidFill>
              </a:rPr>
              <a:t>、浜田嘉則</a:t>
            </a:r>
            <a:r>
              <a:rPr lang="en-US" altLang="ja-JP" sz="2900" baseline="30000" dirty="0">
                <a:solidFill>
                  <a:schemeClr val="tx2">
                    <a:lumMod val="50000"/>
                  </a:schemeClr>
                </a:solidFill>
              </a:rPr>
              <a:t>2)3)</a:t>
            </a:r>
            <a:endParaRPr lang="ja-JP" altLang="en-US" sz="2900" baseline="30000" dirty="0">
              <a:solidFill>
                <a:schemeClr val="tx2">
                  <a:lumMod val="50000"/>
                </a:schemeClr>
              </a:solidFill>
            </a:endParaRPr>
          </a:p>
          <a:p>
            <a:endParaRPr lang="ja-JP" altLang="en-US" baseline="30000" dirty="0">
              <a:solidFill>
                <a:schemeClr val="tx2">
                  <a:lumMod val="50000"/>
                </a:schemeClr>
              </a:solidFill>
            </a:endParaRPr>
          </a:p>
          <a:p>
            <a:endParaRPr lang="ja-JP" altLang="en-US" baseline="30000" dirty="0">
              <a:solidFill>
                <a:schemeClr val="tx2">
                  <a:lumMod val="50000"/>
                </a:schemeClr>
              </a:solidFill>
            </a:endParaRPr>
          </a:p>
        </p:txBody>
      </p:sp>
      <p:sp>
        <p:nvSpPr>
          <p:cNvPr id="4" name="テキスト ボックス 3">
            <a:extLst>
              <a:ext uri="{FF2B5EF4-FFF2-40B4-BE49-F238E27FC236}">
                <a16:creationId xmlns:a16="http://schemas.microsoft.com/office/drawing/2014/main" xmlns="" id="{ED0BFBFD-AF30-B545-A398-FDCD292655DD}"/>
              </a:ext>
            </a:extLst>
          </p:cNvPr>
          <p:cNvSpPr txBox="1"/>
          <p:nvPr/>
        </p:nvSpPr>
        <p:spPr>
          <a:xfrm>
            <a:off x="1291401" y="5262830"/>
            <a:ext cx="6900111" cy="1015663"/>
          </a:xfrm>
          <a:prstGeom prst="rect">
            <a:avLst/>
          </a:prstGeom>
          <a:noFill/>
        </p:spPr>
        <p:txBody>
          <a:bodyPr wrap="square" rtlCol="0">
            <a:spAutoFit/>
          </a:bodyPr>
          <a:lstStyle/>
          <a:p>
            <a:pPr marL="342900" indent="-342900" algn="l">
              <a:buAutoNum type="arabicParenR"/>
            </a:pPr>
            <a:r>
              <a:rPr lang="ja-JP" altLang="en-US" sz="2000" dirty="0">
                <a:solidFill>
                  <a:schemeClr val="tx2">
                    <a:lumMod val="50000"/>
                  </a:schemeClr>
                </a:solidFill>
              </a:rPr>
              <a:t>四国調剤 よさこい薬局</a:t>
            </a:r>
          </a:p>
          <a:p>
            <a:pPr marL="342900" indent="-342900" algn="l">
              <a:buAutoNum type="arabicParenR"/>
            </a:pPr>
            <a:r>
              <a:rPr lang="ja-JP" altLang="en-US" sz="2000" dirty="0">
                <a:solidFill>
                  <a:schemeClr val="tx2">
                    <a:lumMod val="50000"/>
                  </a:schemeClr>
                </a:solidFill>
              </a:rPr>
              <a:t>四国調剤グループ</a:t>
            </a:r>
          </a:p>
          <a:p>
            <a:pPr marL="342900" indent="-342900" algn="l">
              <a:buAutoNum type="arabicParenR"/>
            </a:pPr>
            <a:r>
              <a:rPr lang="ja-JP" altLang="en-US" sz="2000" dirty="0">
                <a:solidFill>
                  <a:schemeClr val="tx2">
                    <a:lumMod val="50000"/>
                  </a:schemeClr>
                </a:solidFill>
              </a:rPr>
              <a:t>徳島文理大学薬学部医療薬学講座</a:t>
            </a:r>
          </a:p>
        </p:txBody>
      </p:sp>
    </p:spTree>
    <p:extLst>
      <p:ext uri="{BB962C8B-B14F-4D97-AF65-F5344CB8AC3E}">
        <p14:creationId xmlns:p14="http://schemas.microsoft.com/office/powerpoint/2010/main" xmlns="" val="263521889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D0436CE-F594-AF4E-B1E2-EDC0824E6510}"/>
              </a:ext>
            </a:extLst>
          </p:cNvPr>
          <p:cNvSpPr>
            <a:spLocks noGrp="1"/>
          </p:cNvSpPr>
          <p:nvPr>
            <p:ph type="title"/>
          </p:nvPr>
        </p:nvSpPr>
        <p:spPr/>
        <p:txBody>
          <a:bodyPr/>
          <a:lstStyle/>
          <a:p>
            <a:r>
              <a:rPr kumimoji="1" lang="ja-JP" altLang="en-US" dirty="0"/>
              <a:t>アンケート結果</a:t>
            </a:r>
          </a:p>
        </p:txBody>
      </p:sp>
      <p:sp>
        <p:nvSpPr>
          <p:cNvPr id="4" name="テキスト ボックス 3">
            <a:extLst>
              <a:ext uri="{FF2B5EF4-FFF2-40B4-BE49-F238E27FC236}">
                <a16:creationId xmlns:a16="http://schemas.microsoft.com/office/drawing/2014/main" xmlns="" id="{F0F57DD8-DD7B-5A45-BB4B-47DE7182BD20}"/>
              </a:ext>
            </a:extLst>
          </p:cNvPr>
          <p:cNvSpPr txBox="1"/>
          <p:nvPr/>
        </p:nvSpPr>
        <p:spPr>
          <a:xfrm>
            <a:off x="838197" y="1243479"/>
            <a:ext cx="5762458" cy="1200329"/>
          </a:xfrm>
          <a:prstGeom prst="rect">
            <a:avLst/>
          </a:prstGeom>
          <a:noFill/>
        </p:spPr>
        <p:txBody>
          <a:bodyPr wrap="square" rtlCol="0">
            <a:spAutoFit/>
          </a:bodyPr>
          <a:lstStyle/>
          <a:p>
            <a:pPr algn="l"/>
            <a:r>
              <a:rPr lang="en-US" altLang="ja-JP" sz="2400" b="1" dirty="0"/>
              <a:t>3.</a:t>
            </a:r>
            <a:r>
              <a:rPr lang="ja-JP" altLang="en-US" sz="2400" b="1" dirty="0"/>
              <a:t>医療用麻薬について学習しているか</a:t>
            </a:r>
          </a:p>
          <a:p>
            <a:pPr algn="l"/>
            <a:r>
              <a:rPr lang="ja-JP" altLang="en-US" sz="2400" dirty="0"/>
              <a:t>している </a:t>
            </a:r>
            <a:r>
              <a:rPr lang="en-US" altLang="ja-JP" sz="2400" dirty="0"/>
              <a:t>:</a:t>
            </a:r>
            <a:r>
              <a:rPr lang="ja-JP" altLang="en-US" sz="2400" dirty="0"/>
              <a:t> </a:t>
            </a:r>
            <a:r>
              <a:rPr lang="en-US" altLang="ja-JP" sz="2400" dirty="0"/>
              <a:t>41%</a:t>
            </a:r>
            <a:endParaRPr lang="ja-JP" altLang="en-US" sz="2400" dirty="0"/>
          </a:p>
          <a:p>
            <a:pPr algn="l"/>
            <a:r>
              <a:rPr lang="ja-JP" altLang="en-US" sz="2400" dirty="0"/>
              <a:t>していない</a:t>
            </a:r>
            <a:r>
              <a:rPr lang="en-US" altLang="ja-JP" sz="2400" dirty="0"/>
              <a:t>:59%</a:t>
            </a:r>
            <a:endParaRPr lang="ja-JP" altLang="en-US" sz="2400" dirty="0"/>
          </a:p>
        </p:txBody>
      </p:sp>
      <p:graphicFrame>
        <p:nvGraphicFramePr>
          <p:cNvPr id="3" name="グラフ 2">
            <a:extLst>
              <a:ext uri="{FF2B5EF4-FFF2-40B4-BE49-F238E27FC236}">
                <a16:creationId xmlns:a16="http://schemas.microsoft.com/office/drawing/2014/main" xmlns="" id="{C5E82C06-509E-924A-A6B8-9C96BEF0F301}"/>
              </a:ext>
              <a:ext uri="{147F2762-F138-4A5C-976F-8EAC2B608ADB}">
                <a16:predDERef xmlns:a16="http://schemas.microsoft.com/office/drawing/2014/main" xmlns="" pred="{B8A8B9C8-98F1-5144-B252-13845AC8DB0A}"/>
              </a:ext>
            </a:extLst>
          </p:cNvPr>
          <p:cNvGraphicFramePr>
            <a:graphicFrameLocks/>
          </p:cNvGraphicFramePr>
          <p:nvPr>
            <p:extLst>
              <p:ext uri="{D42A27DB-BD31-4B8C-83A1-F6EECF244321}">
                <p14:modId xmlns:p14="http://schemas.microsoft.com/office/powerpoint/2010/main" xmlns="" val="3821679482"/>
              </p:ext>
            </p:extLst>
          </p:nvPr>
        </p:nvGraphicFramePr>
        <p:xfrm>
          <a:off x="5193373" y="452718"/>
          <a:ext cx="8138028" cy="5949798"/>
        </p:xfrm>
        <a:graphic>
          <a:graphicData uri="http://schemas.openxmlformats.org/drawingml/2006/chart">
            <c:chart xmlns:c="http://schemas.openxmlformats.org/drawingml/2006/chart" xmlns:r="http://schemas.openxmlformats.org/officeDocument/2006/relationships" r:id="rId4"/>
          </a:graphicData>
        </a:graphic>
      </p:graphicFrame>
      <p:grpSp>
        <p:nvGrpSpPr>
          <p:cNvPr id="12" name="グループ化 11">
            <a:extLst>
              <a:ext uri="{FF2B5EF4-FFF2-40B4-BE49-F238E27FC236}">
                <a16:creationId xmlns:a16="http://schemas.microsoft.com/office/drawing/2014/main" xmlns="" id="{921A2E50-E907-DA4F-9AAB-C2FFB239D4B6}"/>
              </a:ext>
            </a:extLst>
          </p:cNvPr>
          <p:cNvGrpSpPr/>
          <p:nvPr/>
        </p:nvGrpSpPr>
        <p:grpSpPr>
          <a:xfrm>
            <a:off x="838197" y="303932"/>
            <a:ext cx="13017785" cy="6247369"/>
            <a:chOff x="838197" y="303932"/>
            <a:chExt cx="13017785" cy="6247369"/>
          </a:xfrm>
        </p:grpSpPr>
        <p:sp>
          <p:nvSpPr>
            <p:cNvPr id="8" name="テキスト ボックス 7">
              <a:extLst>
                <a:ext uri="{FF2B5EF4-FFF2-40B4-BE49-F238E27FC236}">
                  <a16:creationId xmlns:a16="http://schemas.microsoft.com/office/drawing/2014/main" xmlns="" id="{39F38719-3D68-3F4A-889F-86EAB257F803}"/>
                </a:ext>
              </a:extLst>
            </p:cNvPr>
            <p:cNvSpPr txBox="1"/>
            <p:nvPr/>
          </p:nvSpPr>
          <p:spPr>
            <a:xfrm>
              <a:off x="838197" y="2630614"/>
              <a:ext cx="5141602" cy="1631216"/>
            </a:xfrm>
            <a:prstGeom prst="rect">
              <a:avLst/>
            </a:prstGeom>
            <a:ln>
              <a:solidFill>
                <a:schemeClr val="tx2"/>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l"/>
              <a:r>
                <a:rPr lang="ja-JP" altLang="en-US" sz="2000" b="1" dirty="0">
                  <a:solidFill>
                    <a:schemeClr val="tx2"/>
                  </a:solidFill>
                </a:rPr>
                <a:t>学習していると答えた人 </a:t>
              </a:r>
            </a:p>
            <a:p>
              <a:pPr algn="l"/>
              <a:r>
                <a:rPr lang="ja-JP" altLang="en-US" sz="2000" b="1" dirty="0"/>
                <a:t>どういう時に学習しているか</a:t>
              </a:r>
            </a:p>
            <a:p>
              <a:pPr algn="l"/>
              <a:r>
                <a:rPr lang="ja-JP" altLang="en-US" sz="2000" dirty="0"/>
                <a:t>定期的にしている </a:t>
              </a:r>
              <a:r>
                <a:rPr lang="en-US" altLang="ja-JP" sz="2000" dirty="0"/>
                <a:t>:</a:t>
              </a:r>
              <a:r>
                <a:rPr lang="ja-JP" altLang="en-US" sz="2000" dirty="0"/>
                <a:t> </a:t>
              </a:r>
              <a:r>
                <a:rPr lang="en-US" altLang="ja-JP" sz="2000" dirty="0"/>
                <a:t>8%</a:t>
              </a:r>
              <a:r>
                <a:rPr lang="ja-JP" altLang="en-US" sz="2000" dirty="0"/>
                <a:t>  </a:t>
              </a:r>
            </a:p>
            <a:p>
              <a:pPr algn="l"/>
              <a:r>
                <a:rPr lang="ja-JP" altLang="en-US" sz="2000" dirty="0"/>
                <a:t>わからないことがあったとき </a:t>
              </a:r>
              <a:r>
                <a:rPr lang="en-US" altLang="ja-JP" sz="2000" dirty="0"/>
                <a:t>:</a:t>
              </a:r>
              <a:r>
                <a:rPr lang="ja-JP" altLang="en-US" sz="2000" dirty="0"/>
                <a:t> </a:t>
              </a:r>
              <a:r>
                <a:rPr lang="en-US" altLang="ja-JP" sz="2000" dirty="0"/>
                <a:t>81%</a:t>
              </a:r>
              <a:r>
                <a:rPr lang="ja-JP" altLang="en-US" sz="2000" dirty="0"/>
                <a:t> </a:t>
              </a:r>
            </a:p>
            <a:p>
              <a:pPr algn="l"/>
              <a:r>
                <a:rPr lang="ja-JP" altLang="en-US" sz="2000" dirty="0"/>
                <a:t>その他 </a:t>
              </a:r>
              <a:r>
                <a:rPr lang="en-US" altLang="ja-JP" sz="2000" dirty="0"/>
                <a:t>:</a:t>
              </a:r>
              <a:r>
                <a:rPr lang="ja-JP" altLang="en-US" sz="2000" dirty="0"/>
                <a:t> </a:t>
              </a:r>
              <a:r>
                <a:rPr lang="en-US" altLang="ja-JP" sz="2000" dirty="0"/>
                <a:t>11%</a:t>
              </a:r>
              <a:endParaRPr lang="ja-JP" altLang="en-US" sz="2000" dirty="0"/>
            </a:p>
          </p:txBody>
        </p:sp>
        <p:graphicFrame>
          <p:nvGraphicFramePr>
            <p:cNvPr id="7" name="グラフ 6">
              <a:extLst>
                <a:ext uri="{FF2B5EF4-FFF2-40B4-BE49-F238E27FC236}">
                  <a16:creationId xmlns:a16="http://schemas.microsoft.com/office/drawing/2014/main" xmlns="" id="{866DBFA5-24A9-2441-82A4-3A24359CD7F2}"/>
                </a:ext>
                <a:ext uri="{147F2762-F138-4A5C-976F-8EAC2B608ADB}">
                  <a16:predDERef xmlns:a16="http://schemas.microsoft.com/office/drawing/2014/main" xmlns="" pred="{B1A8A50F-0A54-814A-8D93-87207E75E11B}"/>
                </a:ext>
              </a:extLst>
            </p:cNvPr>
            <p:cNvGraphicFramePr>
              <a:graphicFrameLocks/>
            </p:cNvGraphicFramePr>
            <p:nvPr>
              <p:extLst>
                <p:ext uri="{D42A27DB-BD31-4B8C-83A1-F6EECF244321}">
                  <p14:modId xmlns:p14="http://schemas.microsoft.com/office/powerpoint/2010/main" xmlns="" val="3471994443"/>
                </p:ext>
              </p:extLst>
            </p:nvPr>
          </p:nvGraphicFramePr>
          <p:xfrm>
            <a:off x="4668792" y="303932"/>
            <a:ext cx="9187190" cy="6247369"/>
          </p:xfrm>
          <a:graphic>
            <a:graphicData uri="http://schemas.openxmlformats.org/drawingml/2006/chart">
              <c:chart xmlns:c="http://schemas.openxmlformats.org/drawingml/2006/chart" xmlns:r="http://schemas.openxmlformats.org/officeDocument/2006/relationships" r:id="rId5"/>
            </a:graphicData>
          </a:graphic>
        </p:graphicFrame>
      </p:grpSp>
      <p:grpSp>
        <p:nvGrpSpPr>
          <p:cNvPr id="17" name="グループ化 16">
            <a:extLst>
              <a:ext uri="{FF2B5EF4-FFF2-40B4-BE49-F238E27FC236}">
                <a16:creationId xmlns:a16="http://schemas.microsoft.com/office/drawing/2014/main" xmlns="" id="{AA56E967-A1F1-C843-9F71-C6DC179AC9C8}"/>
              </a:ext>
            </a:extLst>
          </p:cNvPr>
          <p:cNvGrpSpPr/>
          <p:nvPr/>
        </p:nvGrpSpPr>
        <p:grpSpPr>
          <a:xfrm>
            <a:off x="838197" y="0"/>
            <a:ext cx="11941756" cy="6648784"/>
            <a:chOff x="1222207" y="4489732"/>
            <a:chExt cx="11941756" cy="6648784"/>
          </a:xfrm>
        </p:grpSpPr>
        <p:sp>
          <p:nvSpPr>
            <p:cNvPr id="6" name="テキスト ボックス 5">
              <a:extLst>
                <a:ext uri="{FF2B5EF4-FFF2-40B4-BE49-F238E27FC236}">
                  <a16:creationId xmlns:a16="http://schemas.microsoft.com/office/drawing/2014/main" xmlns="" id="{C972CB47-F4CF-2841-A91C-AD8FC52EFCEB}"/>
                </a:ext>
              </a:extLst>
            </p:cNvPr>
            <p:cNvSpPr txBox="1"/>
            <p:nvPr/>
          </p:nvSpPr>
          <p:spPr>
            <a:xfrm flipH="1">
              <a:off x="1222207" y="9072258"/>
              <a:ext cx="5141602" cy="1631216"/>
            </a:xfrm>
            <a:prstGeom prst="rect">
              <a:avLst/>
            </a:prstGeom>
            <a:noFill/>
            <a:ln>
              <a:solidFill>
                <a:schemeClr val="accent2"/>
              </a:solidFill>
            </a:ln>
          </p:spPr>
          <p:txBody>
            <a:bodyPr wrap="square" rtlCol="0">
              <a:spAutoFit/>
            </a:bodyPr>
            <a:lstStyle/>
            <a:p>
              <a:pPr algn="l"/>
              <a:r>
                <a:rPr lang="ja-JP" altLang="en-US" sz="2000" b="1" dirty="0">
                  <a:solidFill>
                    <a:schemeClr val="accent2"/>
                  </a:solidFill>
                </a:rPr>
                <a:t>学習していないと答えた人</a:t>
              </a:r>
            </a:p>
            <a:p>
              <a:pPr algn="l"/>
              <a:r>
                <a:rPr lang="ja-JP" altLang="en-US" sz="2000" b="1" dirty="0"/>
                <a:t>なぜ学習できていないと思うか</a:t>
              </a:r>
            </a:p>
            <a:p>
              <a:pPr algn="l"/>
              <a:r>
                <a:rPr lang="ja-JP" altLang="en-US" sz="2000" dirty="0"/>
                <a:t>麻薬に接する機会が少ないため </a:t>
              </a:r>
              <a:r>
                <a:rPr lang="en-US" altLang="ja-JP" sz="2000" dirty="0"/>
                <a:t>:</a:t>
              </a:r>
              <a:r>
                <a:rPr lang="ja-JP" altLang="en-US" sz="2000" dirty="0"/>
                <a:t> </a:t>
              </a:r>
              <a:r>
                <a:rPr lang="en-US" altLang="ja-JP" sz="2000" dirty="0"/>
                <a:t>90%</a:t>
              </a:r>
              <a:endParaRPr lang="ja-JP" altLang="en-US" sz="2000" dirty="0"/>
            </a:p>
            <a:p>
              <a:pPr algn="l"/>
              <a:r>
                <a:rPr lang="ja-JP" altLang="en-US" sz="2000" dirty="0"/>
                <a:t>業務が忙しいため </a:t>
              </a:r>
              <a:r>
                <a:rPr lang="en-US" altLang="ja-JP" sz="2000" dirty="0"/>
                <a:t>:</a:t>
              </a:r>
              <a:r>
                <a:rPr lang="ja-JP" altLang="en-US" sz="2000" dirty="0"/>
                <a:t> </a:t>
              </a:r>
              <a:r>
                <a:rPr lang="en-US" altLang="ja-JP" sz="2000" dirty="0"/>
                <a:t>10%</a:t>
              </a:r>
              <a:endParaRPr lang="ja-JP" altLang="en-US" sz="2000" dirty="0"/>
            </a:p>
            <a:p>
              <a:pPr algn="l"/>
              <a:r>
                <a:rPr lang="ja-JP" altLang="en-US" sz="2000" dirty="0"/>
                <a:t>必要がないため </a:t>
              </a:r>
              <a:r>
                <a:rPr lang="en-US" altLang="ja-JP" sz="2000" dirty="0"/>
                <a:t>:</a:t>
              </a:r>
              <a:r>
                <a:rPr lang="ja-JP" altLang="en-US" sz="2000" dirty="0"/>
                <a:t> </a:t>
              </a:r>
              <a:r>
                <a:rPr lang="en-US" altLang="ja-JP" sz="2000" dirty="0"/>
                <a:t>0%</a:t>
              </a:r>
              <a:endParaRPr lang="ja-JP" altLang="en-US" sz="2000" dirty="0"/>
            </a:p>
          </p:txBody>
        </p:sp>
        <p:graphicFrame>
          <p:nvGraphicFramePr>
            <p:cNvPr id="15" name="グラフ 14">
              <a:extLst>
                <a:ext uri="{FF2B5EF4-FFF2-40B4-BE49-F238E27FC236}">
                  <a16:creationId xmlns:a16="http://schemas.microsoft.com/office/drawing/2014/main" xmlns="" id="{9ACFB5D3-F6DD-7E48-8D8C-F0972F2BAE1E}"/>
                </a:ext>
                <a:ext uri="{147F2762-F138-4A5C-976F-8EAC2B608ADB}">
                  <a16:predDERef xmlns:a16="http://schemas.microsoft.com/office/drawing/2014/main" xmlns="" pred="{D67C77AA-5AFE-ED49-8406-6965C3B8D53D}"/>
                </a:ext>
              </a:extLst>
            </p:cNvPr>
            <p:cNvGraphicFramePr>
              <a:graphicFrameLocks/>
            </p:cNvGraphicFramePr>
            <p:nvPr>
              <p:extLst>
                <p:ext uri="{D42A27DB-BD31-4B8C-83A1-F6EECF244321}">
                  <p14:modId xmlns:p14="http://schemas.microsoft.com/office/powerpoint/2010/main" xmlns="" val="1803373787"/>
                </p:ext>
              </p:extLst>
            </p:nvPr>
          </p:nvGraphicFramePr>
          <p:xfrm>
            <a:off x="6128831" y="4489732"/>
            <a:ext cx="7035132" cy="6648784"/>
          </p:xfrm>
          <a:graphic>
            <a:graphicData uri="http://schemas.openxmlformats.org/drawingml/2006/chart">
              <c:chart xmlns:c="http://schemas.openxmlformats.org/drawingml/2006/chart" xmlns:r="http://schemas.openxmlformats.org/officeDocument/2006/relationships" r:id="rId6"/>
            </a:graphicData>
          </a:graphic>
        </p:graphicFrame>
      </p:grpSp>
    </p:spTree>
    <p:custDataLst>
      <p:tags r:id="rId1"/>
    </p:custDataLst>
    <p:extLst>
      <p:ext uri="{BB962C8B-B14F-4D97-AF65-F5344CB8AC3E}">
        <p14:creationId xmlns:p14="http://schemas.microsoft.com/office/powerpoint/2010/main" xmlns="" val="6654411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D91444E-942D-5440-99E6-B9F065F52BB1}"/>
              </a:ext>
            </a:extLst>
          </p:cNvPr>
          <p:cNvSpPr>
            <a:spLocks noGrp="1"/>
          </p:cNvSpPr>
          <p:nvPr>
            <p:ph type="title"/>
          </p:nvPr>
        </p:nvSpPr>
        <p:spPr/>
        <p:txBody>
          <a:bodyPr/>
          <a:lstStyle/>
          <a:p>
            <a:r>
              <a:rPr kumimoji="1" lang="ja-JP" altLang="en-US" dirty="0"/>
              <a:t>アンケート結果</a:t>
            </a:r>
          </a:p>
        </p:txBody>
      </p:sp>
      <p:sp>
        <p:nvSpPr>
          <p:cNvPr id="4" name="テキスト ボックス 3">
            <a:extLst>
              <a:ext uri="{FF2B5EF4-FFF2-40B4-BE49-F238E27FC236}">
                <a16:creationId xmlns:a16="http://schemas.microsoft.com/office/drawing/2014/main" xmlns="" id="{DE2AE471-D4F6-B945-96A1-EC5C1357ECA3}"/>
              </a:ext>
            </a:extLst>
          </p:cNvPr>
          <p:cNvSpPr txBox="1"/>
          <p:nvPr/>
        </p:nvSpPr>
        <p:spPr>
          <a:xfrm>
            <a:off x="838200" y="1487237"/>
            <a:ext cx="8319168" cy="523220"/>
          </a:xfrm>
          <a:prstGeom prst="rect">
            <a:avLst/>
          </a:prstGeom>
          <a:noFill/>
        </p:spPr>
        <p:txBody>
          <a:bodyPr wrap="square" rtlCol="0">
            <a:spAutoFit/>
          </a:bodyPr>
          <a:lstStyle/>
          <a:p>
            <a:pPr algn="l"/>
            <a:r>
              <a:rPr lang="en-US" altLang="ja-JP" sz="2800" dirty="0"/>
              <a:t>4.</a:t>
            </a:r>
            <a:r>
              <a:rPr lang="ja-JP" altLang="en-US" sz="2800" dirty="0"/>
              <a:t> 学習教材として使われているもの</a:t>
            </a:r>
            <a:r>
              <a:rPr lang="en-US" altLang="ja-JP" sz="2800" dirty="0"/>
              <a:t>(</a:t>
            </a:r>
            <a:r>
              <a:rPr lang="ja-JP" altLang="en-US" sz="2800" dirty="0"/>
              <a:t>複数回答可</a:t>
            </a:r>
            <a:r>
              <a:rPr lang="en-US" altLang="ja-JP" sz="2800" dirty="0"/>
              <a:t>)</a:t>
            </a:r>
            <a:endParaRPr lang="ja-JP" altLang="en-US" sz="2800" dirty="0"/>
          </a:p>
        </p:txBody>
      </p:sp>
      <p:graphicFrame>
        <p:nvGraphicFramePr>
          <p:cNvPr id="10" name="グラフ 9">
            <a:extLst>
              <a:ext uri="{FF2B5EF4-FFF2-40B4-BE49-F238E27FC236}">
                <a16:creationId xmlns:a16="http://schemas.microsoft.com/office/drawing/2014/main" xmlns="" id="{2B8FFB48-05EC-F641-92C7-C0AB74CB8648}"/>
              </a:ext>
              <a:ext uri="{147F2762-F138-4A5C-976F-8EAC2B608ADB}">
                <a16:predDERef xmlns:a16="http://schemas.microsoft.com/office/drawing/2014/main" xmlns="" pred="{8ED59EAA-97A2-334A-9448-DF32D173223A}"/>
              </a:ext>
            </a:extLst>
          </p:cNvPr>
          <p:cNvGraphicFramePr>
            <a:graphicFrameLocks/>
          </p:cNvGraphicFramePr>
          <p:nvPr>
            <p:extLst>
              <p:ext uri="{D42A27DB-BD31-4B8C-83A1-F6EECF244321}">
                <p14:modId xmlns:p14="http://schemas.microsoft.com/office/powerpoint/2010/main" xmlns="" val="1106111326"/>
              </p:ext>
            </p:extLst>
          </p:nvPr>
        </p:nvGraphicFramePr>
        <p:xfrm>
          <a:off x="519130" y="2074110"/>
          <a:ext cx="7117581" cy="4331172"/>
        </p:xfrm>
        <a:graphic>
          <a:graphicData uri="http://schemas.openxmlformats.org/drawingml/2006/chart">
            <c:chart xmlns:c="http://schemas.openxmlformats.org/drawingml/2006/chart" xmlns:r="http://schemas.openxmlformats.org/officeDocument/2006/relationships" r:id="rId3"/>
          </a:graphicData>
        </a:graphic>
      </p:graphicFrame>
      <p:sp>
        <p:nvSpPr>
          <p:cNvPr id="3" name="吹き出し: 角を丸めた四角形 2">
            <a:extLst>
              <a:ext uri="{FF2B5EF4-FFF2-40B4-BE49-F238E27FC236}">
                <a16:creationId xmlns:a16="http://schemas.microsoft.com/office/drawing/2014/main" xmlns="" id="{7207F90C-2D84-AC41-A40B-7CEBB090B4F9}"/>
              </a:ext>
            </a:extLst>
          </p:cNvPr>
          <p:cNvSpPr/>
          <p:nvPr/>
        </p:nvSpPr>
        <p:spPr>
          <a:xfrm>
            <a:off x="7636711" y="2669398"/>
            <a:ext cx="4358105" cy="1519204"/>
          </a:xfrm>
          <a:prstGeom prst="wedgeRoundRectCallout">
            <a:avLst>
              <a:gd name="adj1" fmla="val -60171"/>
              <a:gd name="adj2" fmla="val -24550"/>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薬学情報誌・インターネットが多い</a:t>
            </a:r>
          </a:p>
        </p:txBody>
      </p:sp>
    </p:spTree>
    <p:extLst>
      <p:ext uri="{BB962C8B-B14F-4D97-AF65-F5344CB8AC3E}">
        <p14:creationId xmlns:p14="http://schemas.microsoft.com/office/powerpoint/2010/main" xmlns="" val="338221097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024AACA-794E-FC4D-841B-911CC62B0DA3}"/>
              </a:ext>
            </a:extLst>
          </p:cNvPr>
          <p:cNvSpPr>
            <a:spLocks noGrp="1"/>
          </p:cNvSpPr>
          <p:nvPr>
            <p:ph type="title"/>
          </p:nvPr>
        </p:nvSpPr>
        <p:spPr/>
        <p:txBody>
          <a:bodyPr/>
          <a:lstStyle/>
          <a:p>
            <a:r>
              <a:rPr lang="ja-JP" altLang="en-US" dirty="0"/>
              <a:t>アンケート結果</a:t>
            </a:r>
            <a:endParaRPr kumimoji="1" lang="ja-JP" altLang="en-US" dirty="0"/>
          </a:p>
        </p:txBody>
      </p:sp>
      <p:sp>
        <p:nvSpPr>
          <p:cNvPr id="6" name="テキスト ボックス 5">
            <a:extLst>
              <a:ext uri="{FF2B5EF4-FFF2-40B4-BE49-F238E27FC236}">
                <a16:creationId xmlns:a16="http://schemas.microsoft.com/office/drawing/2014/main" xmlns="" id="{99269BC3-7F68-F841-AE66-76D1ADBE9E2B}"/>
              </a:ext>
            </a:extLst>
          </p:cNvPr>
          <p:cNvSpPr txBox="1"/>
          <p:nvPr/>
        </p:nvSpPr>
        <p:spPr>
          <a:xfrm>
            <a:off x="1092534" y="1659285"/>
            <a:ext cx="10006932" cy="3539430"/>
          </a:xfrm>
          <a:prstGeom prst="rect">
            <a:avLst/>
          </a:prstGeom>
          <a:noFill/>
        </p:spPr>
        <p:txBody>
          <a:bodyPr wrap="square">
            <a:spAutoFit/>
          </a:bodyPr>
          <a:lstStyle/>
          <a:p>
            <a:r>
              <a:rPr lang="en-US" altLang="ja-JP" sz="3200" b="1" dirty="0"/>
              <a:t>5</a:t>
            </a:r>
            <a:r>
              <a:rPr kumimoji="1" lang="en-US" altLang="ja-JP" sz="3200" b="1" dirty="0"/>
              <a:t>.</a:t>
            </a:r>
            <a:r>
              <a:rPr kumimoji="1" lang="ja-JP" altLang="en-US" sz="3200" b="1" dirty="0"/>
              <a:t>困っていること</a:t>
            </a:r>
            <a:r>
              <a:rPr kumimoji="1" lang="en-US" altLang="ja-JP" sz="3200" b="1" dirty="0"/>
              <a:t>(</a:t>
            </a:r>
            <a:r>
              <a:rPr kumimoji="1" lang="ja-JP" altLang="en-US" sz="3200" b="1" dirty="0"/>
              <a:t>自由記載</a:t>
            </a:r>
            <a:r>
              <a:rPr kumimoji="1" lang="en-US" altLang="ja-JP" sz="3200" b="1" dirty="0"/>
              <a:t>)</a:t>
            </a:r>
            <a:endParaRPr lang="ja-JP" altLang="en-US" sz="3200" dirty="0"/>
          </a:p>
          <a:p>
            <a:r>
              <a:rPr lang="ja-JP" altLang="en-US" sz="3200" dirty="0"/>
              <a:t> ・医療用麻薬の知識不足</a:t>
            </a:r>
          </a:p>
          <a:p>
            <a:r>
              <a:rPr kumimoji="1" lang="ja-JP" altLang="en-US" sz="3200" dirty="0"/>
              <a:t> ・医者の説明内容がわからない</a:t>
            </a:r>
          </a:p>
          <a:p>
            <a:r>
              <a:rPr lang="ja-JP" altLang="en-US" sz="3200" dirty="0"/>
              <a:t> ・患者の理解度が低い</a:t>
            </a:r>
          </a:p>
          <a:p>
            <a:r>
              <a:rPr kumimoji="1" lang="ja-JP" altLang="en-US" sz="3200" dirty="0"/>
              <a:t> ・患者と家族の麻薬への考えが異なっている</a:t>
            </a:r>
          </a:p>
          <a:p>
            <a:r>
              <a:rPr lang="ja-JP" altLang="en-US" sz="3200" dirty="0"/>
              <a:t> ・ガン患者の場合痛みの状態などを聞きづらい</a:t>
            </a:r>
          </a:p>
          <a:p>
            <a:r>
              <a:rPr kumimoji="1" lang="ja-JP" altLang="en-US" sz="3200" dirty="0"/>
              <a:t> ・患者本人でなく家族に指導するとき</a:t>
            </a:r>
          </a:p>
        </p:txBody>
      </p:sp>
      <p:sp>
        <p:nvSpPr>
          <p:cNvPr id="3" name="四角形: 角を丸くする 2">
            <a:extLst>
              <a:ext uri="{FF2B5EF4-FFF2-40B4-BE49-F238E27FC236}">
                <a16:creationId xmlns:a16="http://schemas.microsoft.com/office/drawing/2014/main" xmlns="" id="{58305005-9A51-8D4F-8ED8-A1CA0C9D491E}"/>
              </a:ext>
            </a:extLst>
          </p:cNvPr>
          <p:cNvSpPr/>
          <p:nvPr/>
        </p:nvSpPr>
        <p:spPr>
          <a:xfrm>
            <a:off x="1510731" y="5255531"/>
            <a:ext cx="8883215" cy="1340985"/>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t>困っていることを共有・解決できる場が必要</a:t>
            </a:r>
          </a:p>
        </p:txBody>
      </p:sp>
    </p:spTree>
    <p:extLst>
      <p:ext uri="{BB962C8B-B14F-4D97-AF65-F5344CB8AC3E}">
        <p14:creationId xmlns:p14="http://schemas.microsoft.com/office/powerpoint/2010/main" xmlns="" val="295809118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17D9DBD4-E574-5C4D-B185-728B23242153}"/>
              </a:ext>
            </a:extLst>
          </p:cNvPr>
          <p:cNvSpPr>
            <a:spLocks noGrp="1"/>
          </p:cNvSpPr>
          <p:nvPr>
            <p:ph type="title"/>
          </p:nvPr>
        </p:nvSpPr>
        <p:spPr/>
        <p:txBody>
          <a:bodyPr/>
          <a:lstStyle/>
          <a:p>
            <a:r>
              <a:rPr kumimoji="1" lang="ja-JP" altLang="en-US" dirty="0"/>
              <a:t>アンケート結果</a:t>
            </a:r>
          </a:p>
        </p:txBody>
      </p:sp>
      <p:sp>
        <p:nvSpPr>
          <p:cNvPr id="4" name="テキスト ボックス 3">
            <a:extLst>
              <a:ext uri="{FF2B5EF4-FFF2-40B4-BE49-F238E27FC236}">
                <a16:creationId xmlns:a16="http://schemas.microsoft.com/office/drawing/2014/main" xmlns="" id="{F324AC5E-74C2-0041-BC2D-65A8C5BB905A}"/>
              </a:ext>
            </a:extLst>
          </p:cNvPr>
          <p:cNvSpPr txBox="1"/>
          <p:nvPr/>
        </p:nvSpPr>
        <p:spPr>
          <a:xfrm>
            <a:off x="5184942" y="2511258"/>
            <a:ext cx="1828800" cy="1828800"/>
          </a:xfrm>
          <a:prstGeom prst="rect">
            <a:avLst/>
          </a:prstGeom>
          <a:noFill/>
        </p:spPr>
        <p:txBody>
          <a:bodyPr wrap="square" rtlCol="0">
            <a:spAutoFit/>
          </a:bodyPr>
          <a:lstStyle/>
          <a:p>
            <a:pPr algn="l"/>
            <a:endParaRPr lang="ja-JP" altLang="en-US" dirty="0"/>
          </a:p>
        </p:txBody>
      </p:sp>
      <p:sp>
        <p:nvSpPr>
          <p:cNvPr id="5" name="テキスト ボックス 4">
            <a:extLst>
              <a:ext uri="{FF2B5EF4-FFF2-40B4-BE49-F238E27FC236}">
                <a16:creationId xmlns:a16="http://schemas.microsoft.com/office/drawing/2014/main" xmlns="" id="{677B545A-54C1-5E49-BF29-E55B53236529}"/>
              </a:ext>
            </a:extLst>
          </p:cNvPr>
          <p:cNvSpPr txBox="1"/>
          <p:nvPr/>
        </p:nvSpPr>
        <p:spPr>
          <a:xfrm>
            <a:off x="1113806" y="1672655"/>
            <a:ext cx="9964387" cy="4031873"/>
          </a:xfrm>
          <a:prstGeom prst="rect">
            <a:avLst/>
          </a:prstGeom>
          <a:noFill/>
        </p:spPr>
        <p:txBody>
          <a:bodyPr wrap="square" rtlCol="0">
            <a:spAutoFit/>
          </a:bodyPr>
          <a:lstStyle/>
          <a:p>
            <a:pPr algn="l"/>
            <a:r>
              <a:rPr lang="en-US" altLang="ja-JP" sz="3200" b="1" i="1" dirty="0"/>
              <a:t>6.</a:t>
            </a:r>
            <a:r>
              <a:rPr lang="ja-JP" altLang="en-US" sz="3200" b="1" i="1" dirty="0"/>
              <a:t> 学習したいと思っていること</a:t>
            </a:r>
            <a:endParaRPr lang="ja-JP" altLang="en-US" sz="3200" dirty="0"/>
          </a:p>
          <a:p>
            <a:pPr algn="l"/>
            <a:r>
              <a:rPr lang="ja-JP" altLang="en-US" sz="3200" dirty="0"/>
              <a:t> ・</a:t>
            </a:r>
            <a:r>
              <a:rPr lang="ja-JP" altLang="en-US" sz="3200" u="sng" dirty="0"/>
              <a:t>用法用量や剤形の特徴</a:t>
            </a:r>
            <a:r>
              <a:rPr lang="en-US" altLang="ja-JP" sz="3200" u="sng" dirty="0"/>
              <a:t>(4</a:t>
            </a:r>
            <a:r>
              <a:rPr lang="ja-JP" altLang="en-US" sz="3200" u="sng" dirty="0"/>
              <a:t>人</a:t>
            </a:r>
            <a:r>
              <a:rPr lang="en-US" altLang="ja-JP" sz="3200" u="sng" dirty="0"/>
              <a:t>)</a:t>
            </a:r>
            <a:endParaRPr lang="ja-JP" altLang="en-US" sz="3200" u="sng" dirty="0"/>
          </a:p>
          <a:p>
            <a:pPr algn="l"/>
            <a:r>
              <a:rPr lang="ja-JP" altLang="en-US" sz="3200" dirty="0"/>
              <a:t> ・</a:t>
            </a:r>
            <a:r>
              <a:rPr lang="ja-JP" altLang="en-US" sz="3200" u="sng" dirty="0"/>
              <a:t>レスキューの使用方法</a:t>
            </a:r>
            <a:r>
              <a:rPr lang="en-US" altLang="ja-JP" sz="3200" u="sng" dirty="0"/>
              <a:t>(6</a:t>
            </a:r>
            <a:r>
              <a:rPr lang="ja-JP" altLang="en-US" sz="3200" u="sng" dirty="0"/>
              <a:t>人</a:t>
            </a:r>
            <a:r>
              <a:rPr lang="en-US" altLang="ja-JP" sz="3200" u="sng" dirty="0"/>
              <a:t>)</a:t>
            </a:r>
            <a:endParaRPr lang="ja-JP" altLang="en-US" sz="3200" u="sng" dirty="0"/>
          </a:p>
          <a:p>
            <a:r>
              <a:rPr lang="ja-JP" altLang="en-US" sz="3200" dirty="0"/>
              <a:t> ・</a:t>
            </a:r>
            <a:r>
              <a:rPr lang="ja-JP" altLang="en-US" sz="3200" u="sng" dirty="0"/>
              <a:t>他剤からの切り替え、モルヒネ換算</a:t>
            </a:r>
            <a:r>
              <a:rPr lang="en-US" altLang="ja-JP" sz="3200" u="sng" dirty="0"/>
              <a:t>(3</a:t>
            </a:r>
            <a:r>
              <a:rPr lang="ja-JP" altLang="en-US" sz="3200" u="sng" dirty="0"/>
              <a:t>人</a:t>
            </a:r>
            <a:r>
              <a:rPr lang="en-US" altLang="ja-JP" sz="3200" u="sng" dirty="0"/>
              <a:t>)</a:t>
            </a:r>
            <a:endParaRPr lang="ja-JP" altLang="en-US" sz="3200" dirty="0"/>
          </a:p>
          <a:p>
            <a:pPr algn="l"/>
            <a:r>
              <a:rPr lang="ja-JP" altLang="en-US" sz="3200" dirty="0"/>
              <a:t> ・受付からの流れ、帳簿の記載事項、廃棄方法</a:t>
            </a:r>
            <a:r>
              <a:rPr lang="en-US" altLang="ja-JP" sz="3200" dirty="0"/>
              <a:t>(2</a:t>
            </a:r>
            <a:r>
              <a:rPr lang="ja-JP" altLang="en-US" sz="3200" dirty="0"/>
              <a:t>人</a:t>
            </a:r>
            <a:r>
              <a:rPr lang="en-US" altLang="ja-JP" sz="3200" dirty="0"/>
              <a:t>)</a:t>
            </a:r>
            <a:endParaRPr lang="ja-JP" altLang="en-US" sz="3200" dirty="0"/>
          </a:p>
          <a:p>
            <a:pPr algn="l"/>
            <a:r>
              <a:rPr lang="ja-JP" altLang="en-US" sz="3200" dirty="0"/>
              <a:t> ・副作用</a:t>
            </a:r>
            <a:r>
              <a:rPr lang="en-US" altLang="ja-JP" sz="3200" dirty="0"/>
              <a:t>(2</a:t>
            </a:r>
            <a:r>
              <a:rPr lang="ja-JP" altLang="en-US" sz="3200" dirty="0"/>
              <a:t>人</a:t>
            </a:r>
            <a:r>
              <a:rPr lang="en-US" altLang="ja-JP" sz="3200" dirty="0"/>
              <a:t>)</a:t>
            </a:r>
            <a:endParaRPr lang="ja-JP" altLang="en-US" sz="3200" dirty="0"/>
          </a:p>
          <a:p>
            <a:pPr algn="l"/>
            <a:r>
              <a:rPr lang="ja-JP" altLang="en-US" sz="3200" dirty="0"/>
              <a:t> ・患者とのコミュニケーション</a:t>
            </a:r>
            <a:r>
              <a:rPr lang="en-US" altLang="ja-JP" sz="3200" dirty="0"/>
              <a:t>(1</a:t>
            </a:r>
            <a:r>
              <a:rPr lang="ja-JP" altLang="en-US" sz="3200" dirty="0"/>
              <a:t>人</a:t>
            </a:r>
            <a:r>
              <a:rPr lang="en-US" altLang="ja-JP" sz="3200" dirty="0"/>
              <a:t>)</a:t>
            </a:r>
            <a:endParaRPr lang="ja-JP" altLang="en-US" sz="3200" dirty="0"/>
          </a:p>
          <a:p>
            <a:pPr algn="l"/>
            <a:r>
              <a:rPr lang="ja-JP" altLang="en-US" sz="3200" dirty="0"/>
              <a:t> ・実際の処方例</a:t>
            </a:r>
            <a:r>
              <a:rPr lang="en-US" altLang="ja-JP" sz="3200" dirty="0"/>
              <a:t>(2</a:t>
            </a:r>
            <a:r>
              <a:rPr lang="ja-JP" altLang="en-US" sz="3200" dirty="0"/>
              <a:t>人</a:t>
            </a:r>
            <a:r>
              <a:rPr lang="en-US" altLang="ja-JP" sz="3200" dirty="0"/>
              <a:t>)</a:t>
            </a:r>
            <a:endParaRPr lang="ja-JP" altLang="en-US" sz="3200" dirty="0"/>
          </a:p>
        </p:txBody>
      </p:sp>
      <p:sp>
        <p:nvSpPr>
          <p:cNvPr id="14" name="吹き出し: 角を丸めた四角形 13">
            <a:extLst>
              <a:ext uri="{FF2B5EF4-FFF2-40B4-BE49-F238E27FC236}">
                <a16:creationId xmlns:a16="http://schemas.microsoft.com/office/drawing/2014/main" xmlns="" id="{8F6AF54F-A01A-D64D-8E60-CF4006BC3E64}"/>
              </a:ext>
            </a:extLst>
          </p:cNvPr>
          <p:cNvSpPr/>
          <p:nvPr/>
        </p:nvSpPr>
        <p:spPr>
          <a:xfrm>
            <a:off x="7071482" y="972390"/>
            <a:ext cx="4099978" cy="1400530"/>
          </a:xfrm>
          <a:prstGeom prst="wedgeRoundRectCallout">
            <a:avLst>
              <a:gd name="adj1" fmla="val -44880"/>
              <a:gd name="adj2" fmla="val 9232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ガイダンスを読むことで</a:t>
            </a:r>
          </a:p>
          <a:p>
            <a:pPr algn="ctr"/>
            <a:r>
              <a:rPr lang="ja-JP" altLang="en-US" sz="2400" dirty="0"/>
              <a:t>学習できる</a:t>
            </a:r>
          </a:p>
        </p:txBody>
      </p:sp>
    </p:spTree>
    <p:extLst>
      <p:ext uri="{BB962C8B-B14F-4D97-AF65-F5344CB8AC3E}">
        <p14:creationId xmlns:p14="http://schemas.microsoft.com/office/powerpoint/2010/main" xmlns="" val="221225999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C2A752B-4711-3342-A776-B1BB357ED34C}"/>
              </a:ext>
            </a:extLst>
          </p:cNvPr>
          <p:cNvSpPr>
            <a:spLocks noGrp="1"/>
          </p:cNvSpPr>
          <p:nvPr>
            <p:ph type="title"/>
          </p:nvPr>
        </p:nvSpPr>
        <p:spPr>
          <a:xfrm>
            <a:off x="646111" y="385875"/>
            <a:ext cx="9404723" cy="1400530"/>
          </a:xfrm>
        </p:spPr>
        <p:txBody>
          <a:bodyPr/>
          <a:lstStyle/>
          <a:p>
            <a:r>
              <a:rPr kumimoji="1" lang="ja-JP" altLang="en-US" dirty="0"/>
              <a:t>考察</a:t>
            </a:r>
          </a:p>
        </p:txBody>
      </p:sp>
      <p:sp>
        <p:nvSpPr>
          <p:cNvPr id="7" name="テキスト ボックス 6">
            <a:extLst>
              <a:ext uri="{FF2B5EF4-FFF2-40B4-BE49-F238E27FC236}">
                <a16:creationId xmlns:a16="http://schemas.microsoft.com/office/drawing/2014/main" xmlns="" id="{D27A0358-E577-7947-A919-E5EF96C3FAAF}"/>
              </a:ext>
            </a:extLst>
          </p:cNvPr>
          <p:cNvSpPr txBox="1"/>
          <p:nvPr/>
        </p:nvSpPr>
        <p:spPr>
          <a:xfrm flipH="1">
            <a:off x="896769" y="1201630"/>
            <a:ext cx="3652921" cy="584775"/>
          </a:xfrm>
          <a:prstGeom prst="rect">
            <a:avLst/>
          </a:prstGeom>
          <a:noFill/>
        </p:spPr>
        <p:txBody>
          <a:bodyPr wrap="square" rtlCol="0">
            <a:spAutoFit/>
          </a:bodyPr>
          <a:lstStyle/>
          <a:p>
            <a:pPr algn="l"/>
            <a:r>
              <a:rPr lang="ja-JP" altLang="en-US" sz="3200" b="1" dirty="0">
                <a:solidFill>
                  <a:schemeClr val="accent2"/>
                </a:solidFill>
              </a:rPr>
              <a:t>まとめ</a:t>
            </a:r>
          </a:p>
        </p:txBody>
      </p:sp>
      <p:sp>
        <p:nvSpPr>
          <p:cNvPr id="5" name="テキスト ボックス 4">
            <a:extLst>
              <a:ext uri="{FF2B5EF4-FFF2-40B4-BE49-F238E27FC236}">
                <a16:creationId xmlns:a16="http://schemas.microsoft.com/office/drawing/2014/main" xmlns="" id="{3C754746-1A58-0B4D-B233-D0BF874628BC}"/>
              </a:ext>
            </a:extLst>
          </p:cNvPr>
          <p:cNvSpPr txBox="1"/>
          <p:nvPr/>
        </p:nvSpPr>
        <p:spPr>
          <a:xfrm>
            <a:off x="1051760" y="1953511"/>
            <a:ext cx="10088479" cy="5262979"/>
          </a:xfrm>
          <a:prstGeom prst="rect">
            <a:avLst/>
          </a:prstGeom>
          <a:noFill/>
        </p:spPr>
        <p:txBody>
          <a:bodyPr wrap="square" rtlCol="0">
            <a:spAutoFit/>
          </a:bodyPr>
          <a:lstStyle/>
          <a:p>
            <a:pPr algn="l"/>
            <a:r>
              <a:rPr lang="ja-JP" altLang="en-US" sz="2400" b="1" dirty="0"/>
              <a:t>・麻薬処方箋受付回数</a:t>
            </a:r>
          </a:p>
          <a:p>
            <a:pPr algn="l"/>
            <a:r>
              <a:rPr lang="ja-JP" altLang="en-US" sz="2400" b="1" dirty="0"/>
              <a:t>       </a:t>
            </a:r>
            <a:r>
              <a:rPr lang="ja-JP" altLang="en-US" sz="2400" dirty="0"/>
              <a:t>麻薬処方箋の受付がほとんどない薬剤師は</a:t>
            </a:r>
            <a:r>
              <a:rPr lang="en-US" altLang="ja-JP" sz="2400" dirty="0"/>
              <a:t>69%</a:t>
            </a:r>
            <a:endParaRPr lang="ja-JP" altLang="en-US" sz="2400" b="1" dirty="0"/>
          </a:p>
          <a:p>
            <a:pPr algn="l"/>
            <a:r>
              <a:rPr lang="ja-JP" altLang="en-US" sz="2400" dirty="0" smtClean="0"/>
              <a:t>・</a:t>
            </a:r>
            <a:r>
              <a:rPr lang="ja-JP" altLang="en-US" sz="2400" b="1" dirty="0" smtClean="0"/>
              <a:t>医療用麻薬適正使用ガイダンス</a:t>
            </a:r>
            <a:endParaRPr lang="ja-JP" altLang="en-US" sz="2400" b="1" dirty="0"/>
          </a:p>
          <a:p>
            <a:pPr algn="l"/>
            <a:r>
              <a:rPr lang="ja-JP" altLang="en-US" sz="2400" dirty="0"/>
              <a:t>       </a:t>
            </a:r>
            <a:r>
              <a:rPr lang="en-US" altLang="ja-JP" sz="2400" dirty="0"/>
              <a:t>65%</a:t>
            </a:r>
            <a:r>
              <a:rPr lang="ja-JP" altLang="en-US" sz="2400" dirty="0"/>
              <a:t>が読んだことがなかった</a:t>
            </a:r>
          </a:p>
          <a:p>
            <a:pPr algn="l"/>
            <a:r>
              <a:rPr lang="ja-JP" altLang="en-US" sz="2400" dirty="0"/>
              <a:t>・</a:t>
            </a:r>
            <a:r>
              <a:rPr lang="ja-JP" altLang="en-US" sz="2400" b="1" dirty="0"/>
              <a:t>学習の有無</a:t>
            </a:r>
          </a:p>
          <a:p>
            <a:pPr algn="l"/>
            <a:r>
              <a:rPr lang="ja-JP" altLang="en-US" sz="2400" dirty="0"/>
              <a:t>       している人 </a:t>
            </a:r>
            <a:r>
              <a:rPr lang="en-US" altLang="ja-JP" sz="2400" dirty="0"/>
              <a:t>41%</a:t>
            </a:r>
            <a:r>
              <a:rPr lang="ja-JP" altLang="en-US" sz="2400" dirty="0"/>
              <a:t> </a:t>
            </a:r>
            <a:r>
              <a:rPr lang="en-US" altLang="ja-JP" sz="2400" dirty="0"/>
              <a:t>:</a:t>
            </a:r>
            <a:r>
              <a:rPr lang="ja-JP" altLang="en-US" sz="2400" dirty="0"/>
              <a:t> わからない時に調べている</a:t>
            </a:r>
            <a:r>
              <a:rPr lang="ja-JP" altLang="en-US" sz="2400" dirty="0" smtClean="0"/>
              <a:t>人　</a:t>
            </a:r>
            <a:r>
              <a:rPr lang="en-US" altLang="ja-JP" sz="2400" dirty="0" smtClean="0"/>
              <a:t>81</a:t>
            </a:r>
            <a:r>
              <a:rPr lang="en-US" altLang="ja-JP" sz="2400" dirty="0"/>
              <a:t>%</a:t>
            </a:r>
            <a:endParaRPr lang="ja-JP" altLang="en-US" sz="2400" dirty="0"/>
          </a:p>
          <a:p>
            <a:pPr algn="l"/>
            <a:r>
              <a:rPr lang="ja-JP" altLang="en-US" sz="2400" dirty="0"/>
              <a:t>       していない人  </a:t>
            </a:r>
            <a:r>
              <a:rPr lang="en-US" altLang="ja-JP" sz="2400" dirty="0"/>
              <a:t>59%</a:t>
            </a:r>
            <a:r>
              <a:rPr lang="ja-JP" altLang="en-US" sz="2400" dirty="0"/>
              <a:t> </a:t>
            </a:r>
            <a:r>
              <a:rPr lang="en-US" altLang="ja-JP" sz="2400" dirty="0"/>
              <a:t>:</a:t>
            </a:r>
            <a:r>
              <a:rPr lang="ja-JP" altLang="en-US" sz="2400" dirty="0"/>
              <a:t> 麻薬に触れる機会が少ない</a:t>
            </a:r>
            <a:r>
              <a:rPr lang="ja-JP" altLang="en-US" sz="2400" dirty="0" smtClean="0"/>
              <a:t>ため　</a:t>
            </a:r>
            <a:r>
              <a:rPr lang="en-US" altLang="ja-JP" sz="2400" dirty="0" smtClean="0"/>
              <a:t>90</a:t>
            </a:r>
            <a:r>
              <a:rPr lang="en-US" altLang="ja-JP" sz="2400" dirty="0"/>
              <a:t>%</a:t>
            </a:r>
            <a:endParaRPr lang="ja-JP" altLang="en-US" sz="2400" dirty="0"/>
          </a:p>
          <a:p>
            <a:pPr algn="l"/>
            <a:r>
              <a:rPr lang="ja-JP" altLang="en-US" sz="2400" b="1" dirty="0"/>
              <a:t>・困っていること </a:t>
            </a:r>
          </a:p>
          <a:p>
            <a:pPr algn="l"/>
            <a:r>
              <a:rPr lang="ja-JP" altLang="en-US" sz="2400" dirty="0"/>
              <a:t>       困っていることの解決・共有の場がない</a:t>
            </a:r>
          </a:p>
          <a:p>
            <a:pPr algn="l"/>
            <a:r>
              <a:rPr lang="ja-JP" altLang="en-US" sz="2400" b="1" dirty="0"/>
              <a:t>・学習したいこと</a:t>
            </a:r>
          </a:p>
          <a:p>
            <a:pPr algn="l"/>
            <a:r>
              <a:rPr lang="ja-JP" altLang="en-US" sz="2400" dirty="0"/>
              <a:t>       ガイダンスを読むことで学習できることが多く挙げられていた</a:t>
            </a:r>
          </a:p>
          <a:p>
            <a:pPr algn="l"/>
            <a:endParaRPr lang="ja-JP" altLang="en-US" sz="2400" dirty="0"/>
          </a:p>
          <a:p>
            <a:pPr algn="l"/>
            <a:endParaRPr lang="ja-JP" altLang="en-US" sz="2400" dirty="0"/>
          </a:p>
          <a:p>
            <a:pPr algn="l"/>
            <a:r>
              <a:rPr lang="ja-JP" altLang="en-US" sz="2400" dirty="0"/>
              <a:t>      </a:t>
            </a:r>
          </a:p>
        </p:txBody>
      </p:sp>
    </p:spTree>
    <p:extLst>
      <p:ext uri="{BB962C8B-B14F-4D97-AF65-F5344CB8AC3E}">
        <p14:creationId xmlns:p14="http://schemas.microsoft.com/office/powerpoint/2010/main" xmlns="" val="284982755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C205BA6-C1CA-DC44-A7BA-706173E6F1E7}"/>
              </a:ext>
            </a:extLst>
          </p:cNvPr>
          <p:cNvSpPr>
            <a:spLocks noGrp="1"/>
          </p:cNvSpPr>
          <p:nvPr>
            <p:ph type="title"/>
          </p:nvPr>
        </p:nvSpPr>
        <p:spPr/>
        <p:txBody>
          <a:bodyPr/>
          <a:lstStyle/>
          <a:p>
            <a:r>
              <a:rPr kumimoji="1" lang="ja-JP" altLang="en-US" dirty="0"/>
              <a:t>考察</a:t>
            </a:r>
          </a:p>
        </p:txBody>
      </p:sp>
      <p:sp>
        <p:nvSpPr>
          <p:cNvPr id="4" name="テキスト ボックス 3">
            <a:extLst>
              <a:ext uri="{FF2B5EF4-FFF2-40B4-BE49-F238E27FC236}">
                <a16:creationId xmlns:a16="http://schemas.microsoft.com/office/drawing/2014/main" xmlns="" id="{B4FF92C5-14BF-C946-BE3F-D9C377693BD2}"/>
              </a:ext>
            </a:extLst>
          </p:cNvPr>
          <p:cNvSpPr txBox="1"/>
          <p:nvPr/>
        </p:nvSpPr>
        <p:spPr>
          <a:xfrm>
            <a:off x="851233" y="1629828"/>
            <a:ext cx="10862845" cy="2554545"/>
          </a:xfrm>
          <a:prstGeom prst="rect">
            <a:avLst/>
          </a:prstGeom>
          <a:noFill/>
        </p:spPr>
        <p:txBody>
          <a:bodyPr wrap="square" rtlCol="0">
            <a:spAutoFit/>
          </a:bodyPr>
          <a:lstStyle/>
          <a:p>
            <a:pPr algn="l"/>
            <a:r>
              <a:rPr lang="ja-JP" altLang="en-US" sz="3200" b="1" dirty="0">
                <a:solidFill>
                  <a:schemeClr val="accent2"/>
                </a:solidFill>
              </a:rPr>
              <a:t>改善案</a:t>
            </a:r>
          </a:p>
          <a:p>
            <a:pPr algn="l"/>
            <a:r>
              <a:rPr lang="ja-JP" altLang="en-US" sz="3200" dirty="0"/>
              <a:t>・医療用麻薬適正使用ガイダンスの周知</a:t>
            </a:r>
          </a:p>
          <a:p>
            <a:pPr algn="l"/>
            <a:r>
              <a:rPr lang="ja-JP" altLang="en-US" sz="3200" dirty="0"/>
              <a:t>・勉強会</a:t>
            </a:r>
          </a:p>
          <a:p>
            <a:pPr algn="l"/>
            <a:r>
              <a:rPr lang="ja-JP" altLang="en-US" sz="3200" dirty="0"/>
              <a:t>・インターネットなどを用いた定期的な学習</a:t>
            </a:r>
          </a:p>
          <a:p>
            <a:pPr algn="l"/>
            <a:r>
              <a:rPr lang="ja-JP" altLang="en-US" sz="3200" dirty="0"/>
              <a:t>・店舗間での情報共有のためのグループディスカッション</a:t>
            </a:r>
            <a:endParaRPr lang="en-US" altLang="ja-JP" sz="3200" dirty="0"/>
          </a:p>
        </p:txBody>
      </p:sp>
      <p:sp>
        <p:nvSpPr>
          <p:cNvPr id="3" name="テキスト ボックス 2">
            <a:extLst>
              <a:ext uri="{FF2B5EF4-FFF2-40B4-BE49-F238E27FC236}">
                <a16:creationId xmlns:a16="http://schemas.microsoft.com/office/drawing/2014/main" xmlns="" id="{B3339AFE-B3E6-254C-AE15-20B8A3F4D80F}"/>
              </a:ext>
            </a:extLst>
          </p:cNvPr>
          <p:cNvSpPr txBox="1"/>
          <p:nvPr/>
        </p:nvSpPr>
        <p:spPr>
          <a:xfrm>
            <a:off x="851233" y="4835622"/>
            <a:ext cx="8167103" cy="1569660"/>
          </a:xfrm>
          <a:prstGeom prst="rect">
            <a:avLst/>
          </a:prstGeom>
          <a:noFill/>
        </p:spPr>
        <p:txBody>
          <a:bodyPr wrap="square" rtlCol="0">
            <a:spAutoFit/>
          </a:bodyPr>
          <a:lstStyle/>
          <a:p>
            <a:pPr algn="l"/>
            <a:r>
              <a:rPr lang="ja-JP" altLang="en-US" sz="3200" b="1" dirty="0">
                <a:solidFill>
                  <a:schemeClr val="accent3"/>
                </a:solidFill>
              </a:rPr>
              <a:t>今後の課題</a:t>
            </a:r>
          </a:p>
          <a:p>
            <a:pPr algn="l"/>
            <a:r>
              <a:rPr lang="ja-JP" altLang="en-US" sz="3200" dirty="0"/>
              <a:t>　改善案を実際に行い、アンケート結果に　</a:t>
            </a:r>
            <a:endParaRPr lang="en-US" altLang="ja-JP" sz="3200" dirty="0"/>
          </a:p>
          <a:p>
            <a:pPr algn="l"/>
            <a:r>
              <a:rPr lang="ja-JP" altLang="en-US" sz="3200" dirty="0"/>
              <a:t>　変化がみられるかを検討する</a:t>
            </a:r>
          </a:p>
        </p:txBody>
      </p:sp>
    </p:spTree>
    <p:extLst>
      <p:ext uri="{BB962C8B-B14F-4D97-AF65-F5344CB8AC3E}">
        <p14:creationId xmlns:p14="http://schemas.microsoft.com/office/powerpoint/2010/main" xmlns="" val="156290399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xmlns="" id="{120DD8BB-D207-814E-81F9-B45F625561E5}"/>
              </a:ext>
            </a:extLst>
          </p:cNvPr>
          <p:cNvSpPr txBox="1"/>
          <p:nvPr/>
        </p:nvSpPr>
        <p:spPr>
          <a:xfrm>
            <a:off x="533734" y="969496"/>
            <a:ext cx="11124532" cy="1569660"/>
          </a:xfrm>
          <a:prstGeom prst="rect">
            <a:avLst/>
          </a:prstGeom>
          <a:noFill/>
        </p:spPr>
        <p:txBody>
          <a:bodyPr wrap="square" rtlCol="0">
            <a:spAutoFit/>
          </a:bodyPr>
          <a:lstStyle/>
          <a:p>
            <a:pPr algn="ctr"/>
            <a:r>
              <a:rPr lang="ja-JP" altLang="en-US" sz="3200" dirty="0">
                <a:solidFill>
                  <a:schemeClr val="tx2"/>
                </a:solidFill>
              </a:rPr>
              <a:t>第</a:t>
            </a:r>
            <a:r>
              <a:rPr lang="en-US" altLang="ja-JP" sz="3200" dirty="0">
                <a:solidFill>
                  <a:schemeClr val="tx2"/>
                </a:solidFill>
              </a:rPr>
              <a:t>58</a:t>
            </a:r>
            <a:r>
              <a:rPr lang="ja-JP" altLang="en-US" sz="3200" dirty="0">
                <a:solidFill>
                  <a:schemeClr val="tx2"/>
                </a:solidFill>
              </a:rPr>
              <a:t>回日本薬学会・日本薬剤師会・日本病院薬剤師会</a:t>
            </a:r>
          </a:p>
          <a:p>
            <a:pPr algn="ctr"/>
            <a:r>
              <a:rPr lang="ja-JP" altLang="en-US" sz="3200" dirty="0">
                <a:solidFill>
                  <a:schemeClr val="tx2"/>
                </a:solidFill>
              </a:rPr>
              <a:t>中国四国支部学術大会</a:t>
            </a:r>
          </a:p>
          <a:p>
            <a:pPr algn="ctr"/>
            <a:r>
              <a:rPr lang="ja-JP" altLang="en-US" sz="3200" dirty="0">
                <a:solidFill>
                  <a:schemeClr val="tx2"/>
                </a:solidFill>
              </a:rPr>
              <a:t>利益相反</a:t>
            </a:r>
            <a:r>
              <a:rPr lang="en-US" altLang="ja-JP" sz="3200" dirty="0">
                <a:solidFill>
                  <a:schemeClr val="tx2"/>
                </a:solidFill>
              </a:rPr>
              <a:t>(conflict of interest : COI )</a:t>
            </a:r>
            <a:r>
              <a:rPr lang="ja-JP" altLang="en-US" sz="3200" dirty="0">
                <a:solidFill>
                  <a:schemeClr val="tx2"/>
                </a:solidFill>
              </a:rPr>
              <a:t>開示</a:t>
            </a:r>
            <a:endParaRPr lang="en-US" altLang="ja-JP" sz="3200" dirty="0">
              <a:solidFill>
                <a:schemeClr val="tx2"/>
              </a:solidFill>
            </a:endParaRPr>
          </a:p>
        </p:txBody>
      </p:sp>
      <p:sp>
        <p:nvSpPr>
          <p:cNvPr id="5" name="テキスト ボックス 4">
            <a:extLst>
              <a:ext uri="{FF2B5EF4-FFF2-40B4-BE49-F238E27FC236}">
                <a16:creationId xmlns:a16="http://schemas.microsoft.com/office/drawing/2014/main" xmlns="" id="{F12D5536-DD3E-6444-8097-510AE466FF3A}"/>
              </a:ext>
            </a:extLst>
          </p:cNvPr>
          <p:cNvSpPr txBox="1"/>
          <p:nvPr/>
        </p:nvSpPr>
        <p:spPr>
          <a:xfrm>
            <a:off x="1066131" y="4793277"/>
            <a:ext cx="10059737" cy="1200329"/>
          </a:xfrm>
          <a:prstGeom prst="rect">
            <a:avLst/>
          </a:prstGeom>
          <a:noFill/>
          <a:ln>
            <a:solidFill>
              <a:schemeClr val="tx1"/>
            </a:solidFill>
          </a:ln>
        </p:spPr>
        <p:txBody>
          <a:bodyPr wrap="square" rtlCol="0">
            <a:spAutoFit/>
          </a:bodyPr>
          <a:lstStyle/>
          <a:p>
            <a:pPr algn="ctr"/>
            <a:r>
              <a:rPr lang="ja-JP" altLang="en-US" sz="3600" dirty="0"/>
              <a:t>演題発表に関連し、開示すべき</a:t>
            </a:r>
            <a:r>
              <a:rPr lang="en-US" altLang="ja-JP" sz="3600" dirty="0"/>
              <a:t>COI</a:t>
            </a:r>
            <a:r>
              <a:rPr lang="ja-JP" altLang="en-US" sz="3600" dirty="0"/>
              <a:t>関係にある企業・組織および団体等はありません。</a:t>
            </a:r>
          </a:p>
        </p:txBody>
      </p:sp>
      <p:cxnSp>
        <p:nvCxnSpPr>
          <p:cNvPr id="6" name="直線矢印コネクタ 5">
            <a:extLst>
              <a:ext uri="{FF2B5EF4-FFF2-40B4-BE49-F238E27FC236}">
                <a16:creationId xmlns:a16="http://schemas.microsoft.com/office/drawing/2014/main" xmlns="" id="{829DBDF0-0547-6144-9322-5E7623D0CD71}"/>
              </a:ext>
            </a:extLst>
          </p:cNvPr>
          <p:cNvCxnSpPr>
            <a:cxnSpLocks/>
          </p:cNvCxnSpPr>
          <p:nvPr/>
        </p:nvCxnSpPr>
        <p:spPr>
          <a:xfrm>
            <a:off x="768684" y="2604170"/>
            <a:ext cx="10594474" cy="0"/>
          </a:xfrm>
          <a:prstGeom prst="straightConnector1">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xmlns="" id="{A9A82B1F-57E1-364A-A33E-F5311C204BB9}"/>
              </a:ext>
            </a:extLst>
          </p:cNvPr>
          <p:cNvSpPr txBox="1"/>
          <p:nvPr/>
        </p:nvSpPr>
        <p:spPr>
          <a:xfrm>
            <a:off x="3012573" y="2910640"/>
            <a:ext cx="2568743" cy="1200329"/>
          </a:xfrm>
          <a:prstGeom prst="rect">
            <a:avLst/>
          </a:prstGeom>
          <a:noFill/>
        </p:spPr>
        <p:txBody>
          <a:bodyPr wrap="square" rtlCol="0">
            <a:spAutoFit/>
          </a:bodyPr>
          <a:lstStyle/>
          <a:p>
            <a:pPr algn="dist"/>
            <a:r>
              <a:rPr lang="ja-JP" altLang="en-US" sz="2400" dirty="0"/>
              <a:t>筆頭発表者名</a:t>
            </a:r>
          </a:p>
          <a:p>
            <a:pPr algn="dist"/>
            <a:r>
              <a:rPr lang="ja-JP" altLang="en-US" sz="2400" dirty="0"/>
              <a:t>所属</a:t>
            </a:r>
          </a:p>
          <a:p>
            <a:pPr algn="dist"/>
            <a:r>
              <a:rPr lang="ja-JP" altLang="en-US" sz="2400" dirty="0"/>
              <a:t>施設名</a:t>
            </a:r>
          </a:p>
        </p:txBody>
      </p:sp>
      <p:sp>
        <p:nvSpPr>
          <p:cNvPr id="7" name="テキスト ボックス 6">
            <a:extLst>
              <a:ext uri="{FF2B5EF4-FFF2-40B4-BE49-F238E27FC236}">
                <a16:creationId xmlns:a16="http://schemas.microsoft.com/office/drawing/2014/main" xmlns="" id="{CB0C8A19-649E-BC46-AF0C-E15A3B92B941}"/>
              </a:ext>
            </a:extLst>
          </p:cNvPr>
          <p:cNvSpPr txBox="1"/>
          <p:nvPr/>
        </p:nvSpPr>
        <p:spPr>
          <a:xfrm>
            <a:off x="5581316" y="2910641"/>
            <a:ext cx="4164264" cy="1200329"/>
          </a:xfrm>
          <a:prstGeom prst="rect">
            <a:avLst/>
          </a:prstGeom>
          <a:noFill/>
        </p:spPr>
        <p:txBody>
          <a:bodyPr wrap="square" rtlCol="0">
            <a:spAutoFit/>
          </a:bodyPr>
          <a:lstStyle/>
          <a:p>
            <a:pPr algn="l"/>
            <a:r>
              <a:rPr lang="en-US" altLang="ja-JP" sz="2400" dirty="0"/>
              <a:t>:</a:t>
            </a:r>
            <a:r>
              <a:rPr lang="ja-JP" altLang="en-US" sz="2400" dirty="0"/>
              <a:t>  小松明日香</a:t>
            </a:r>
          </a:p>
          <a:p>
            <a:pPr algn="l"/>
            <a:r>
              <a:rPr lang="en-US" altLang="ja-JP" sz="2400" dirty="0"/>
              <a:t>:</a:t>
            </a:r>
            <a:r>
              <a:rPr lang="ja-JP" altLang="en-US" sz="2400" dirty="0"/>
              <a:t>  四国調剤グループ</a:t>
            </a:r>
          </a:p>
          <a:p>
            <a:pPr algn="l"/>
            <a:r>
              <a:rPr lang="en-US" altLang="ja-JP" sz="2400" dirty="0"/>
              <a:t>:</a:t>
            </a:r>
            <a:r>
              <a:rPr lang="ja-JP" altLang="en-US" sz="2400" dirty="0"/>
              <a:t>  よさこい薬局</a:t>
            </a:r>
          </a:p>
        </p:txBody>
      </p:sp>
    </p:spTree>
    <p:extLst>
      <p:ext uri="{BB962C8B-B14F-4D97-AF65-F5344CB8AC3E}">
        <p14:creationId xmlns:p14="http://schemas.microsoft.com/office/powerpoint/2010/main" xmlns="" val="201400732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E25DF59-4AED-AD44-A20B-5489A9D124F8}"/>
              </a:ext>
            </a:extLst>
          </p:cNvPr>
          <p:cNvSpPr>
            <a:spLocks noGrp="1"/>
          </p:cNvSpPr>
          <p:nvPr>
            <p:ph type="title"/>
          </p:nvPr>
        </p:nvSpPr>
        <p:spPr/>
        <p:txBody>
          <a:bodyPr/>
          <a:lstStyle/>
          <a:p>
            <a:r>
              <a:rPr lang="ja-JP" altLang="en-US" dirty="0"/>
              <a:t>はじめに</a:t>
            </a:r>
            <a:endParaRPr kumimoji="1" lang="ja-JP" altLang="en-US" dirty="0"/>
          </a:p>
        </p:txBody>
      </p:sp>
      <p:sp>
        <p:nvSpPr>
          <p:cNvPr id="3" name="テキスト ボックス 2">
            <a:extLst>
              <a:ext uri="{FF2B5EF4-FFF2-40B4-BE49-F238E27FC236}">
                <a16:creationId xmlns:a16="http://schemas.microsoft.com/office/drawing/2014/main" xmlns="" id="{BCC7CECA-167E-2740-85B9-60E6B81FC267}"/>
              </a:ext>
            </a:extLst>
          </p:cNvPr>
          <p:cNvSpPr txBox="1"/>
          <p:nvPr/>
        </p:nvSpPr>
        <p:spPr>
          <a:xfrm>
            <a:off x="992585" y="1853248"/>
            <a:ext cx="10553304" cy="3970318"/>
          </a:xfrm>
          <a:prstGeom prst="rect">
            <a:avLst/>
          </a:prstGeom>
          <a:noFill/>
        </p:spPr>
        <p:txBody>
          <a:bodyPr wrap="square" rtlCol="0">
            <a:spAutoFit/>
          </a:bodyPr>
          <a:lstStyle/>
          <a:p>
            <a:pPr algn="l"/>
            <a:r>
              <a:rPr lang="ja-JP" altLang="en-US" sz="3600" dirty="0"/>
              <a:t>高齢化に伴う在宅ニーズの増加などにより、</a:t>
            </a:r>
          </a:p>
          <a:p>
            <a:pPr algn="l"/>
            <a:r>
              <a:rPr lang="ja-JP" altLang="en-US" sz="3600" dirty="0"/>
              <a:t>薬局薬剤師が医療用麻薬に関わる機会が</a:t>
            </a:r>
          </a:p>
          <a:p>
            <a:pPr algn="l"/>
            <a:r>
              <a:rPr lang="ja-JP" altLang="en-US" sz="3600" dirty="0"/>
              <a:t>増大しており、医療用麻薬適正使用には</a:t>
            </a:r>
          </a:p>
          <a:p>
            <a:pPr algn="l"/>
            <a:r>
              <a:rPr lang="ja-JP" altLang="en-US" sz="3600" dirty="0"/>
              <a:t>薬局薬剤師の役割は重要となっている。</a:t>
            </a:r>
          </a:p>
          <a:p>
            <a:pPr algn="l"/>
            <a:endParaRPr lang="ja-JP" altLang="en-US" sz="3600" dirty="0"/>
          </a:p>
          <a:p>
            <a:pPr algn="l"/>
            <a:r>
              <a:rPr lang="ja-JP" altLang="en-US" sz="3600" dirty="0"/>
              <a:t>患者の</a:t>
            </a:r>
            <a:r>
              <a:rPr lang="en-US" altLang="ja-JP" sz="3600" dirty="0"/>
              <a:t>QOL</a:t>
            </a:r>
            <a:r>
              <a:rPr lang="ja-JP" altLang="en-US" sz="3600" dirty="0"/>
              <a:t>向上や多職種連携を図るためには、</a:t>
            </a:r>
          </a:p>
          <a:p>
            <a:pPr algn="l"/>
            <a:r>
              <a:rPr lang="ja-JP" altLang="en-US" sz="3600" dirty="0"/>
              <a:t>医療用麻薬の知識を深めることが不可欠である。</a:t>
            </a:r>
          </a:p>
        </p:txBody>
      </p:sp>
    </p:spTree>
    <p:extLst>
      <p:ext uri="{BB962C8B-B14F-4D97-AF65-F5344CB8AC3E}">
        <p14:creationId xmlns:p14="http://schemas.microsoft.com/office/powerpoint/2010/main" xmlns="" val="5644284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647EDAD-6F6C-6D49-B81F-7A32B5C34648}"/>
              </a:ext>
            </a:extLst>
          </p:cNvPr>
          <p:cNvSpPr>
            <a:spLocks noGrp="1"/>
          </p:cNvSpPr>
          <p:nvPr>
            <p:ph type="title"/>
          </p:nvPr>
        </p:nvSpPr>
        <p:spPr/>
        <p:txBody>
          <a:bodyPr/>
          <a:lstStyle/>
          <a:p>
            <a:r>
              <a:rPr kumimoji="1" lang="ja-JP" altLang="en-US" dirty="0"/>
              <a:t>はじめに</a:t>
            </a:r>
          </a:p>
        </p:txBody>
      </p:sp>
      <p:sp>
        <p:nvSpPr>
          <p:cNvPr id="3" name="テキスト ボックス 2">
            <a:extLst>
              <a:ext uri="{FF2B5EF4-FFF2-40B4-BE49-F238E27FC236}">
                <a16:creationId xmlns:a16="http://schemas.microsoft.com/office/drawing/2014/main" xmlns="" id="{5CAA0C07-97FB-A443-8E08-0EB679F29A55}"/>
              </a:ext>
            </a:extLst>
          </p:cNvPr>
          <p:cNvSpPr txBox="1"/>
          <p:nvPr/>
        </p:nvSpPr>
        <p:spPr>
          <a:xfrm>
            <a:off x="760850" y="1376083"/>
            <a:ext cx="10652439" cy="4585871"/>
          </a:xfrm>
          <a:prstGeom prst="rect">
            <a:avLst/>
          </a:prstGeom>
          <a:noFill/>
        </p:spPr>
        <p:txBody>
          <a:bodyPr wrap="square" rtlCol="0">
            <a:spAutoFit/>
          </a:bodyPr>
          <a:lstStyle/>
          <a:p>
            <a:pPr algn="l"/>
            <a:r>
              <a:rPr lang="ja-JP" altLang="en-US" sz="3600" dirty="0">
                <a:solidFill>
                  <a:schemeClr val="accent2"/>
                </a:solidFill>
              </a:rPr>
              <a:t>発表の経緯</a:t>
            </a:r>
          </a:p>
          <a:p>
            <a:pPr algn="l"/>
            <a:r>
              <a:rPr lang="ja-JP" altLang="en-US" sz="3200" dirty="0"/>
              <a:t> 「先行オピオイドからの切り替えでなく </a:t>
            </a:r>
          </a:p>
          <a:p>
            <a:pPr algn="l"/>
            <a:r>
              <a:rPr lang="ja-JP" altLang="en-US" sz="3200" dirty="0"/>
              <a:t>   デュロテップ</a:t>
            </a:r>
            <a:r>
              <a:rPr lang="en-US" altLang="ja-JP" sz="3200" dirty="0"/>
              <a:t>MT</a:t>
            </a:r>
            <a:r>
              <a:rPr lang="ja-JP" altLang="en-US" sz="3200" dirty="0"/>
              <a:t>パッチが処方された慢性痛患者」への</a:t>
            </a:r>
          </a:p>
          <a:p>
            <a:pPr algn="l"/>
            <a:r>
              <a:rPr lang="ja-JP" altLang="en-US" sz="3200" dirty="0"/>
              <a:t>   調剤経験から自分の知識不足を感じたこと</a:t>
            </a:r>
          </a:p>
          <a:p>
            <a:pPr algn="l"/>
            <a:endParaRPr lang="ja-JP" altLang="en-US" sz="3200" dirty="0"/>
          </a:p>
          <a:p>
            <a:pPr algn="l"/>
            <a:endParaRPr lang="ja-JP" altLang="en-US" sz="3200" dirty="0"/>
          </a:p>
          <a:p>
            <a:pPr algn="l"/>
            <a:endParaRPr lang="ja-JP" altLang="en-US" sz="3200" dirty="0"/>
          </a:p>
          <a:p>
            <a:pPr algn="l"/>
            <a:r>
              <a:rPr lang="ja-JP" altLang="en-US" sz="3200" dirty="0"/>
              <a:t>   薬剤師の医療用麻薬に関する学習の現状について</a:t>
            </a:r>
          </a:p>
          <a:p>
            <a:pPr algn="l"/>
            <a:r>
              <a:rPr lang="ja-JP" altLang="en-US" sz="3200" dirty="0"/>
              <a:t>   アンケートを行い、今後の課題を考察した</a:t>
            </a:r>
          </a:p>
        </p:txBody>
      </p:sp>
      <p:sp>
        <p:nvSpPr>
          <p:cNvPr id="4" name="矢印: 右 3">
            <a:extLst>
              <a:ext uri="{FF2B5EF4-FFF2-40B4-BE49-F238E27FC236}">
                <a16:creationId xmlns:a16="http://schemas.microsoft.com/office/drawing/2014/main" xmlns="" id="{E7BC1BF7-00E7-6645-8E5E-3826A3D67ECC}"/>
              </a:ext>
            </a:extLst>
          </p:cNvPr>
          <p:cNvSpPr/>
          <p:nvPr/>
        </p:nvSpPr>
        <p:spPr>
          <a:xfrm rot="5400000">
            <a:off x="5405222" y="3812795"/>
            <a:ext cx="974283" cy="686731"/>
          </a:xfrm>
          <a:prstGeom prst="rightArrow">
            <a:avLst>
              <a:gd name="adj1" fmla="val 58906"/>
              <a:gd name="adj2" fmla="val 824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Tree>
    <p:extLst>
      <p:ext uri="{BB962C8B-B14F-4D97-AF65-F5344CB8AC3E}">
        <p14:creationId xmlns:p14="http://schemas.microsoft.com/office/powerpoint/2010/main" xmlns="" val="73524237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8A02FF8-3248-784A-BD49-47FE8860CE2F}"/>
              </a:ext>
            </a:extLst>
          </p:cNvPr>
          <p:cNvSpPr>
            <a:spLocks noGrp="1"/>
          </p:cNvSpPr>
          <p:nvPr>
            <p:ph type="title"/>
          </p:nvPr>
        </p:nvSpPr>
        <p:spPr/>
        <p:txBody>
          <a:bodyPr/>
          <a:lstStyle/>
          <a:p>
            <a:r>
              <a:rPr lang="ja-JP" altLang="en-US" dirty="0"/>
              <a:t>アンケートについて</a:t>
            </a:r>
          </a:p>
        </p:txBody>
      </p:sp>
      <p:sp>
        <p:nvSpPr>
          <p:cNvPr id="4" name="テキスト ボックス 3">
            <a:extLst>
              <a:ext uri="{FF2B5EF4-FFF2-40B4-BE49-F238E27FC236}">
                <a16:creationId xmlns:a16="http://schemas.microsoft.com/office/drawing/2014/main" xmlns="" id="{061F7EED-F859-4348-AE58-C6D9A02307BF}"/>
              </a:ext>
            </a:extLst>
          </p:cNvPr>
          <p:cNvSpPr txBox="1"/>
          <p:nvPr/>
        </p:nvSpPr>
        <p:spPr>
          <a:xfrm>
            <a:off x="1013742" y="2285411"/>
            <a:ext cx="10573085" cy="2554545"/>
          </a:xfrm>
          <a:prstGeom prst="rect">
            <a:avLst/>
          </a:prstGeom>
          <a:noFill/>
        </p:spPr>
        <p:txBody>
          <a:bodyPr wrap="square" rtlCol="0">
            <a:spAutoFit/>
          </a:bodyPr>
          <a:lstStyle/>
          <a:p>
            <a:pPr algn="l"/>
            <a:r>
              <a:rPr lang="ja-JP" altLang="en-US" sz="4000" dirty="0"/>
              <a:t>方法 </a:t>
            </a:r>
            <a:r>
              <a:rPr lang="en-US" altLang="ja-JP" sz="4000" dirty="0"/>
              <a:t>:</a:t>
            </a:r>
            <a:r>
              <a:rPr lang="ja-JP" altLang="en-US" sz="4000" dirty="0"/>
              <a:t> 紙面によるアンケート</a:t>
            </a:r>
          </a:p>
          <a:p>
            <a:pPr algn="l"/>
            <a:r>
              <a:rPr lang="ja-JP" altLang="en-US" sz="4000" dirty="0"/>
              <a:t>対象 </a:t>
            </a:r>
            <a:r>
              <a:rPr lang="en-US" altLang="ja-JP" sz="4000" dirty="0"/>
              <a:t>:</a:t>
            </a:r>
            <a:r>
              <a:rPr lang="ja-JP" altLang="en-US" sz="4000" dirty="0"/>
              <a:t> </a:t>
            </a:r>
            <a:r>
              <a:rPr lang="en-US" altLang="ja-JP" sz="4000" dirty="0"/>
              <a:t>2019</a:t>
            </a:r>
            <a:r>
              <a:rPr lang="ja-JP" altLang="en-US" sz="4000" dirty="0"/>
              <a:t>年に四国調剤グループ全</a:t>
            </a:r>
            <a:r>
              <a:rPr lang="en-US" altLang="ja-JP" sz="4000" dirty="0"/>
              <a:t>21</a:t>
            </a:r>
            <a:r>
              <a:rPr lang="ja-JP" altLang="en-US" sz="4000" dirty="0"/>
              <a:t>店舗中</a:t>
            </a:r>
          </a:p>
          <a:p>
            <a:pPr algn="l"/>
            <a:r>
              <a:rPr lang="ja-JP" altLang="en-US" sz="4000" dirty="0"/>
              <a:t>           </a:t>
            </a:r>
            <a:r>
              <a:rPr lang="en-US" altLang="ja-JP" sz="4000" dirty="0"/>
              <a:t>14</a:t>
            </a:r>
            <a:r>
              <a:rPr lang="ja-JP" altLang="en-US" sz="4000" dirty="0"/>
              <a:t>店舗で勤務している薬剤師</a:t>
            </a:r>
          </a:p>
          <a:p>
            <a:pPr algn="l"/>
            <a:r>
              <a:rPr lang="ja-JP" altLang="en-US" sz="4000" dirty="0"/>
              <a:t>回収率 ：</a:t>
            </a:r>
            <a:r>
              <a:rPr lang="en-US" altLang="ja-JP" sz="4000" dirty="0"/>
              <a:t>47</a:t>
            </a:r>
            <a:r>
              <a:rPr lang="ja-JP" altLang="en-US" sz="4000" dirty="0"/>
              <a:t>名中 </a:t>
            </a:r>
            <a:r>
              <a:rPr lang="en-US" altLang="ja-JP" sz="4000" dirty="0"/>
              <a:t>36</a:t>
            </a:r>
            <a:r>
              <a:rPr lang="ja-JP" altLang="en-US" sz="4000" dirty="0"/>
              <a:t>名  </a:t>
            </a:r>
            <a:r>
              <a:rPr lang="en-US" altLang="ja-JP" sz="4000" dirty="0"/>
              <a:t>(77%)</a:t>
            </a:r>
            <a:endParaRPr lang="ja-JP" altLang="en-US" sz="4000" dirty="0"/>
          </a:p>
        </p:txBody>
      </p:sp>
    </p:spTree>
    <p:extLst>
      <p:ext uri="{BB962C8B-B14F-4D97-AF65-F5344CB8AC3E}">
        <p14:creationId xmlns:p14="http://schemas.microsoft.com/office/powerpoint/2010/main" xmlns="" val="60071996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986717E-A79C-0D44-B888-17E628BC292C}"/>
              </a:ext>
            </a:extLst>
          </p:cNvPr>
          <p:cNvSpPr>
            <a:spLocks noGrp="1"/>
          </p:cNvSpPr>
          <p:nvPr>
            <p:ph type="title"/>
          </p:nvPr>
        </p:nvSpPr>
        <p:spPr/>
        <p:txBody>
          <a:bodyPr/>
          <a:lstStyle/>
          <a:p>
            <a:r>
              <a:rPr kumimoji="1" lang="ja-JP" altLang="en-US" dirty="0"/>
              <a:t>主なアンケート内容</a:t>
            </a:r>
          </a:p>
        </p:txBody>
      </p:sp>
      <p:sp>
        <p:nvSpPr>
          <p:cNvPr id="4" name="テキスト ボックス 3">
            <a:extLst>
              <a:ext uri="{FF2B5EF4-FFF2-40B4-BE49-F238E27FC236}">
                <a16:creationId xmlns:a16="http://schemas.microsoft.com/office/drawing/2014/main" xmlns="" id="{1787ACE3-4F40-2C4E-AB78-15E373B53E30}"/>
              </a:ext>
            </a:extLst>
          </p:cNvPr>
          <p:cNvSpPr txBox="1"/>
          <p:nvPr/>
        </p:nvSpPr>
        <p:spPr>
          <a:xfrm>
            <a:off x="306805" y="1626269"/>
            <a:ext cx="10957428" cy="4462760"/>
          </a:xfrm>
          <a:prstGeom prst="rect">
            <a:avLst/>
          </a:prstGeom>
          <a:noFill/>
        </p:spPr>
        <p:txBody>
          <a:bodyPr wrap="square" rtlCol="0">
            <a:spAutoFit/>
          </a:bodyPr>
          <a:lstStyle/>
          <a:p>
            <a:pPr>
              <a:lnSpc>
                <a:spcPct val="150000"/>
              </a:lnSpc>
            </a:pPr>
            <a:r>
              <a:rPr lang="ja-JP" altLang="en-US" sz="3200" dirty="0"/>
              <a:t>    </a:t>
            </a:r>
            <a:r>
              <a:rPr lang="en-US" altLang="ja-JP" sz="3200" dirty="0"/>
              <a:t>1.</a:t>
            </a:r>
            <a:r>
              <a:rPr lang="ja-JP" altLang="en-US" sz="3200" dirty="0"/>
              <a:t> 一年間の麻薬処方箋受付回数</a:t>
            </a:r>
            <a:r>
              <a:rPr lang="en-US" altLang="ja-JP" sz="3200" dirty="0"/>
              <a:t>(</a:t>
            </a:r>
            <a:r>
              <a:rPr lang="ja-JP" altLang="en-US" sz="3200" dirty="0"/>
              <a:t>店舗ごと、個人ごと</a:t>
            </a:r>
            <a:r>
              <a:rPr lang="en-US" altLang="ja-JP" sz="3200" dirty="0"/>
              <a:t>)</a:t>
            </a:r>
            <a:endParaRPr lang="ja-JP" altLang="en-US" sz="3200" dirty="0"/>
          </a:p>
          <a:p>
            <a:pPr>
              <a:lnSpc>
                <a:spcPct val="150000"/>
              </a:lnSpc>
            </a:pPr>
            <a:r>
              <a:rPr lang="ja-JP" altLang="en-US" sz="3200" dirty="0"/>
              <a:t>    </a:t>
            </a:r>
            <a:r>
              <a:rPr lang="en-US" altLang="ja-JP" sz="3200" dirty="0"/>
              <a:t>2.</a:t>
            </a:r>
            <a:r>
              <a:rPr lang="ja-JP" altLang="en-US" sz="3200" dirty="0"/>
              <a:t> 医療用麻薬適正使用ガイダンスを読んだことがあるか</a:t>
            </a:r>
          </a:p>
          <a:p>
            <a:pPr lvl="1">
              <a:lnSpc>
                <a:spcPct val="150000"/>
              </a:lnSpc>
            </a:pPr>
            <a:r>
              <a:rPr lang="en-US" altLang="ja-JP" sz="3200" dirty="0"/>
              <a:t>3.</a:t>
            </a:r>
            <a:r>
              <a:rPr lang="ja-JP" altLang="en-US" sz="3200" dirty="0"/>
              <a:t> 医療用麻薬について学習しているか</a:t>
            </a:r>
          </a:p>
          <a:p>
            <a:pPr lvl="1">
              <a:lnSpc>
                <a:spcPct val="150000"/>
              </a:lnSpc>
            </a:pPr>
            <a:r>
              <a:rPr lang="en-US" altLang="ja-JP" sz="3200" dirty="0"/>
              <a:t>4.</a:t>
            </a:r>
            <a:r>
              <a:rPr lang="ja-JP" altLang="en-US" sz="3200" dirty="0"/>
              <a:t> 学習教材として使っているもの</a:t>
            </a:r>
          </a:p>
          <a:p>
            <a:pPr lvl="1">
              <a:lnSpc>
                <a:spcPct val="150000"/>
              </a:lnSpc>
            </a:pPr>
            <a:r>
              <a:rPr lang="en-US" altLang="ja-JP" sz="3200" dirty="0"/>
              <a:t>5.</a:t>
            </a:r>
            <a:r>
              <a:rPr lang="ja-JP" altLang="en-US" sz="3200" dirty="0"/>
              <a:t> 医療用麻薬を投薬する際に困っていること</a:t>
            </a:r>
          </a:p>
          <a:p>
            <a:pPr lvl="1">
              <a:lnSpc>
                <a:spcPct val="150000"/>
              </a:lnSpc>
            </a:pPr>
            <a:r>
              <a:rPr lang="en-US" altLang="ja-JP" sz="3200" dirty="0"/>
              <a:t>6.</a:t>
            </a:r>
            <a:r>
              <a:rPr lang="ja-JP" altLang="en-US" sz="3200" dirty="0"/>
              <a:t> 医療用麻薬について学習したいと思っていること</a:t>
            </a:r>
          </a:p>
        </p:txBody>
      </p:sp>
    </p:spTree>
    <p:extLst>
      <p:ext uri="{BB962C8B-B14F-4D97-AF65-F5344CB8AC3E}">
        <p14:creationId xmlns:p14="http://schemas.microsoft.com/office/powerpoint/2010/main" xmlns="" val="236369345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6FD5AE2-FF92-CF4B-997E-F5BD28D771A1}"/>
              </a:ext>
            </a:extLst>
          </p:cNvPr>
          <p:cNvSpPr>
            <a:spLocks noGrp="1"/>
          </p:cNvSpPr>
          <p:nvPr>
            <p:ph type="title"/>
          </p:nvPr>
        </p:nvSpPr>
        <p:spPr>
          <a:xfrm>
            <a:off x="646718" y="348929"/>
            <a:ext cx="9404723" cy="1400530"/>
          </a:xfrm>
        </p:spPr>
        <p:txBody>
          <a:bodyPr/>
          <a:lstStyle/>
          <a:p>
            <a:r>
              <a:rPr kumimoji="1" lang="ja-JP" altLang="en-US" dirty="0"/>
              <a:t>アンケート結果</a:t>
            </a:r>
          </a:p>
        </p:txBody>
      </p:sp>
      <p:sp>
        <p:nvSpPr>
          <p:cNvPr id="4" name="テキスト ボックス 3">
            <a:extLst>
              <a:ext uri="{FF2B5EF4-FFF2-40B4-BE49-F238E27FC236}">
                <a16:creationId xmlns:a16="http://schemas.microsoft.com/office/drawing/2014/main" xmlns="" id="{40BE49E0-39FC-5D41-8F67-A2FDE4817508}"/>
              </a:ext>
            </a:extLst>
          </p:cNvPr>
          <p:cNvSpPr txBox="1"/>
          <p:nvPr/>
        </p:nvSpPr>
        <p:spPr>
          <a:xfrm>
            <a:off x="646718" y="1196924"/>
            <a:ext cx="8536876" cy="523220"/>
          </a:xfrm>
          <a:prstGeom prst="rect">
            <a:avLst/>
          </a:prstGeom>
          <a:noFill/>
        </p:spPr>
        <p:txBody>
          <a:bodyPr wrap="square" rtlCol="0">
            <a:spAutoFit/>
          </a:bodyPr>
          <a:lstStyle/>
          <a:p>
            <a:pPr algn="l"/>
            <a:r>
              <a:rPr lang="en-US" altLang="ja-JP" sz="2800" b="1" dirty="0"/>
              <a:t>1.</a:t>
            </a:r>
            <a:r>
              <a:rPr lang="ja-JP" altLang="en-US" sz="2800" b="1" dirty="0"/>
              <a:t> 一年間の麻薬処方箋枚数</a:t>
            </a:r>
            <a:r>
              <a:rPr lang="en-US" altLang="ja-JP" sz="2800" b="1" dirty="0"/>
              <a:t>(14</a:t>
            </a:r>
            <a:r>
              <a:rPr lang="ja-JP" altLang="en-US" sz="2800" b="1" dirty="0"/>
              <a:t>店舗）</a:t>
            </a:r>
            <a:endParaRPr lang="ja-JP" altLang="en-US" sz="2800" b="1" dirty="0">
              <a:solidFill>
                <a:schemeClr val="accent3"/>
              </a:solidFill>
            </a:endParaRPr>
          </a:p>
        </p:txBody>
      </p:sp>
      <p:graphicFrame>
        <p:nvGraphicFramePr>
          <p:cNvPr id="19" name="表 18">
            <a:extLst>
              <a:ext uri="{FF2B5EF4-FFF2-40B4-BE49-F238E27FC236}">
                <a16:creationId xmlns:a16="http://schemas.microsoft.com/office/drawing/2014/main" xmlns="" id="{325CEFD9-DDA0-C94E-B963-6EE9086B9775}"/>
              </a:ext>
            </a:extLst>
          </p:cNvPr>
          <p:cNvGraphicFramePr/>
          <p:nvPr>
            <p:extLst>
              <p:ext uri="{D42A27DB-BD31-4B8C-83A1-F6EECF244321}">
                <p14:modId xmlns:p14="http://schemas.microsoft.com/office/powerpoint/2010/main" xmlns="" val="2501333971"/>
              </p:ext>
            </p:extLst>
          </p:nvPr>
        </p:nvGraphicFramePr>
        <p:xfrm>
          <a:off x="1046612" y="2074418"/>
          <a:ext cx="4868913" cy="4429744"/>
        </p:xfrm>
        <a:graphic>
          <a:graphicData uri="http://schemas.openxmlformats.org/drawingml/2006/table">
            <a:tbl>
              <a:tblPr>
                <a:tableStyleId>{073A0DAA-6AF3-43AB-8588-CEC1D06C72B9}</a:tableStyleId>
              </a:tblPr>
              <a:tblGrid>
                <a:gridCol w="1622971">
                  <a:extLst>
                    <a:ext uri="{9D8B030D-6E8A-4147-A177-3AD203B41FA5}">
                      <a16:colId xmlns:a16="http://schemas.microsoft.com/office/drawing/2014/main" xmlns="" val="3641242220"/>
                    </a:ext>
                  </a:extLst>
                </a:gridCol>
                <a:gridCol w="1622971">
                  <a:extLst>
                    <a:ext uri="{9D8B030D-6E8A-4147-A177-3AD203B41FA5}">
                      <a16:colId xmlns:a16="http://schemas.microsoft.com/office/drawing/2014/main" xmlns="" val="1421290359"/>
                    </a:ext>
                  </a:extLst>
                </a:gridCol>
                <a:gridCol w="1622971">
                  <a:extLst>
                    <a:ext uri="{9D8B030D-6E8A-4147-A177-3AD203B41FA5}">
                      <a16:colId xmlns:a16="http://schemas.microsoft.com/office/drawing/2014/main" xmlns="" val="3464182338"/>
                    </a:ext>
                  </a:extLst>
                </a:gridCol>
              </a:tblGrid>
              <a:tr h="553718">
                <a:tc>
                  <a:txBody>
                    <a:bodyPr/>
                    <a:lstStyle/>
                    <a:p>
                      <a:pPr algn="ctr" fontAlgn="ctr"/>
                      <a:endParaRPr lang="ja-JP" altLang="en-US" sz="2000" b="0" i="0" u="none" strike="noStrike">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ja-JP" altLang="en-US" sz="2000" u="none" strike="noStrike">
                          <a:solidFill>
                            <a:schemeClr val="tx1"/>
                          </a:solidFill>
                          <a:effectLst/>
                        </a:rPr>
                        <a:t>処方箋</a:t>
                      </a:r>
                      <a:endParaRPr lang="ja-JP" altLang="en-US" sz="2000" b="0" i="0" u="none" strike="noStrike">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ja-JP" altLang="en-US" sz="2000" u="none" strike="noStrike">
                          <a:solidFill>
                            <a:schemeClr val="tx1"/>
                          </a:solidFill>
                          <a:effectLst/>
                        </a:rPr>
                        <a:t>麻薬処方箋</a:t>
                      </a:r>
                      <a:endParaRPr lang="ja-JP" altLang="en-US" sz="2000" b="0" i="0" u="none" strike="noStrike">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extLst>
                  <a:ext uri="{0D108BD9-81ED-4DB2-BD59-A6C34878D82A}">
                    <a16:rowId xmlns:a16="http://schemas.microsoft.com/office/drawing/2014/main" xmlns="" val="2351959055"/>
                  </a:ext>
                </a:extLst>
              </a:tr>
              <a:tr h="553718">
                <a:tc>
                  <a:txBody>
                    <a:bodyPr/>
                    <a:lstStyle/>
                    <a:p>
                      <a:pPr algn="ctr" fontAlgn="ctr"/>
                      <a:r>
                        <a:rPr lang="ja-JP" altLang="en-US" sz="2000" b="1" u="none" strike="noStrike" dirty="0">
                          <a:solidFill>
                            <a:schemeClr val="accent2"/>
                          </a:solidFill>
                          <a:effectLst/>
                        </a:rPr>
                        <a:t>さんばし</a:t>
                      </a:r>
                      <a:endParaRPr lang="ja-JP" altLang="en-US"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15,128</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0</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extLst>
                  <a:ext uri="{0D108BD9-81ED-4DB2-BD59-A6C34878D82A}">
                    <a16:rowId xmlns:a16="http://schemas.microsoft.com/office/drawing/2014/main" xmlns="" val="2734929753"/>
                  </a:ext>
                </a:extLst>
              </a:tr>
              <a:tr h="553718">
                <a:tc>
                  <a:txBody>
                    <a:bodyPr/>
                    <a:lstStyle/>
                    <a:p>
                      <a:pPr algn="ctr" fontAlgn="ctr"/>
                      <a:r>
                        <a:rPr lang="ja-JP" altLang="en-US" sz="2000" b="1" u="none" strike="noStrike" dirty="0">
                          <a:solidFill>
                            <a:schemeClr val="accent2"/>
                          </a:solidFill>
                          <a:effectLst/>
                        </a:rPr>
                        <a:t>しのはら</a:t>
                      </a:r>
                      <a:endParaRPr lang="ja-JP" altLang="en-US"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12,166</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0</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extLst>
                  <a:ext uri="{0D108BD9-81ED-4DB2-BD59-A6C34878D82A}">
                    <a16:rowId xmlns:a16="http://schemas.microsoft.com/office/drawing/2014/main" xmlns="" val="3767331277"/>
                  </a:ext>
                </a:extLst>
              </a:tr>
              <a:tr h="553718">
                <a:tc>
                  <a:txBody>
                    <a:bodyPr/>
                    <a:lstStyle/>
                    <a:p>
                      <a:pPr algn="ctr" fontAlgn="ctr"/>
                      <a:r>
                        <a:rPr lang="ja-JP" altLang="en-US" sz="2000" b="1" u="none" strike="noStrike" dirty="0">
                          <a:solidFill>
                            <a:schemeClr val="accent2"/>
                          </a:solidFill>
                          <a:effectLst/>
                        </a:rPr>
                        <a:t>ポピー</a:t>
                      </a:r>
                      <a:endParaRPr lang="ja-JP" altLang="en-US"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32,805</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0</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extLst>
                  <a:ext uri="{0D108BD9-81ED-4DB2-BD59-A6C34878D82A}">
                    <a16:rowId xmlns:a16="http://schemas.microsoft.com/office/drawing/2014/main" xmlns="" val="690261182"/>
                  </a:ext>
                </a:extLst>
              </a:tr>
              <a:tr h="553718">
                <a:tc>
                  <a:txBody>
                    <a:bodyPr/>
                    <a:lstStyle/>
                    <a:p>
                      <a:pPr algn="ctr" fontAlgn="ctr"/>
                      <a:r>
                        <a:rPr lang="ja-JP" altLang="en-US" sz="2000" b="1" u="none" strike="noStrike" dirty="0">
                          <a:solidFill>
                            <a:schemeClr val="accent2"/>
                          </a:solidFill>
                          <a:effectLst/>
                        </a:rPr>
                        <a:t>南国</a:t>
                      </a:r>
                      <a:endParaRPr lang="ja-JP" altLang="en-US"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18,004</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0</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extLst>
                  <a:ext uri="{0D108BD9-81ED-4DB2-BD59-A6C34878D82A}">
                    <a16:rowId xmlns:a16="http://schemas.microsoft.com/office/drawing/2014/main" xmlns="" val="3472629348"/>
                  </a:ext>
                </a:extLst>
              </a:tr>
              <a:tr h="553718">
                <a:tc>
                  <a:txBody>
                    <a:bodyPr/>
                    <a:lstStyle/>
                    <a:p>
                      <a:pPr algn="ctr" fontAlgn="ctr"/>
                      <a:r>
                        <a:rPr lang="ja-JP" altLang="en-US" sz="2000" b="1" u="none" strike="noStrike" dirty="0">
                          <a:solidFill>
                            <a:schemeClr val="accent2"/>
                          </a:solidFill>
                          <a:effectLst/>
                        </a:rPr>
                        <a:t>しののめ</a:t>
                      </a:r>
                      <a:endParaRPr lang="ja-JP" altLang="en-US"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11,426</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1</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extLst>
                  <a:ext uri="{0D108BD9-81ED-4DB2-BD59-A6C34878D82A}">
                    <a16:rowId xmlns:a16="http://schemas.microsoft.com/office/drawing/2014/main" xmlns="" val="1653690341"/>
                  </a:ext>
                </a:extLst>
              </a:tr>
              <a:tr h="553718">
                <a:tc>
                  <a:txBody>
                    <a:bodyPr/>
                    <a:lstStyle/>
                    <a:p>
                      <a:pPr algn="ctr" fontAlgn="ctr"/>
                      <a:r>
                        <a:rPr lang="ja-JP" altLang="en-US" sz="2000" b="1" u="none" strike="noStrike" dirty="0">
                          <a:solidFill>
                            <a:schemeClr val="accent2"/>
                          </a:solidFill>
                          <a:effectLst/>
                        </a:rPr>
                        <a:t>りょうま</a:t>
                      </a:r>
                      <a:endParaRPr lang="ja-JP" altLang="en-US"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30,365</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1</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extLst>
                  <a:ext uri="{0D108BD9-81ED-4DB2-BD59-A6C34878D82A}">
                    <a16:rowId xmlns:a16="http://schemas.microsoft.com/office/drawing/2014/main" xmlns="" val="462374924"/>
                  </a:ext>
                </a:extLst>
              </a:tr>
              <a:tr h="553718">
                <a:tc>
                  <a:txBody>
                    <a:bodyPr/>
                    <a:lstStyle/>
                    <a:p>
                      <a:pPr algn="ctr" fontAlgn="ctr"/>
                      <a:r>
                        <a:rPr lang="ja-JP" altLang="en-US" sz="2000" b="1" u="none" strike="noStrike" dirty="0">
                          <a:solidFill>
                            <a:schemeClr val="accent2"/>
                          </a:solidFill>
                          <a:effectLst/>
                        </a:rPr>
                        <a:t>塚ノ原</a:t>
                      </a:r>
                      <a:endParaRPr lang="ja-JP" altLang="en-US"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16,219</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tc>
                  <a:txBody>
                    <a:bodyPr/>
                    <a:lstStyle/>
                    <a:p>
                      <a:pPr algn="ctr" fontAlgn="ctr"/>
                      <a:r>
                        <a:rPr lang="en-US" altLang="ja-JP" sz="2000" b="1" u="none" strike="noStrike" dirty="0">
                          <a:solidFill>
                            <a:schemeClr val="accent2"/>
                          </a:solidFill>
                          <a:effectLst/>
                        </a:rPr>
                        <a:t>1</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solidFill>
                      <a:schemeClr val="bg1"/>
                    </a:solidFill>
                  </a:tcPr>
                </a:tc>
                <a:extLst>
                  <a:ext uri="{0D108BD9-81ED-4DB2-BD59-A6C34878D82A}">
                    <a16:rowId xmlns:a16="http://schemas.microsoft.com/office/drawing/2014/main" xmlns="" val="3712500314"/>
                  </a:ext>
                </a:extLst>
              </a:tr>
            </a:tbl>
          </a:graphicData>
        </a:graphic>
      </p:graphicFrame>
      <p:graphicFrame>
        <p:nvGraphicFramePr>
          <p:cNvPr id="21" name="表 20">
            <a:extLst>
              <a:ext uri="{FF2B5EF4-FFF2-40B4-BE49-F238E27FC236}">
                <a16:creationId xmlns:a16="http://schemas.microsoft.com/office/drawing/2014/main" xmlns="" id="{E15926A2-6F3A-2743-9CC0-B604FC59740D}"/>
              </a:ext>
            </a:extLst>
          </p:cNvPr>
          <p:cNvGraphicFramePr/>
          <p:nvPr>
            <p:extLst>
              <p:ext uri="{D42A27DB-BD31-4B8C-83A1-F6EECF244321}">
                <p14:modId xmlns:p14="http://schemas.microsoft.com/office/powerpoint/2010/main" xmlns="" val="1856664581"/>
              </p:ext>
            </p:extLst>
          </p:nvPr>
        </p:nvGraphicFramePr>
        <p:xfrm>
          <a:off x="6529925" y="2072369"/>
          <a:ext cx="5049384" cy="4436704"/>
        </p:xfrm>
        <a:graphic>
          <a:graphicData uri="http://schemas.openxmlformats.org/drawingml/2006/table">
            <a:tbl>
              <a:tblPr>
                <a:tableStyleId>{073A0DAA-6AF3-43AB-8588-CEC1D06C72B9}</a:tableStyleId>
              </a:tblPr>
              <a:tblGrid>
                <a:gridCol w="1683128">
                  <a:extLst>
                    <a:ext uri="{9D8B030D-6E8A-4147-A177-3AD203B41FA5}">
                      <a16:colId xmlns:a16="http://schemas.microsoft.com/office/drawing/2014/main" xmlns="" val="1775787710"/>
                    </a:ext>
                  </a:extLst>
                </a:gridCol>
                <a:gridCol w="1683128">
                  <a:extLst>
                    <a:ext uri="{9D8B030D-6E8A-4147-A177-3AD203B41FA5}">
                      <a16:colId xmlns:a16="http://schemas.microsoft.com/office/drawing/2014/main" xmlns="" val="2734645904"/>
                    </a:ext>
                  </a:extLst>
                </a:gridCol>
                <a:gridCol w="1683128">
                  <a:extLst>
                    <a:ext uri="{9D8B030D-6E8A-4147-A177-3AD203B41FA5}">
                      <a16:colId xmlns:a16="http://schemas.microsoft.com/office/drawing/2014/main" xmlns="" val="3534524132"/>
                    </a:ext>
                  </a:extLst>
                </a:gridCol>
              </a:tblGrid>
              <a:tr h="554588">
                <a:tc>
                  <a:txBody>
                    <a:bodyPr/>
                    <a:lstStyle/>
                    <a:p>
                      <a:pPr algn="ctr" fontAlgn="ctr"/>
                      <a:endParaRPr lang="ja-JP" altLang="en-US" sz="2000" b="0" i="0" u="none" strike="noStrike">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ja-JP" altLang="en-US" sz="2000" b="0" u="none" strike="noStrike">
                          <a:solidFill>
                            <a:schemeClr val="tx1"/>
                          </a:solidFill>
                          <a:effectLst/>
                        </a:rPr>
                        <a:t>処方箋</a:t>
                      </a:r>
                      <a:endParaRPr lang="ja-JP" altLang="en-US" sz="2000" b="0" i="0" u="none" strike="noStrike">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ja-JP" altLang="en-US" sz="2000" b="0" u="none" strike="noStrike" dirty="0">
                          <a:solidFill>
                            <a:schemeClr val="tx1"/>
                          </a:solidFill>
                          <a:effectLst/>
                        </a:rPr>
                        <a:t>麻薬処方箋</a:t>
                      </a:r>
                      <a:endParaRPr lang="ja-JP" altLang="en-US" sz="2000" b="0" i="0" u="none" strike="noStrike" dirty="0">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extLst>
                  <a:ext uri="{0D108BD9-81ED-4DB2-BD59-A6C34878D82A}">
                    <a16:rowId xmlns:a16="http://schemas.microsoft.com/office/drawing/2014/main" xmlns="" val="2766327680"/>
                  </a:ext>
                </a:extLst>
              </a:tr>
              <a:tr h="554588">
                <a:tc>
                  <a:txBody>
                    <a:bodyPr/>
                    <a:lstStyle/>
                    <a:p>
                      <a:pPr algn="ctr" fontAlgn="ctr"/>
                      <a:r>
                        <a:rPr lang="ja-JP" altLang="en-US" sz="2000" b="1" u="none" strike="noStrike" dirty="0">
                          <a:solidFill>
                            <a:schemeClr val="accent2"/>
                          </a:solidFill>
                          <a:effectLst/>
                        </a:rPr>
                        <a:t>アルファ青柳</a:t>
                      </a:r>
                      <a:endParaRPr lang="ja-JP" altLang="en-US"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1" u="none" strike="noStrike" dirty="0">
                          <a:solidFill>
                            <a:schemeClr val="accent2"/>
                          </a:solidFill>
                          <a:effectLst/>
                        </a:rPr>
                        <a:t>2,875</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1" u="none" strike="noStrike" dirty="0">
                          <a:solidFill>
                            <a:schemeClr val="accent2"/>
                          </a:solidFill>
                          <a:effectLst/>
                        </a:rPr>
                        <a:t>2</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tc>
                <a:extLst>
                  <a:ext uri="{0D108BD9-81ED-4DB2-BD59-A6C34878D82A}">
                    <a16:rowId xmlns:a16="http://schemas.microsoft.com/office/drawing/2014/main" xmlns="" val="2807667013"/>
                  </a:ext>
                </a:extLst>
              </a:tr>
              <a:tr h="554588">
                <a:tc>
                  <a:txBody>
                    <a:bodyPr/>
                    <a:lstStyle/>
                    <a:p>
                      <a:pPr algn="ctr" fontAlgn="ctr"/>
                      <a:r>
                        <a:rPr lang="ja-JP" altLang="en-US" sz="2000" b="1" u="none" strike="noStrike" dirty="0">
                          <a:solidFill>
                            <a:schemeClr val="accent2"/>
                          </a:solidFill>
                          <a:effectLst/>
                        </a:rPr>
                        <a:t>大膳</a:t>
                      </a:r>
                      <a:endParaRPr lang="ja-JP" altLang="en-US"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1" u="none" strike="noStrike" dirty="0">
                          <a:solidFill>
                            <a:schemeClr val="accent2"/>
                          </a:solidFill>
                          <a:effectLst/>
                        </a:rPr>
                        <a:t>27,211</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1" u="none" strike="noStrike" dirty="0">
                          <a:solidFill>
                            <a:schemeClr val="accent2"/>
                          </a:solidFill>
                          <a:effectLst/>
                        </a:rPr>
                        <a:t>2</a:t>
                      </a:r>
                      <a:endParaRPr lang="en-US" altLang="ja-JP" sz="2000" b="1" i="0" u="none" strike="noStrike" dirty="0">
                        <a:solidFill>
                          <a:schemeClr val="accent2"/>
                        </a:solidFill>
                        <a:effectLst/>
                        <a:latin typeface="游ゴシック" panose="020B0400000000000000" pitchFamily="34" charset="-128"/>
                        <a:ea typeface="游ゴシック" panose="020B0400000000000000" pitchFamily="34" charset="-128"/>
                      </a:endParaRPr>
                    </a:p>
                  </a:txBody>
                  <a:tcPr marL="9525" marR="9525" marT="9525" anchor="ctr"/>
                </a:tc>
                <a:extLst>
                  <a:ext uri="{0D108BD9-81ED-4DB2-BD59-A6C34878D82A}">
                    <a16:rowId xmlns:a16="http://schemas.microsoft.com/office/drawing/2014/main" xmlns="" val="484967135"/>
                  </a:ext>
                </a:extLst>
              </a:tr>
              <a:tr h="554588">
                <a:tc>
                  <a:txBody>
                    <a:bodyPr/>
                    <a:lstStyle/>
                    <a:p>
                      <a:pPr algn="ctr" fontAlgn="ctr"/>
                      <a:r>
                        <a:rPr lang="ja-JP" altLang="en-US" sz="2000" b="0" u="none" strike="noStrike" dirty="0">
                          <a:solidFill>
                            <a:schemeClr val="tx1"/>
                          </a:solidFill>
                          <a:effectLst/>
                        </a:rPr>
                        <a:t>アルファ宝永</a:t>
                      </a:r>
                      <a:endParaRPr lang="ja-JP" altLang="en-US" sz="2000" b="0" i="0" u="none" strike="noStrike" dirty="0">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0" u="none" strike="noStrike">
                          <a:solidFill>
                            <a:schemeClr val="tx1"/>
                          </a:solidFill>
                          <a:effectLst/>
                        </a:rPr>
                        <a:t>26,438</a:t>
                      </a:r>
                      <a:endParaRPr lang="en-US" altLang="ja-JP" sz="2000" b="0" i="0" u="none" strike="noStrike">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0" u="none" strike="noStrike" dirty="0">
                          <a:solidFill>
                            <a:schemeClr val="tx1"/>
                          </a:solidFill>
                          <a:effectLst/>
                        </a:rPr>
                        <a:t>13</a:t>
                      </a:r>
                      <a:endParaRPr lang="en-US" altLang="ja-JP" sz="2000" b="0" i="0" u="none" strike="noStrike" dirty="0">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extLst>
                  <a:ext uri="{0D108BD9-81ED-4DB2-BD59-A6C34878D82A}">
                    <a16:rowId xmlns:a16="http://schemas.microsoft.com/office/drawing/2014/main" xmlns="" val="3631271820"/>
                  </a:ext>
                </a:extLst>
              </a:tr>
              <a:tr h="554588">
                <a:tc>
                  <a:txBody>
                    <a:bodyPr/>
                    <a:lstStyle/>
                    <a:p>
                      <a:pPr algn="ctr" fontAlgn="ctr"/>
                      <a:r>
                        <a:rPr lang="ja-JP" altLang="en-US" sz="2000" b="0" u="none" strike="noStrike">
                          <a:solidFill>
                            <a:schemeClr val="tx1"/>
                          </a:solidFill>
                          <a:effectLst/>
                        </a:rPr>
                        <a:t>なのはな</a:t>
                      </a:r>
                      <a:endParaRPr lang="ja-JP" altLang="en-US" sz="2000" b="0" i="0" u="none" strike="noStrike">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0" u="none" strike="noStrike">
                          <a:solidFill>
                            <a:schemeClr val="tx1"/>
                          </a:solidFill>
                          <a:effectLst/>
                        </a:rPr>
                        <a:t>10,591</a:t>
                      </a:r>
                      <a:endParaRPr lang="en-US" altLang="ja-JP" sz="2000" b="0" i="0" u="none" strike="noStrike">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0" u="none" strike="noStrike" dirty="0">
                          <a:solidFill>
                            <a:schemeClr val="tx1"/>
                          </a:solidFill>
                          <a:effectLst/>
                        </a:rPr>
                        <a:t>20</a:t>
                      </a:r>
                      <a:endParaRPr lang="en-US" altLang="ja-JP" sz="2000" b="0" i="0" u="none" strike="noStrike" dirty="0">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extLst>
                  <a:ext uri="{0D108BD9-81ED-4DB2-BD59-A6C34878D82A}">
                    <a16:rowId xmlns:a16="http://schemas.microsoft.com/office/drawing/2014/main" xmlns="" val="2439251665"/>
                  </a:ext>
                </a:extLst>
              </a:tr>
              <a:tr h="554588">
                <a:tc>
                  <a:txBody>
                    <a:bodyPr/>
                    <a:lstStyle/>
                    <a:p>
                      <a:pPr algn="ctr" fontAlgn="ctr"/>
                      <a:r>
                        <a:rPr lang="ja-JP" altLang="en-US" sz="2000" b="0" u="none" strike="noStrike">
                          <a:solidFill>
                            <a:schemeClr val="tx1"/>
                          </a:solidFill>
                          <a:effectLst/>
                        </a:rPr>
                        <a:t>ふくい</a:t>
                      </a:r>
                      <a:endParaRPr lang="ja-JP" altLang="en-US" sz="2000" b="0" i="0" u="none" strike="noStrike">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0" u="none" strike="noStrike">
                          <a:solidFill>
                            <a:schemeClr val="tx1"/>
                          </a:solidFill>
                          <a:effectLst/>
                        </a:rPr>
                        <a:t>16,874</a:t>
                      </a:r>
                      <a:endParaRPr lang="en-US" altLang="ja-JP" sz="2000" b="0" i="0" u="none" strike="noStrike">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0" u="none" strike="noStrike" dirty="0">
                          <a:solidFill>
                            <a:schemeClr val="tx1"/>
                          </a:solidFill>
                          <a:effectLst/>
                        </a:rPr>
                        <a:t>33</a:t>
                      </a:r>
                      <a:endParaRPr lang="en-US" altLang="ja-JP" sz="2000" b="0" i="0" u="none" strike="noStrike" dirty="0">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extLst>
                  <a:ext uri="{0D108BD9-81ED-4DB2-BD59-A6C34878D82A}">
                    <a16:rowId xmlns:a16="http://schemas.microsoft.com/office/drawing/2014/main" xmlns="" val="3588060576"/>
                  </a:ext>
                </a:extLst>
              </a:tr>
              <a:tr h="554588">
                <a:tc>
                  <a:txBody>
                    <a:bodyPr/>
                    <a:lstStyle/>
                    <a:p>
                      <a:pPr algn="ctr" fontAlgn="ctr"/>
                      <a:r>
                        <a:rPr lang="ja-JP" altLang="en-US" sz="2000" b="0" u="none" strike="noStrike">
                          <a:solidFill>
                            <a:schemeClr val="tx1"/>
                          </a:solidFill>
                          <a:effectLst/>
                        </a:rPr>
                        <a:t>はるの</a:t>
                      </a:r>
                      <a:endParaRPr lang="ja-JP" altLang="en-US" sz="2000" b="0" i="0" u="none" strike="noStrike">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0" u="none" strike="noStrike">
                          <a:solidFill>
                            <a:schemeClr val="tx1"/>
                          </a:solidFill>
                          <a:effectLst/>
                        </a:rPr>
                        <a:t>15,316</a:t>
                      </a:r>
                      <a:endParaRPr lang="en-US" altLang="ja-JP" sz="2000" b="0" i="0" u="none" strike="noStrike">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0" u="none" strike="noStrike" dirty="0">
                          <a:solidFill>
                            <a:schemeClr val="tx1"/>
                          </a:solidFill>
                          <a:effectLst/>
                        </a:rPr>
                        <a:t>34</a:t>
                      </a:r>
                      <a:endParaRPr lang="en-US" altLang="ja-JP" sz="2000" b="0" i="0" u="none" strike="noStrike" dirty="0">
                        <a:solidFill>
                          <a:schemeClr val="tx1"/>
                        </a:solidFill>
                        <a:effectLst/>
                        <a:latin typeface="游ゴシック" panose="020B0400000000000000" pitchFamily="34" charset="-128"/>
                        <a:ea typeface="游ゴシック" panose="020B0400000000000000" pitchFamily="34" charset="-128"/>
                      </a:endParaRPr>
                    </a:p>
                  </a:txBody>
                  <a:tcPr marL="9525" marR="9525" marT="9525" anchor="ctr"/>
                </a:tc>
                <a:extLst>
                  <a:ext uri="{0D108BD9-81ED-4DB2-BD59-A6C34878D82A}">
                    <a16:rowId xmlns:a16="http://schemas.microsoft.com/office/drawing/2014/main" xmlns="" val="3441972613"/>
                  </a:ext>
                </a:extLst>
              </a:tr>
              <a:tr h="554588">
                <a:tc>
                  <a:txBody>
                    <a:bodyPr/>
                    <a:lstStyle/>
                    <a:p>
                      <a:pPr algn="ctr" fontAlgn="ctr"/>
                      <a:r>
                        <a:rPr lang="ja-JP" altLang="en-US" sz="2000" b="1" u="none" strike="noStrike" dirty="0">
                          <a:solidFill>
                            <a:schemeClr val="tx2"/>
                          </a:solidFill>
                          <a:effectLst/>
                        </a:rPr>
                        <a:t>よさこい</a:t>
                      </a:r>
                      <a:endParaRPr lang="ja-JP" altLang="en-US" sz="2000" b="1" i="0" u="none" strike="noStrike" dirty="0">
                        <a:solidFill>
                          <a:schemeClr val="tx2"/>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1" u="none" strike="noStrike" dirty="0">
                          <a:solidFill>
                            <a:schemeClr val="tx2"/>
                          </a:solidFill>
                          <a:effectLst/>
                        </a:rPr>
                        <a:t>33,727</a:t>
                      </a:r>
                      <a:endParaRPr lang="en-US" altLang="ja-JP" sz="2000" b="1" i="0" u="none" strike="noStrike" dirty="0">
                        <a:solidFill>
                          <a:schemeClr val="tx2"/>
                        </a:solidFill>
                        <a:effectLst/>
                        <a:latin typeface="游ゴシック" panose="020B0400000000000000" pitchFamily="34" charset="-128"/>
                        <a:ea typeface="游ゴシック" panose="020B0400000000000000" pitchFamily="34" charset="-128"/>
                      </a:endParaRPr>
                    </a:p>
                  </a:txBody>
                  <a:tcPr marL="9525" marR="9525" marT="9525" anchor="ctr"/>
                </a:tc>
                <a:tc>
                  <a:txBody>
                    <a:bodyPr/>
                    <a:lstStyle/>
                    <a:p>
                      <a:pPr algn="ctr" fontAlgn="ctr"/>
                      <a:r>
                        <a:rPr lang="en-US" altLang="ja-JP" sz="2000" b="1" u="none" strike="noStrike" dirty="0">
                          <a:solidFill>
                            <a:schemeClr val="tx2"/>
                          </a:solidFill>
                          <a:effectLst/>
                        </a:rPr>
                        <a:t>291</a:t>
                      </a:r>
                      <a:endParaRPr lang="en-US" altLang="ja-JP" sz="2000" b="1" i="0" u="none" strike="noStrike" dirty="0">
                        <a:solidFill>
                          <a:schemeClr val="tx2"/>
                        </a:solidFill>
                        <a:effectLst/>
                        <a:latin typeface="游ゴシック" panose="020B0400000000000000" pitchFamily="34" charset="-128"/>
                        <a:ea typeface="游ゴシック" panose="020B0400000000000000" pitchFamily="34" charset="-128"/>
                      </a:endParaRPr>
                    </a:p>
                  </a:txBody>
                  <a:tcPr marL="9525" marR="9525" marT="9525" anchor="ctr"/>
                </a:tc>
                <a:extLst>
                  <a:ext uri="{0D108BD9-81ED-4DB2-BD59-A6C34878D82A}">
                    <a16:rowId xmlns:a16="http://schemas.microsoft.com/office/drawing/2014/main" xmlns="" val="44265447"/>
                  </a:ext>
                </a:extLst>
              </a:tr>
            </a:tbl>
          </a:graphicData>
        </a:graphic>
      </p:graphicFrame>
      <p:sp>
        <p:nvSpPr>
          <p:cNvPr id="17" name="テキスト ボックス 16">
            <a:extLst>
              <a:ext uri="{FF2B5EF4-FFF2-40B4-BE49-F238E27FC236}">
                <a16:creationId xmlns:a16="http://schemas.microsoft.com/office/drawing/2014/main" xmlns="" id="{410B62E3-B799-654C-BBF7-8D5A7A811E94}"/>
              </a:ext>
            </a:extLst>
          </p:cNvPr>
          <p:cNvSpPr txBox="1"/>
          <p:nvPr/>
        </p:nvSpPr>
        <p:spPr>
          <a:xfrm>
            <a:off x="7227015" y="341254"/>
            <a:ext cx="3655203" cy="1569660"/>
          </a:xfrm>
          <a:prstGeom prst="rect">
            <a:avLst/>
          </a:prstGeom>
          <a:ln>
            <a:solidFill>
              <a:schemeClr val="tx2"/>
            </a:solidFill>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altLang="ja-JP" sz="3200" b="1" dirty="0">
                <a:solidFill>
                  <a:schemeClr val="accent2"/>
                </a:solidFill>
              </a:rPr>
              <a:t>9</a:t>
            </a:r>
            <a:r>
              <a:rPr lang="ja-JP" altLang="en-US" sz="3200" b="1" dirty="0">
                <a:solidFill>
                  <a:schemeClr val="accent2"/>
                </a:solidFill>
              </a:rPr>
              <a:t>店舗で</a:t>
            </a:r>
            <a:r>
              <a:rPr lang="en-US" altLang="ja-JP" sz="3200" b="1" dirty="0">
                <a:solidFill>
                  <a:schemeClr val="accent2"/>
                </a:solidFill>
              </a:rPr>
              <a:t>5</a:t>
            </a:r>
            <a:r>
              <a:rPr lang="ja-JP" altLang="en-US" sz="3200" b="1" dirty="0">
                <a:solidFill>
                  <a:schemeClr val="accent2"/>
                </a:solidFill>
              </a:rPr>
              <a:t>枚以下</a:t>
            </a:r>
          </a:p>
          <a:p>
            <a:pPr algn="ctr"/>
            <a:r>
              <a:rPr lang="en-US" altLang="ja-JP" sz="3200" dirty="0"/>
              <a:t>4</a:t>
            </a:r>
            <a:r>
              <a:rPr lang="ja-JP" altLang="en-US" sz="3200" dirty="0"/>
              <a:t>店舗で</a:t>
            </a:r>
            <a:r>
              <a:rPr lang="en-US" altLang="ja-JP" sz="3200" dirty="0"/>
              <a:t>10〜35</a:t>
            </a:r>
            <a:r>
              <a:rPr lang="ja-JP" altLang="en-US" sz="3200" dirty="0"/>
              <a:t>枚</a:t>
            </a:r>
          </a:p>
          <a:p>
            <a:pPr algn="ctr"/>
            <a:r>
              <a:rPr lang="en-US" altLang="ja-JP" sz="3200" dirty="0">
                <a:solidFill>
                  <a:schemeClr val="tx2"/>
                </a:solidFill>
              </a:rPr>
              <a:t>1</a:t>
            </a:r>
            <a:r>
              <a:rPr lang="ja-JP" altLang="en-US" sz="3200" dirty="0">
                <a:solidFill>
                  <a:schemeClr val="tx2"/>
                </a:solidFill>
              </a:rPr>
              <a:t>店舗で</a:t>
            </a:r>
            <a:r>
              <a:rPr lang="en-US" altLang="ja-JP" sz="3200" dirty="0">
                <a:solidFill>
                  <a:schemeClr val="tx2"/>
                </a:solidFill>
              </a:rPr>
              <a:t>200</a:t>
            </a:r>
            <a:r>
              <a:rPr lang="ja-JP" altLang="en-US" sz="3200" dirty="0">
                <a:solidFill>
                  <a:schemeClr val="tx2"/>
                </a:solidFill>
              </a:rPr>
              <a:t>枚以上</a:t>
            </a:r>
          </a:p>
        </p:txBody>
      </p:sp>
      <p:sp>
        <p:nvSpPr>
          <p:cNvPr id="3" name="テキスト ボックス 2">
            <a:extLst>
              <a:ext uri="{FF2B5EF4-FFF2-40B4-BE49-F238E27FC236}">
                <a16:creationId xmlns:a16="http://schemas.microsoft.com/office/drawing/2014/main" xmlns="" id="{4A489A07-635D-4647-8CAC-342A2322BBA8}"/>
              </a:ext>
            </a:extLst>
          </p:cNvPr>
          <p:cNvSpPr txBox="1"/>
          <p:nvPr/>
        </p:nvSpPr>
        <p:spPr>
          <a:xfrm>
            <a:off x="6901445" y="2168029"/>
            <a:ext cx="1828800" cy="400110"/>
          </a:xfrm>
          <a:prstGeom prst="rect">
            <a:avLst/>
          </a:prstGeom>
          <a:noFill/>
        </p:spPr>
        <p:txBody>
          <a:bodyPr wrap="square" rtlCol="0">
            <a:spAutoFit/>
          </a:bodyPr>
          <a:lstStyle/>
          <a:p>
            <a:pPr algn="l"/>
            <a:r>
              <a:rPr lang="ja-JP" altLang="en-US" sz="2000" dirty="0"/>
              <a:t>店舗名</a:t>
            </a:r>
          </a:p>
        </p:txBody>
      </p:sp>
      <p:sp>
        <p:nvSpPr>
          <p:cNvPr id="5" name="テキスト ボックス 4">
            <a:extLst>
              <a:ext uri="{FF2B5EF4-FFF2-40B4-BE49-F238E27FC236}">
                <a16:creationId xmlns:a16="http://schemas.microsoft.com/office/drawing/2014/main" xmlns="" id="{98EF2CDA-3C94-334E-9853-3CD87A865C75}"/>
              </a:ext>
            </a:extLst>
          </p:cNvPr>
          <p:cNvSpPr txBox="1"/>
          <p:nvPr/>
        </p:nvSpPr>
        <p:spPr>
          <a:xfrm>
            <a:off x="1341521" y="2168029"/>
            <a:ext cx="1828800" cy="400110"/>
          </a:xfrm>
          <a:prstGeom prst="rect">
            <a:avLst/>
          </a:prstGeom>
          <a:noFill/>
        </p:spPr>
        <p:txBody>
          <a:bodyPr wrap="square" rtlCol="0">
            <a:spAutoFit/>
          </a:bodyPr>
          <a:lstStyle/>
          <a:p>
            <a:pPr algn="l"/>
            <a:r>
              <a:rPr lang="ja-JP" altLang="en-US" sz="2000" dirty="0"/>
              <a:t>店舗名</a:t>
            </a:r>
          </a:p>
        </p:txBody>
      </p:sp>
    </p:spTree>
    <p:extLst>
      <p:ext uri="{BB962C8B-B14F-4D97-AF65-F5344CB8AC3E}">
        <p14:creationId xmlns:p14="http://schemas.microsoft.com/office/powerpoint/2010/main" xmlns="" val="9256669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BA53CC6-75E6-B84D-828C-265E0985FB57}"/>
              </a:ext>
            </a:extLst>
          </p:cNvPr>
          <p:cNvSpPr>
            <a:spLocks noGrp="1"/>
          </p:cNvSpPr>
          <p:nvPr>
            <p:ph type="title"/>
          </p:nvPr>
        </p:nvSpPr>
        <p:spPr/>
        <p:txBody>
          <a:bodyPr/>
          <a:lstStyle/>
          <a:p>
            <a:r>
              <a:rPr kumimoji="1" lang="ja-JP" altLang="en-US" dirty="0"/>
              <a:t>アンケート結果</a:t>
            </a:r>
          </a:p>
        </p:txBody>
      </p:sp>
      <p:sp>
        <p:nvSpPr>
          <p:cNvPr id="4" name="テキスト ボックス 3">
            <a:extLst>
              <a:ext uri="{FF2B5EF4-FFF2-40B4-BE49-F238E27FC236}">
                <a16:creationId xmlns:a16="http://schemas.microsoft.com/office/drawing/2014/main" xmlns="" id="{4C77A3B4-233E-E244-8AEF-6957789DF8E7}"/>
              </a:ext>
            </a:extLst>
          </p:cNvPr>
          <p:cNvSpPr txBox="1"/>
          <p:nvPr/>
        </p:nvSpPr>
        <p:spPr>
          <a:xfrm>
            <a:off x="786572" y="1351841"/>
            <a:ext cx="10232442" cy="523220"/>
          </a:xfrm>
          <a:prstGeom prst="rect">
            <a:avLst/>
          </a:prstGeom>
          <a:noFill/>
        </p:spPr>
        <p:txBody>
          <a:bodyPr wrap="square" rtlCol="0">
            <a:spAutoFit/>
          </a:bodyPr>
          <a:lstStyle/>
          <a:p>
            <a:pPr algn="l"/>
            <a:r>
              <a:rPr lang="en-US" altLang="ja-JP" sz="2800" b="1" dirty="0"/>
              <a:t>1.</a:t>
            </a:r>
            <a:r>
              <a:rPr lang="ja-JP" altLang="en-US" sz="2800" b="1" dirty="0"/>
              <a:t> 一年間の麻薬処方箋受付枚数</a:t>
            </a:r>
            <a:r>
              <a:rPr lang="en-US" altLang="ja-JP" sz="2800" b="1" dirty="0"/>
              <a:t>(</a:t>
            </a:r>
            <a:r>
              <a:rPr lang="ja-JP" altLang="en-US" sz="2800" b="1" dirty="0"/>
              <a:t>個人</a:t>
            </a:r>
            <a:r>
              <a:rPr lang="en-US" altLang="ja-JP" sz="2800" b="1" dirty="0"/>
              <a:t>)</a:t>
            </a:r>
            <a:endParaRPr lang="ja-JP" altLang="en-US" sz="2800" b="1" dirty="0"/>
          </a:p>
        </p:txBody>
      </p:sp>
      <p:graphicFrame>
        <p:nvGraphicFramePr>
          <p:cNvPr id="10" name="グラフ 9">
            <a:extLst>
              <a:ext uri="{FF2B5EF4-FFF2-40B4-BE49-F238E27FC236}">
                <a16:creationId xmlns:a16="http://schemas.microsoft.com/office/drawing/2014/main" xmlns="" id="{947EE8FD-ED04-F345-A3F0-A440F1E13A54}"/>
              </a:ext>
              <a:ext uri="{147F2762-F138-4A5C-976F-8EAC2B608ADB}">
                <a16:predDERef xmlns:a16="http://schemas.microsoft.com/office/drawing/2014/main" xmlns="" pred="{77F59647-90C2-B145-99C9-91FB1F81B7F5}"/>
              </a:ext>
            </a:extLst>
          </p:cNvPr>
          <p:cNvGraphicFramePr>
            <a:graphicFrameLocks/>
          </p:cNvGraphicFramePr>
          <p:nvPr>
            <p:extLst>
              <p:ext uri="{D42A27DB-BD31-4B8C-83A1-F6EECF244321}">
                <p14:modId xmlns:p14="http://schemas.microsoft.com/office/powerpoint/2010/main" xmlns="" val="452573752"/>
              </p:ext>
            </p:extLst>
          </p:nvPr>
        </p:nvGraphicFramePr>
        <p:xfrm>
          <a:off x="1354325" y="2327505"/>
          <a:ext cx="7575468" cy="3908258"/>
        </p:xfrm>
        <a:graphic>
          <a:graphicData uri="http://schemas.openxmlformats.org/drawingml/2006/chart">
            <c:chart xmlns:c="http://schemas.openxmlformats.org/drawingml/2006/chart" xmlns:r="http://schemas.openxmlformats.org/officeDocument/2006/relationships" r:id="rId3"/>
          </a:graphicData>
        </a:graphic>
      </p:graphicFrame>
      <p:sp>
        <p:nvSpPr>
          <p:cNvPr id="3" name="吹き出し: 角を丸めた四角形 2">
            <a:extLst>
              <a:ext uri="{FF2B5EF4-FFF2-40B4-BE49-F238E27FC236}">
                <a16:creationId xmlns:a16="http://schemas.microsoft.com/office/drawing/2014/main" xmlns="" id="{BB4E77DA-F8EB-F54C-A8AE-91391394F884}"/>
              </a:ext>
            </a:extLst>
          </p:cNvPr>
          <p:cNvSpPr/>
          <p:nvPr/>
        </p:nvSpPr>
        <p:spPr>
          <a:xfrm>
            <a:off x="7915190" y="2884446"/>
            <a:ext cx="3832310" cy="1929724"/>
          </a:xfrm>
          <a:prstGeom prst="wedgeRoundRectCallout">
            <a:avLst>
              <a:gd name="adj1" fmla="val -65247"/>
              <a:gd name="adj2" fmla="val -29013"/>
              <a:gd name="adj3" fmla="val 16667"/>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t>5</a:t>
            </a:r>
            <a:r>
              <a:rPr lang="ja-JP" altLang="en-US" sz="2400" dirty="0"/>
              <a:t>枚以下の薬剤師は</a:t>
            </a:r>
            <a:r>
              <a:rPr lang="en-US" altLang="ja-JP" sz="2400" dirty="0"/>
              <a:t>69%</a:t>
            </a:r>
            <a:endParaRPr lang="ja-JP" altLang="en-US" sz="2400" dirty="0"/>
          </a:p>
          <a:p>
            <a:pPr algn="ctr"/>
            <a:endParaRPr lang="ja-JP" altLang="en-US" sz="2400" dirty="0"/>
          </a:p>
          <a:p>
            <a:pPr algn="ctr"/>
            <a:r>
              <a:rPr lang="en-US" altLang="ja-JP" sz="2400" b="1" dirty="0">
                <a:solidFill>
                  <a:schemeClr val="accent2"/>
                </a:solidFill>
              </a:rPr>
              <a:t>0</a:t>
            </a:r>
            <a:r>
              <a:rPr lang="ja-JP" altLang="en-US" sz="2400" b="1" dirty="0">
                <a:solidFill>
                  <a:schemeClr val="accent2"/>
                </a:solidFill>
              </a:rPr>
              <a:t>枚の薬剤師は</a:t>
            </a:r>
            <a:r>
              <a:rPr lang="en-US" altLang="ja-JP" sz="2400" b="1" dirty="0">
                <a:solidFill>
                  <a:schemeClr val="accent2"/>
                </a:solidFill>
              </a:rPr>
              <a:t>42%</a:t>
            </a:r>
            <a:r>
              <a:rPr lang="ja-JP" altLang="en-US" sz="2400" b="1" dirty="0">
                <a:solidFill>
                  <a:schemeClr val="accent2"/>
                </a:solidFill>
              </a:rPr>
              <a:t>！</a:t>
            </a:r>
          </a:p>
        </p:txBody>
      </p:sp>
      <p:sp>
        <p:nvSpPr>
          <p:cNvPr id="5" name="楕円 4">
            <a:extLst>
              <a:ext uri="{FF2B5EF4-FFF2-40B4-BE49-F238E27FC236}">
                <a16:creationId xmlns:a16="http://schemas.microsoft.com/office/drawing/2014/main" xmlns="" id="{FA1086CA-7EE2-DA46-9B9E-B03A5025B8CE}"/>
              </a:ext>
            </a:extLst>
          </p:cNvPr>
          <p:cNvSpPr/>
          <p:nvPr/>
        </p:nvSpPr>
        <p:spPr>
          <a:xfrm rot="5400000" flipV="1">
            <a:off x="6925350" y="2338367"/>
            <a:ext cx="814270" cy="871635"/>
          </a:xfrm>
          <a:prstGeom prst="ellipse">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ja-JP" altLang="en-US"/>
          </a:p>
        </p:txBody>
      </p:sp>
    </p:spTree>
    <p:extLst>
      <p:ext uri="{BB962C8B-B14F-4D97-AF65-F5344CB8AC3E}">
        <p14:creationId xmlns:p14="http://schemas.microsoft.com/office/powerpoint/2010/main" xmlns="" val="180806377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xmlns="" id="{B470053E-E497-8F4E-B20E-FD7216A7AA0B}"/>
              </a:ext>
            </a:extLst>
          </p:cNvPr>
          <p:cNvSpPr>
            <a:spLocks noGrp="1"/>
          </p:cNvSpPr>
          <p:nvPr>
            <p:ph type="title"/>
          </p:nvPr>
        </p:nvSpPr>
        <p:spPr>
          <a:xfrm>
            <a:off x="838199" y="378845"/>
            <a:ext cx="10515600" cy="1082648"/>
          </a:xfrm>
        </p:spPr>
        <p:txBody>
          <a:bodyPr/>
          <a:lstStyle/>
          <a:p>
            <a:r>
              <a:rPr lang="ja-JP" altLang="en-US" dirty="0"/>
              <a:t>アンケート結果</a:t>
            </a:r>
          </a:p>
        </p:txBody>
      </p:sp>
      <p:sp>
        <p:nvSpPr>
          <p:cNvPr id="8" name="テキスト ボックス 7">
            <a:extLst>
              <a:ext uri="{FF2B5EF4-FFF2-40B4-BE49-F238E27FC236}">
                <a16:creationId xmlns:a16="http://schemas.microsoft.com/office/drawing/2014/main" xmlns="" id="{64F38C6E-1390-E84D-96BE-19728582BBD9}"/>
              </a:ext>
            </a:extLst>
          </p:cNvPr>
          <p:cNvSpPr txBox="1"/>
          <p:nvPr/>
        </p:nvSpPr>
        <p:spPr>
          <a:xfrm>
            <a:off x="838199" y="1589682"/>
            <a:ext cx="5257801" cy="1569660"/>
          </a:xfrm>
          <a:prstGeom prst="rect">
            <a:avLst/>
          </a:prstGeom>
          <a:noFill/>
        </p:spPr>
        <p:txBody>
          <a:bodyPr wrap="square" rtlCol="0">
            <a:spAutoFit/>
          </a:bodyPr>
          <a:lstStyle/>
          <a:p>
            <a:pPr algn="l"/>
            <a:r>
              <a:rPr lang="en-US" altLang="ja-JP" sz="2400" b="1" dirty="0"/>
              <a:t>2.</a:t>
            </a:r>
            <a:r>
              <a:rPr lang="ja-JP" altLang="en-US" sz="2400" b="1" dirty="0"/>
              <a:t> 医療用麻薬適正使用ガイダンスを</a:t>
            </a:r>
          </a:p>
          <a:p>
            <a:pPr algn="l"/>
            <a:r>
              <a:rPr lang="ja-JP" altLang="en-US" sz="2400" b="1" dirty="0"/>
              <a:t>    読んだことがあるか</a:t>
            </a:r>
          </a:p>
          <a:p>
            <a:pPr algn="l"/>
            <a:r>
              <a:rPr lang="ja-JP" altLang="en-US" sz="2400" dirty="0"/>
              <a:t>    ある </a:t>
            </a:r>
            <a:r>
              <a:rPr lang="en-US" altLang="ja-JP" sz="2400" dirty="0"/>
              <a:t>:</a:t>
            </a:r>
            <a:r>
              <a:rPr lang="ja-JP" altLang="en-US" sz="2400" dirty="0"/>
              <a:t> </a:t>
            </a:r>
            <a:r>
              <a:rPr lang="en-US" altLang="ja-JP" sz="2400" dirty="0"/>
              <a:t>35%</a:t>
            </a:r>
            <a:r>
              <a:rPr lang="ja-JP" altLang="en-US" sz="2400" dirty="0"/>
              <a:t>             </a:t>
            </a:r>
          </a:p>
          <a:p>
            <a:pPr algn="l"/>
            <a:r>
              <a:rPr lang="ja-JP" altLang="en-US" sz="2400" dirty="0"/>
              <a:t>    ない </a:t>
            </a:r>
            <a:r>
              <a:rPr lang="en-US" altLang="ja-JP" sz="2400" dirty="0"/>
              <a:t>:</a:t>
            </a:r>
            <a:r>
              <a:rPr lang="ja-JP" altLang="en-US" sz="2400" dirty="0"/>
              <a:t> </a:t>
            </a:r>
            <a:r>
              <a:rPr lang="en-US" altLang="ja-JP" sz="2400" dirty="0"/>
              <a:t>65%</a:t>
            </a:r>
            <a:endParaRPr lang="ja-JP" altLang="en-US" sz="2400" dirty="0"/>
          </a:p>
        </p:txBody>
      </p:sp>
      <p:graphicFrame>
        <p:nvGraphicFramePr>
          <p:cNvPr id="2" name="グラフ 1">
            <a:extLst>
              <a:ext uri="{FF2B5EF4-FFF2-40B4-BE49-F238E27FC236}">
                <a16:creationId xmlns:a16="http://schemas.microsoft.com/office/drawing/2014/main" xmlns="" id="{436A98C2-8FEB-9548-9E06-C44241E453F1}"/>
              </a:ext>
            </a:extLst>
          </p:cNvPr>
          <p:cNvGraphicFramePr>
            <a:graphicFrameLocks/>
          </p:cNvGraphicFramePr>
          <p:nvPr>
            <p:extLst>
              <p:ext uri="{D42A27DB-BD31-4B8C-83A1-F6EECF244321}">
                <p14:modId xmlns:p14="http://schemas.microsoft.com/office/powerpoint/2010/main" xmlns="" val="3456571865"/>
              </p:ext>
            </p:extLst>
          </p:nvPr>
        </p:nvGraphicFramePr>
        <p:xfrm>
          <a:off x="5177280" y="685458"/>
          <a:ext cx="7719541" cy="5939581"/>
        </p:xfrm>
        <a:graphic>
          <a:graphicData uri="http://schemas.openxmlformats.org/drawingml/2006/chart">
            <c:chart xmlns:c="http://schemas.openxmlformats.org/drawingml/2006/chart" xmlns:r="http://schemas.openxmlformats.org/officeDocument/2006/relationships" r:id="rId4"/>
          </a:graphicData>
        </a:graphic>
      </p:graphicFrame>
      <p:grpSp>
        <p:nvGrpSpPr>
          <p:cNvPr id="15" name="グループ化 14">
            <a:extLst>
              <a:ext uri="{FF2B5EF4-FFF2-40B4-BE49-F238E27FC236}">
                <a16:creationId xmlns:a16="http://schemas.microsoft.com/office/drawing/2014/main" xmlns="" id="{A7FE9DD2-6DB9-DC41-A4FB-01F5A92B98D7}"/>
              </a:ext>
            </a:extLst>
          </p:cNvPr>
          <p:cNvGrpSpPr/>
          <p:nvPr/>
        </p:nvGrpSpPr>
        <p:grpSpPr>
          <a:xfrm>
            <a:off x="1091404" y="505159"/>
            <a:ext cx="12024196" cy="6387000"/>
            <a:chOff x="1091404" y="505159"/>
            <a:chExt cx="12024196" cy="6387000"/>
          </a:xfrm>
        </p:grpSpPr>
        <p:sp>
          <p:nvSpPr>
            <p:cNvPr id="3" name="テキスト ボックス 2">
              <a:extLst>
                <a:ext uri="{FF2B5EF4-FFF2-40B4-BE49-F238E27FC236}">
                  <a16:creationId xmlns:a16="http://schemas.microsoft.com/office/drawing/2014/main" xmlns="" id="{A18EFCB4-B189-FB4E-A62E-A1D17170EEDC}"/>
                </a:ext>
              </a:extLst>
            </p:cNvPr>
            <p:cNvSpPr txBox="1"/>
            <p:nvPr/>
          </p:nvSpPr>
          <p:spPr>
            <a:xfrm>
              <a:off x="1091404" y="3655248"/>
              <a:ext cx="4751389" cy="2308324"/>
            </a:xfrm>
            <a:prstGeom prst="rect">
              <a:avLst/>
            </a:prstGeom>
            <a:noFill/>
            <a:ln>
              <a:solidFill>
                <a:schemeClr val="tx2"/>
              </a:solidFill>
            </a:ln>
          </p:spPr>
          <p:txBody>
            <a:bodyPr wrap="square" rtlCol="0">
              <a:spAutoFit/>
            </a:bodyPr>
            <a:lstStyle/>
            <a:p>
              <a:pPr algn="l"/>
              <a:r>
                <a:rPr lang="ja-JP" altLang="en-US" sz="2400" b="1" dirty="0">
                  <a:solidFill>
                    <a:schemeClr val="tx2"/>
                  </a:solidFill>
                </a:rPr>
                <a:t>読んだことがある人</a:t>
              </a:r>
            </a:p>
            <a:p>
              <a:pPr algn="l"/>
              <a:r>
                <a:rPr lang="ja-JP" altLang="en-US" sz="2400" b="1" dirty="0"/>
                <a:t>医療用麻薬適正使用</a:t>
              </a:r>
            </a:p>
            <a:p>
              <a:pPr algn="l"/>
              <a:r>
                <a:rPr lang="ja-JP" altLang="en-US" sz="2400" b="1" dirty="0"/>
                <a:t>ガイダンスに沿って判断しているか</a:t>
              </a:r>
            </a:p>
            <a:p>
              <a:pPr algn="l"/>
              <a:r>
                <a:rPr lang="ja-JP" altLang="en-US" sz="2400" dirty="0"/>
                <a:t>   している </a:t>
              </a:r>
              <a:r>
                <a:rPr lang="en-US" altLang="ja-JP" sz="2400" dirty="0"/>
                <a:t>:</a:t>
              </a:r>
              <a:r>
                <a:rPr lang="ja-JP" altLang="en-US" sz="2400" dirty="0"/>
                <a:t> </a:t>
              </a:r>
              <a:r>
                <a:rPr lang="en-US" altLang="ja-JP" sz="2400" dirty="0"/>
                <a:t>58%</a:t>
              </a:r>
              <a:endParaRPr lang="ja-JP" altLang="en-US" sz="2400" dirty="0"/>
            </a:p>
            <a:p>
              <a:pPr algn="l"/>
              <a:r>
                <a:rPr lang="ja-JP" altLang="en-US" sz="2400" dirty="0"/>
                <a:t>   していない </a:t>
              </a:r>
              <a:r>
                <a:rPr lang="en-US" altLang="ja-JP" sz="2400" dirty="0"/>
                <a:t>:</a:t>
              </a:r>
              <a:r>
                <a:rPr lang="ja-JP" altLang="en-US" sz="2400" dirty="0"/>
                <a:t> </a:t>
              </a:r>
              <a:r>
                <a:rPr lang="en-US" altLang="ja-JP" sz="2400" dirty="0"/>
                <a:t>42%</a:t>
              </a:r>
              <a:endParaRPr lang="ja-JP" altLang="en-US" sz="2400" dirty="0"/>
            </a:p>
          </p:txBody>
        </p:sp>
        <p:graphicFrame>
          <p:nvGraphicFramePr>
            <p:cNvPr id="5" name="グラフ 4">
              <a:extLst>
                <a:ext uri="{FF2B5EF4-FFF2-40B4-BE49-F238E27FC236}">
                  <a16:creationId xmlns:a16="http://schemas.microsoft.com/office/drawing/2014/main" xmlns="" id="{49807756-86C7-8241-BE19-F0E7AB5FF0DD}"/>
                </a:ext>
              </a:extLst>
            </p:cNvPr>
            <p:cNvGraphicFramePr>
              <a:graphicFrameLocks/>
            </p:cNvGraphicFramePr>
            <p:nvPr>
              <p:extLst>
                <p:ext uri="{D42A27DB-BD31-4B8C-83A1-F6EECF244321}">
                  <p14:modId xmlns:p14="http://schemas.microsoft.com/office/powerpoint/2010/main" xmlns="" val="3749151772"/>
                </p:ext>
              </p:extLst>
            </p:nvPr>
          </p:nvGraphicFramePr>
          <p:xfrm>
            <a:off x="5177280" y="505159"/>
            <a:ext cx="7938320" cy="6387000"/>
          </p:xfrm>
          <a:graphic>
            <a:graphicData uri="http://schemas.openxmlformats.org/drawingml/2006/chart">
              <c:chart xmlns:c="http://schemas.openxmlformats.org/drawingml/2006/chart" xmlns:r="http://schemas.openxmlformats.org/officeDocument/2006/relationships" r:id="rId5"/>
            </a:graphicData>
          </a:graphic>
        </p:graphicFrame>
      </p:grpSp>
    </p:spTree>
    <p:custDataLst>
      <p:tags r:id="rId1"/>
    </p:custDataLst>
    <p:extLst>
      <p:ext uri="{BB962C8B-B14F-4D97-AF65-F5344CB8AC3E}">
        <p14:creationId xmlns:p14="http://schemas.microsoft.com/office/powerpoint/2010/main" xmlns="" val="13167915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4.8"/>
</p:tagLst>
</file>

<file path=ppt/tags/tag2.xml><?xml version="1.0" encoding="utf-8"?>
<p:tagLst xmlns:a="http://schemas.openxmlformats.org/drawingml/2006/main" xmlns:r="http://schemas.openxmlformats.org/officeDocument/2006/relationships" xmlns:p="http://schemas.openxmlformats.org/presentationml/2006/main">
  <p:tag name="TIMING" val="|21.9|25.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a:themeElements>
    <a:clrScheme name="ユーザー定義 22">
      <a:dk1>
        <a:srgbClr val="FFFFFF"/>
      </a:dk1>
      <a:lt1>
        <a:srgbClr val="000000"/>
      </a:lt1>
      <a:dk2>
        <a:srgbClr val="FFFFFF"/>
      </a:dk2>
      <a:lt2>
        <a:srgbClr val="006CCD"/>
      </a:lt2>
      <a:accent1>
        <a:srgbClr val="006CCD"/>
      </a:accent1>
      <a:accent2>
        <a:srgbClr val="FFC000"/>
      </a:accent2>
      <a:accent3>
        <a:srgbClr val="00B050"/>
      </a:accent3>
      <a:accent4>
        <a:srgbClr val="85C5FF"/>
      </a:accent4>
      <a:accent5>
        <a:srgbClr val="FFA2A3"/>
      </a:accent5>
      <a:accent6>
        <a:srgbClr val="1FD4BC"/>
      </a:accent6>
      <a:hlink>
        <a:srgbClr val="FF33CC"/>
      </a:hlink>
      <a:folHlink>
        <a:srgbClr val="FFFFFF"/>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2112</Words>
  <Application>Microsoft Office PowerPoint</Application>
  <PresentationFormat>ユーザー設定</PresentationFormat>
  <Paragraphs>237</Paragraphs>
  <Slides>15</Slides>
  <Notes>15</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イオン</vt:lpstr>
      <vt:lpstr>医療用麻薬適正使用のための学習の現状と課題</vt:lpstr>
      <vt:lpstr>スライド 2</vt:lpstr>
      <vt:lpstr>はじめに</vt:lpstr>
      <vt:lpstr>はじめに</vt:lpstr>
      <vt:lpstr>アンケートについて</vt:lpstr>
      <vt:lpstr>主なアンケート内容</vt:lpstr>
      <vt:lpstr>アンケート結果</vt:lpstr>
      <vt:lpstr>アンケート結果</vt:lpstr>
      <vt:lpstr>アンケート結果</vt:lpstr>
      <vt:lpstr>アンケート結果</vt:lpstr>
      <vt:lpstr>アンケート結果</vt:lpstr>
      <vt:lpstr>アンケート結果</vt:lpstr>
      <vt:lpstr>アンケート結果</vt:lpstr>
      <vt:lpstr>考察</vt:lpstr>
      <vt:lpstr>考察</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医療用麻薬適正使用のための学習の現状と課題</dc:title>
  <dc:creator>sikokutyozai.komatsu.a@gmail.com</dc:creator>
  <cp:lastModifiedBy>a</cp:lastModifiedBy>
  <cp:revision>67</cp:revision>
  <dcterms:created xsi:type="dcterms:W3CDTF">2019-09-04T03:50:51Z</dcterms:created>
  <dcterms:modified xsi:type="dcterms:W3CDTF">2019-11-07T08:11:56Z</dcterms:modified>
</cp:coreProperties>
</file>