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6" r:id="rId2"/>
    <p:sldId id="273" r:id="rId3"/>
    <p:sldId id="257" r:id="rId4"/>
    <p:sldId id="258" r:id="rId5"/>
    <p:sldId id="261" r:id="rId6"/>
    <p:sldId id="278" r:id="rId7"/>
    <p:sldId id="280" r:id="rId8"/>
    <p:sldId id="270" r:id="rId9"/>
    <p:sldId id="259" r:id="rId10"/>
  </p:sldIdLst>
  <p:sldSz cx="9144000" cy="6858000" type="screen4x3"/>
  <p:notesSz cx="6888163" cy="100203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83" autoAdjust="0"/>
    <p:restoredTop sz="93165" autoAdjust="0"/>
  </p:normalViewPr>
  <p:slideViewPr>
    <p:cSldViewPr>
      <p:cViewPr varScale="1">
        <p:scale>
          <a:sx n="68" d="100"/>
          <a:sy n="68" d="100"/>
        </p:scale>
        <p:origin x="-130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3901698" y="0"/>
            <a:ext cx="2984871" cy="502755"/>
          </a:xfrm>
          <a:prstGeom prst="rect">
            <a:avLst/>
          </a:prstGeom>
        </p:spPr>
        <p:txBody>
          <a:bodyPr vert="horz" lIns="96616" tIns="48308" rIns="96616" bIns="48308" rtlCol="0"/>
          <a:lstStyle>
            <a:lvl1pPr algn="r">
              <a:defRPr sz="1300"/>
            </a:lvl1pPr>
          </a:lstStyle>
          <a:p>
            <a:fld id="{170B2069-4877-432F-A221-36DACBAF55D6}" type="datetimeFigureOut">
              <a:rPr kumimoji="1" lang="ja-JP" altLang="en-US" smtClean="0"/>
              <a:t>2018/11/8</a:t>
            </a:fld>
            <a:endParaRPr kumimoji="1" lang="ja-JP" altLang="en-US"/>
          </a:p>
        </p:txBody>
      </p:sp>
      <p:sp>
        <p:nvSpPr>
          <p:cNvPr id="4" name="フッター プレースホルダー 3"/>
          <p:cNvSpPr>
            <a:spLocks noGrp="1"/>
          </p:cNvSpPr>
          <p:nvPr>
            <p:ph type="ftr" sz="quarter" idx="2"/>
          </p:nvPr>
        </p:nvSpPr>
        <p:spPr>
          <a:xfrm>
            <a:off x="0" y="9517547"/>
            <a:ext cx="2984871" cy="502754"/>
          </a:xfrm>
          <a:prstGeom prst="rect">
            <a:avLst/>
          </a:prstGeom>
        </p:spPr>
        <p:txBody>
          <a:bodyPr vert="horz" lIns="96616" tIns="48308" rIns="96616" bIns="48308"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3901698" y="9517547"/>
            <a:ext cx="2984871" cy="502754"/>
          </a:xfrm>
          <a:prstGeom prst="rect">
            <a:avLst/>
          </a:prstGeom>
        </p:spPr>
        <p:txBody>
          <a:bodyPr vert="horz" lIns="96616" tIns="48308" rIns="96616" bIns="48308" rtlCol="0" anchor="b"/>
          <a:lstStyle>
            <a:lvl1pPr algn="r">
              <a:defRPr sz="1300"/>
            </a:lvl1pPr>
          </a:lstStyle>
          <a:p>
            <a:fld id="{FCDE4C52-CCE1-41A0-A796-570715C96335}" type="slidenum">
              <a:rPr kumimoji="1" lang="ja-JP" altLang="en-US" smtClean="0"/>
              <a:t>‹#›</a:t>
            </a:fld>
            <a:endParaRPr kumimoji="1" lang="ja-JP" altLang="en-US"/>
          </a:p>
        </p:txBody>
      </p:sp>
    </p:spTree>
    <p:extLst>
      <p:ext uri="{BB962C8B-B14F-4D97-AF65-F5344CB8AC3E}">
        <p14:creationId xmlns:p14="http://schemas.microsoft.com/office/powerpoint/2010/main" val="1850777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kumimoji="1" lang="ja-JP" altLang="en-US"/>
          </a:p>
        </p:txBody>
      </p:sp>
      <p:sp>
        <p:nvSpPr>
          <p:cNvPr id="3" name="日付プレースホルダー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99CFB8AE-1899-4113-B5D0-FCA82579B660}" type="datetimeFigureOut">
              <a:rPr kumimoji="1" lang="ja-JP" altLang="en-US" smtClean="0"/>
              <a:t>2018/11/8</a:t>
            </a:fld>
            <a:endParaRPr kumimoji="1" lang="ja-JP" altLang="en-US"/>
          </a:p>
        </p:txBody>
      </p:sp>
      <p:sp>
        <p:nvSpPr>
          <p:cNvPr id="4" name="スライド イメージ プレースホルダー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endParaRPr lang="ja-JP" altLang="en-US"/>
          </a:p>
        </p:txBody>
      </p:sp>
      <p:sp>
        <p:nvSpPr>
          <p:cNvPr id="5" name="ノート プレースホルダー 4"/>
          <p:cNvSpPr>
            <a:spLocks noGrp="1"/>
          </p:cNvSpPr>
          <p:nvPr>
            <p:ph type="body" sz="quarter" idx="3"/>
          </p:nvPr>
        </p:nvSpPr>
        <p:spPr>
          <a:xfrm>
            <a:off x="688817" y="4759643"/>
            <a:ext cx="5510530" cy="4509135"/>
          </a:xfrm>
          <a:prstGeom prst="rect">
            <a:avLst/>
          </a:prstGeom>
        </p:spPr>
        <p:txBody>
          <a:bodyPr vert="horz" lIns="96616" tIns="48308" rIns="96616" bIns="4830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F57E1537-7801-4853-9920-970EBA151E3E}" type="slidenum">
              <a:rPr kumimoji="1" lang="ja-JP" altLang="en-US" smtClean="0"/>
              <a:t>‹#›</a:t>
            </a:fld>
            <a:endParaRPr kumimoji="1" lang="ja-JP" altLang="en-US"/>
          </a:p>
        </p:txBody>
      </p:sp>
    </p:spTree>
    <p:extLst>
      <p:ext uri="{BB962C8B-B14F-4D97-AF65-F5344CB8AC3E}">
        <p14:creationId xmlns:p14="http://schemas.microsoft.com/office/powerpoint/2010/main" val="338455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57E1537-7801-4853-9920-970EBA151E3E}" type="slidenum">
              <a:rPr kumimoji="1" lang="ja-JP" altLang="en-US" smtClean="0"/>
              <a:t>5</a:t>
            </a:fld>
            <a:endParaRPr kumimoji="1" lang="ja-JP" altLang="en-US"/>
          </a:p>
        </p:txBody>
      </p:sp>
    </p:spTree>
    <p:extLst>
      <p:ext uri="{BB962C8B-B14F-4D97-AF65-F5344CB8AC3E}">
        <p14:creationId xmlns:p14="http://schemas.microsoft.com/office/powerpoint/2010/main" val="648822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24A798D-8192-4E36-96DE-260C1935775F}" type="datetimeFigureOut">
              <a:rPr kumimoji="1" lang="ja-JP" altLang="en-US" smtClean="0"/>
              <a:t>2018/11/8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A8C9EAD5-7179-423C-B88D-FEB0AB51CBFB}" type="slidenum">
              <a:rPr kumimoji="1" lang="ja-JP" altLang="en-US" smtClean="0"/>
              <a:t>‹#›</a:t>
            </a:fld>
            <a:endParaRPr kumimoji="1" lang="ja-JP" altLang="en-US" dirty="0"/>
          </a:p>
        </p:txBody>
      </p:sp>
    </p:spTree>
    <p:extLst>
      <p:ext uri="{BB962C8B-B14F-4D97-AF65-F5344CB8AC3E}">
        <p14:creationId xmlns:p14="http://schemas.microsoft.com/office/powerpoint/2010/main" val="82186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24A798D-8192-4E36-96DE-260C1935775F}" type="datetimeFigureOut">
              <a:rPr kumimoji="1" lang="ja-JP" altLang="en-US" smtClean="0"/>
              <a:t>2018/11/8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A8C9EAD5-7179-423C-B88D-FEB0AB51CBFB}" type="slidenum">
              <a:rPr kumimoji="1" lang="ja-JP" altLang="en-US" smtClean="0"/>
              <a:t>‹#›</a:t>
            </a:fld>
            <a:endParaRPr kumimoji="1" lang="ja-JP" altLang="en-US" dirty="0"/>
          </a:p>
        </p:txBody>
      </p:sp>
    </p:spTree>
    <p:extLst>
      <p:ext uri="{BB962C8B-B14F-4D97-AF65-F5344CB8AC3E}">
        <p14:creationId xmlns:p14="http://schemas.microsoft.com/office/powerpoint/2010/main" val="2108337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24A798D-8192-4E36-96DE-260C1935775F}" type="datetimeFigureOut">
              <a:rPr kumimoji="1" lang="ja-JP" altLang="en-US" smtClean="0"/>
              <a:t>2018/11/8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A8C9EAD5-7179-423C-B88D-FEB0AB51CBFB}" type="slidenum">
              <a:rPr kumimoji="1" lang="ja-JP" altLang="en-US" smtClean="0"/>
              <a:t>‹#›</a:t>
            </a:fld>
            <a:endParaRPr kumimoji="1" lang="ja-JP" altLang="en-US" dirty="0"/>
          </a:p>
        </p:txBody>
      </p:sp>
    </p:spTree>
    <p:extLst>
      <p:ext uri="{BB962C8B-B14F-4D97-AF65-F5344CB8AC3E}">
        <p14:creationId xmlns:p14="http://schemas.microsoft.com/office/powerpoint/2010/main" val="1481205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24A798D-8192-4E36-96DE-260C1935775F}" type="datetimeFigureOut">
              <a:rPr kumimoji="1" lang="ja-JP" altLang="en-US" smtClean="0"/>
              <a:t>2018/11/8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A8C9EAD5-7179-423C-B88D-FEB0AB51CBFB}" type="slidenum">
              <a:rPr kumimoji="1" lang="ja-JP" altLang="en-US" smtClean="0"/>
              <a:t>‹#›</a:t>
            </a:fld>
            <a:endParaRPr kumimoji="1" lang="ja-JP" altLang="en-US" dirty="0"/>
          </a:p>
        </p:txBody>
      </p:sp>
    </p:spTree>
    <p:extLst>
      <p:ext uri="{BB962C8B-B14F-4D97-AF65-F5344CB8AC3E}">
        <p14:creationId xmlns:p14="http://schemas.microsoft.com/office/powerpoint/2010/main" val="27607202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24A798D-8192-4E36-96DE-260C1935775F}" type="datetimeFigureOut">
              <a:rPr kumimoji="1" lang="ja-JP" altLang="en-US" smtClean="0"/>
              <a:t>2018/11/8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A8C9EAD5-7179-423C-B88D-FEB0AB51CBFB}" type="slidenum">
              <a:rPr kumimoji="1" lang="ja-JP" altLang="en-US" smtClean="0"/>
              <a:t>‹#›</a:t>
            </a:fld>
            <a:endParaRPr kumimoji="1" lang="ja-JP" altLang="en-US" dirty="0"/>
          </a:p>
        </p:txBody>
      </p:sp>
    </p:spTree>
    <p:extLst>
      <p:ext uri="{BB962C8B-B14F-4D97-AF65-F5344CB8AC3E}">
        <p14:creationId xmlns:p14="http://schemas.microsoft.com/office/powerpoint/2010/main" val="3805640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24A798D-8192-4E36-96DE-260C1935775F}" type="datetimeFigureOut">
              <a:rPr kumimoji="1" lang="ja-JP" altLang="en-US" smtClean="0"/>
              <a:t>2018/11/8</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A8C9EAD5-7179-423C-B88D-FEB0AB51CBFB}" type="slidenum">
              <a:rPr kumimoji="1" lang="ja-JP" altLang="en-US" smtClean="0"/>
              <a:t>‹#›</a:t>
            </a:fld>
            <a:endParaRPr kumimoji="1" lang="ja-JP" altLang="en-US" dirty="0"/>
          </a:p>
        </p:txBody>
      </p:sp>
    </p:spTree>
    <p:extLst>
      <p:ext uri="{BB962C8B-B14F-4D97-AF65-F5344CB8AC3E}">
        <p14:creationId xmlns:p14="http://schemas.microsoft.com/office/powerpoint/2010/main" val="1484705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24A798D-8192-4E36-96DE-260C1935775F}" type="datetimeFigureOut">
              <a:rPr kumimoji="1" lang="ja-JP" altLang="en-US" smtClean="0"/>
              <a:t>2018/11/8</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A8C9EAD5-7179-423C-B88D-FEB0AB51CBFB}" type="slidenum">
              <a:rPr kumimoji="1" lang="ja-JP" altLang="en-US" smtClean="0"/>
              <a:t>‹#›</a:t>
            </a:fld>
            <a:endParaRPr kumimoji="1" lang="ja-JP" altLang="en-US" dirty="0"/>
          </a:p>
        </p:txBody>
      </p:sp>
    </p:spTree>
    <p:extLst>
      <p:ext uri="{BB962C8B-B14F-4D97-AF65-F5344CB8AC3E}">
        <p14:creationId xmlns:p14="http://schemas.microsoft.com/office/powerpoint/2010/main" val="1871625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24A798D-8192-4E36-96DE-260C1935775F}" type="datetimeFigureOut">
              <a:rPr kumimoji="1" lang="ja-JP" altLang="en-US" smtClean="0"/>
              <a:t>2018/11/8</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A8C9EAD5-7179-423C-B88D-FEB0AB51CBFB}" type="slidenum">
              <a:rPr kumimoji="1" lang="ja-JP" altLang="en-US" smtClean="0"/>
              <a:t>‹#›</a:t>
            </a:fld>
            <a:endParaRPr kumimoji="1" lang="ja-JP" altLang="en-US" dirty="0"/>
          </a:p>
        </p:txBody>
      </p:sp>
    </p:spTree>
    <p:extLst>
      <p:ext uri="{BB962C8B-B14F-4D97-AF65-F5344CB8AC3E}">
        <p14:creationId xmlns:p14="http://schemas.microsoft.com/office/powerpoint/2010/main" val="3915543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24A798D-8192-4E36-96DE-260C1935775F}" type="datetimeFigureOut">
              <a:rPr kumimoji="1" lang="ja-JP" altLang="en-US" smtClean="0"/>
              <a:t>2018/11/8</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A8C9EAD5-7179-423C-B88D-FEB0AB51CBFB}" type="slidenum">
              <a:rPr kumimoji="1" lang="ja-JP" altLang="en-US" smtClean="0"/>
              <a:t>‹#›</a:t>
            </a:fld>
            <a:endParaRPr kumimoji="1" lang="ja-JP" altLang="en-US" dirty="0"/>
          </a:p>
        </p:txBody>
      </p:sp>
    </p:spTree>
    <p:extLst>
      <p:ext uri="{BB962C8B-B14F-4D97-AF65-F5344CB8AC3E}">
        <p14:creationId xmlns:p14="http://schemas.microsoft.com/office/powerpoint/2010/main" val="2766096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24A798D-8192-4E36-96DE-260C1935775F}" type="datetimeFigureOut">
              <a:rPr kumimoji="1" lang="ja-JP" altLang="en-US" smtClean="0"/>
              <a:t>2018/11/8</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A8C9EAD5-7179-423C-B88D-FEB0AB51CBFB}" type="slidenum">
              <a:rPr kumimoji="1" lang="ja-JP" altLang="en-US" smtClean="0"/>
              <a:t>‹#›</a:t>
            </a:fld>
            <a:endParaRPr kumimoji="1" lang="ja-JP" altLang="en-US" dirty="0"/>
          </a:p>
        </p:txBody>
      </p:sp>
    </p:spTree>
    <p:extLst>
      <p:ext uri="{BB962C8B-B14F-4D97-AF65-F5344CB8AC3E}">
        <p14:creationId xmlns:p14="http://schemas.microsoft.com/office/powerpoint/2010/main" val="3880023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24A798D-8192-4E36-96DE-260C1935775F}" type="datetimeFigureOut">
              <a:rPr kumimoji="1" lang="ja-JP" altLang="en-US" smtClean="0"/>
              <a:t>2018/11/8</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A8C9EAD5-7179-423C-B88D-FEB0AB51CBFB}" type="slidenum">
              <a:rPr kumimoji="1" lang="ja-JP" altLang="en-US" smtClean="0"/>
              <a:t>‹#›</a:t>
            </a:fld>
            <a:endParaRPr kumimoji="1" lang="ja-JP" altLang="en-US" dirty="0"/>
          </a:p>
        </p:txBody>
      </p:sp>
    </p:spTree>
    <p:extLst>
      <p:ext uri="{BB962C8B-B14F-4D97-AF65-F5344CB8AC3E}">
        <p14:creationId xmlns:p14="http://schemas.microsoft.com/office/powerpoint/2010/main" val="2560342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4A798D-8192-4E36-96DE-260C1935775F}" type="datetimeFigureOut">
              <a:rPr kumimoji="1" lang="ja-JP" altLang="en-US" smtClean="0"/>
              <a:t>2018/11/8</a:t>
            </a:fld>
            <a:endParaRPr kumimoji="1"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C9EAD5-7179-423C-B88D-FEB0AB51CBFB}" type="slidenum">
              <a:rPr kumimoji="1" lang="ja-JP" altLang="en-US" smtClean="0"/>
              <a:t>‹#›</a:t>
            </a:fld>
            <a:endParaRPr kumimoji="1" lang="ja-JP" altLang="en-US" dirty="0"/>
          </a:p>
        </p:txBody>
      </p:sp>
    </p:spTree>
    <p:extLst>
      <p:ext uri="{BB962C8B-B14F-4D97-AF65-F5344CB8AC3E}">
        <p14:creationId xmlns:p14="http://schemas.microsoft.com/office/powerpoint/2010/main" val="212287120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1520" y="1052736"/>
            <a:ext cx="8208912" cy="2304256"/>
          </a:xfrm>
        </p:spPr>
        <p:txBody>
          <a:bodyPr>
            <a:noAutofit/>
          </a:bodyPr>
          <a:lstStyle/>
          <a:p>
            <a:r>
              <a:rPr lang="ja-JP" altLang="en-US" sz="4000" dirty="0"/>
              <a:t>小児在宅症例を通じて薬剤師として感じたこと及び今後の課題について</a:t>
            </a:r>
            <a:endParaRPr kumimoji="1" lang="ja-JP" altLang="en-US" sz="4000" dirty="0"/>
          </a:p>
        </p:txBody>
      </p:sp>
      <p:sp>
        <p:nvSpPr>
          <p:cNvPr id="3" name="サブタイトル 2"/>
          <p:cNvSpPr>
            <a:spLocks noGrp="1"/>
          </p:cNvSpPr>
          <p:nvPr>
            <p:ph type="subTitle" idx="1"/>
          </p:nvPr>
        </p:nvSpPr>
        <p:spPr>
          <a:xfrm>
            <a:off x="467544" y="3886200"/>
            <a:ext cx="8064896" cy="1752600"/>
          </a:xfrm>
        </p:spPr>
        <p:txBody>
          <a:bodyPr>
            <a:normAutofit fontScale="92500" lnSpcReduction="20000"/>
          </a:bodyPr>
          <a:lstStyle/>
          <a:p>
            <a:pPr algn="l"/>
            <a:r>
              <a:rPr kumimoji="1" lang="ja-JP" altLang="en-US" sz="2800" dirty="0"/>
              <a:t>四国調剤グループ　吉井健人　岡村将平　時久愛子</a:t>
            </a:r>
            <a:endParaRPr kumimoji="1" lang="en-US" altLang="ja-JP" sz="2800" dirty="0"/>
          </a:p>
          <a:p>
            <a:pPr algn="l"/>
            <a:r>
              <a:rPr lang="ja-JP" altLang="en-US" sz="2800" dirty="0"/>
              <a:t>　　　　　　　　　　　　　小島理恵　田中繁樹　浜田嘉則</a:t>
            </a:r>
            <a:endParaRPr lang="en-US" altLang="ja-JP" sz="2800" dirty="0"/>
          </a:p>
          <a:p>
            <a:endParaRPr lang="en-US" altLang="ja-JP" sz="2800" dirty="0"/>
          </a:p>
          <a:p>
            <a:pPr algn="l"/>
            <a:r>
              <a:rPr kumimoji="1" lang="ja-JP" altLang="en-US" sz="2800" dirty="0"/>
              <a:t>徳島文理大学薬学部医療薬学講座　浜田嘉則</a:t>
            </a:r>
            <a:endParaRPr kumimoji="1" lang="en-US" altLang="ja-JP" sz="2800" dirty="0"/>
          </a:p>
        </p:txBody>
      </p:sp>
    </p:spTree>
    <p:extLst>
      <p:ext uri="{BB962C8B-B14F-4D97-AF65-F5344CB8AC3E}">
        <p14:creationId xmlns:p14="http://schemas.microsoft.com/office/powerpoint/2010/main" val="1864739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normAutofit/>
          </a:bodyPr>
          <a:lstStyle/>
          <a:p>
            <a:pPr marL="0" indent="0" algn="ctr">
              <a:buNone/>
            </a:pPr>
            <a:endParaRPr kumimoji="1" lang="en-US" altLang="ja-JP" sz="4000" dirty="0"/>
          </a:p>
          <a:p>
            <a:pPr marL="0" indent="0" algn="ctr">
              <a:buNone/>
            </a:pPr>
            <a:endParaRPr lang="en-US" altLang="ja-JP" sz="4000" dirty="0"/>
          </a:p>
          <a:p>
            <a:pPr marL="0" indent="0" algn="ctr">
              <a:buNone/>
            </a:pPr>
            <a:r>
              <a:rPr kumimoji="1" lang="ja-JP" altLang="en-US" sz="4000" dirty="0" smtClean="0"/>
              <a:t>本演題発表に関連して開示</a:t>
            </a:r>
            <a:r>
              <a:rPr kumimoji="1" lang="ja-JP" altLang="en-US" sz="4000" dirty="0"/>
              <a:t>す</a:t>
            </a:r>
            <a:r>
              <a:rPr kumimoji="1" lang="ja-JP" altLang="en-US" sz="4000" dirty="0" smtClean="0"/>
              <a:t>べき</a:t>
            </a:r>
            <a:endParaRPr kumimoji="1" lang="en-US" altLang="ja-JP" sz="4000" dirty="0" smtClean="0"/>
          </a:p>
          <a:p>
            <a:pPr marL="0" indent="0" algn="ctr">
              <a:buNone/>
            </a:pPr>
            <a:r>
              <a:rPr kumimoji="1" lang="ja-JP" altLang="en-US" sz="4000" dirty="0" smtClean="0"/>
              <a:t>利益相反関係はありません</a:t>
            </a:r>
            <a:endParaRPr kumimoji="1" lang="en-US" altLang="ja-JP" sz="4000" dirty="0"/>
          </a:p>
          <a:p>
            <a:pPr marL="0" indent="0" algn="ctr">
              <a:buNone/>
            </a:pPr>
            <a:endParaRPr kumimoji="1" lang="ja-JP" altLang="en-US" sz="4000" dirty="0"/>
          </a:p>
        </p:txBody>
      </p:sp>
    </p:spTree>
    <p:extLst>
      <p:ext uri="{BB962C8B-B14F-4D97-AF65-F5344CB8AC3E}">
        <p14:creationId xmlns:p14="http://schemas.microsoft.com/office/powerpoint/2010/main" val="29289955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994122"/>
          </a:xfrm>
        </p:spPr>
        <p:txBody>
          <a:bodyPr>
            <a:normAutofit/>
          </a:bodyPr>
          <a:lstStyle/>
          <a:p>
            <a:pPr algn="l"/>
            <a:r>
              <a:rPr lang="ja-JP" altLang="en-US" sz="4000" dirty="0"/>
              <a:t>はじめ</a:t>
            </a:r>
            <a:r>
              <a:rPr lang="ja-JP" altLang="en-US" sz="4000" dirty="0" smtClean="0"/>
              <a:t>に（小児在宅の問題点）</a:t>
            </a:r>
            <a:endParaRPr kumimoji="1" lang="ja-JP" altLang="en-US" sz="4000" dirty="0"/>
          </a:p>
        </p:txBody>
      </p:sp>
      <p:sp>
        <p:nvSpPr>
          <p:cNvPr id="3" name="コンテンツ プレースホルダー 2"/>
          <p:cNvSpPr>
            <a:spLocks noGrp="1"/>
          </p:cNvSpPr>
          <p:nvPr>
            <p:ph idx="1"/>
          </p:nvPr>
        </p:nvSpPr>
        <p:spPr>
          <a:xfrm>
            <a:off x="457200" y="1268760"/>
            <a:ext cx="8229600" cy="5472608"/>
          </a:xfrm>
        </p:spPr>
        <p:txBody>
          <a:bodyPr>
            <a:normAutofit fontScale="92500"/>
          </a:bodyPr>
          <a:lstStyle/>
          <a:p>
            <a:r>
              <a:rPr lang="ja-JP" altLang="en-US" sz="3700" dirty="0" smtClean="0"/>
              <a:t>小児在宅に関する高度な知識と技術</a:t>
            </a:r>
            <a:r>
              <a:rPr lang="ja-JP" altLang="en-US" sz="3700" dirty="0"/>
              <a:t>を</a:t>
            </a:r>
            <a:r>
              <a:rPr lang="ja-JP" altLang="en-US" sz="3700" dirty="0" smtClean="0"/>
              <a:t>持つ医療従事者の不足</a:t>
            </a:r>
            <a:endParaRPr lang="en-US" altLang="ja-JP" sz="3700" dirty="0" smtClean="0"/>
          </a:p>
          <a:p>
            <a:r>
              <a:rPr lang="ja-JP" altLang="en-US" sz="3700" dirty="0"/>
              <a:t>訪問</a:t>
            </a:r>
            <a:r>
              <a:rPr lang="ja-JP" altLang="en-US" sz="3700" dirty="0" smtClean="0"/>
              <a:t>診療に対応する診療所、訪問看護ステーションの不足</a:t>
            </a:r>
            <a:endParaRPr lang="en-US" altLang="ja-JP" sz="3700" dirty="0" smtClean="0"/>
          </a:p>
          <a:p>
            <a:r>
              <a:rPr lang="ja-JP" altLang="en-US" sz="3700" dirty="0" smtClean="0"/>
              <a:t>総合支援法により相談支援専門員が位置づけられているがケアマネージャーのような働きを一任するのは困難</a:t>
            </a:r>
            <a:endParaRPr lang="en-US" altLang="ja-JP" sz="3700" dirty="0" smtClean="0"/>
          </a:p>
          <a:p>
            <a:r>
              <a:rPr lang="ja-JP" altLang="en-US" sz="3700" dirty="0" smtClean="0"/>
              <a:t>介護から目が離せないため介護者への負担が大きい</a:t>
            </a:r>
            <a:endParaRPr lang="en-US" altLang="ja-JP" sz="3700" dirty="0" smtClean="0"/>
          </a:p>
          <a:p>
            <a:pPr marL="0" indent="0">
              <a:buNone/>
            </a:pPr>
            <a:endParaRPr kumimoji="1" lang="en-US" altLang="ja-JP" sz="3600" dirty="0"/>
          </a:p>
          <a:p>
            <a:pPr marL="0" indent="0">
              <a:buNone/>
            </a:pPr>
            <a:endParaRPr lang="en-US" altLang="ja-JP" sz="3600" dirty="0" smtClean="0"/>
          </a:p>
          <a:p>
            <a:endParaRPr kumimoji="1" lang="en-US" altLang="ja-JP" sz="3600" dirty="0"/>
          </a:p>
        </p:txBody>
      </p:sp>
    </p:spTree>
    <p:extLst>
      <p:ext uri="{BB962C8B-B14F-4D97-AF65-F5344CB8AC3E}">
        <p14:creationId xmlns:p14="http://schemas.microsoft.com/office/powerpoint/2010/main" val="20978556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183778"/>
            <a:ext cx="8373616" cy="796950"/>
          </a:xfrm>
        </p:spPr>
        <p:txBody>
          <a:bodyPr>
            <a:normAutofit fontScale="90000"/>
          </a:bodyPr>
          <a:lstStyle/>
          <a:p>
            <a:pPr algn="l"/>
            <a:r>
              <a:rPr kumimoji="1" lang="ja-JP" altLang="en-US" sz="4000" dirty="0"/>
              <a:t>症例（ミオクロニー症状の軽減に至るまで）</a:t>
            </a:r>
          </a:p>
        </p:txBody>
      </p:sp>
      <p:sp>
        <p:nvSpPr>
          <p:cNvPr id="3" name="コンテンツ プレースホルダー 2"/>
          <p:cNvSpPr>
            <a:spLocks noGrp="1"/>
          </p:cNvSpPr>
          <p:nvPr>
            <p:ph idx="1"/>
          </p:nvPr>
        </p:nvSpPr>
        <p:spPr>
          <a:xfrm>
            <a:off x="0" y="980728"/>
            <a:ext cx="9144000" cy="5877272"/>
          </a:xfrm>
        </p:spPr>
        <p:txBody>
          <a:bodyPr>
            <a:noAutofit/>
          </a:bodyPr>
          <a:lstStyle/>
          <a:p>
            <a:pPr marL="0" indent="0">
              <a:buNone/>
            </a:pPr>
            <a:r>
              <a:rPr lang="en-US" altLang="ja-JP" sz="3000" dirty="0"/>
              <a:t>【</a:t>
            </a:r>
            <a:r>
              <a:rPr lang="ja-JP" altLang="en-US" sz="3000" dirty="0"/>
              <a:t>患者背景</a:t>
            </a:r>
            <a:r>
              <a:rPr lang="en-US" altLang="ja-JP" sz="3000" dirty="0"/>
              <a:t>】</a:t>
            </a:r>
          </a:p>
          <a:p>
            <a:r>
              <a:rPr lang="en-US" altLang="ja-JP" sz="3000" dirty="0" smtClean="0"/>
              <a:t>2</a:t>
            </a:r>
            <a:r>
              <a:rPr lang="ja-JP" altLang="en-US" sz="3000" dirty="0"/>
              <a:t>歳</a:t>
            </a:r>
            <a:r>
              <a:rPr lang="ja-JP" altLang="en-US" sz="3000" dirty="0" smtClean="0"/>
              <a:t>男児（出生時から約</a:t>
            </a:r>
            <a:r>
              <a:rPr lang="en-US" altLang="ja-JP" sz="3000" dirty="0" smtClean="0"/>
              <a:t>10</a:t>
            </a:r>
            <a:r>
              <a:rPr lang="ja-JP" altLang="en-US" sz="3000" dirty="0"/>
              <a:t>カ</a:t>
            </a:r>
            <a:r>
              <a:rPr lang="ja-JP" altLang="en-US" sz="3000" dirty="0" smtClean="0"/>
              <a:t>月入院）</a:t>
            </a:r>
            <a:endParaRPr lang="en-US" altLang="ja-JP" sz="3000" dirty="0"/>
          </a:p>
          <a:p>
            <a:r>
              <a:rPr lang="ja-JP" altLang="en-US" sz="3000" dirty="0" smtClean="0"/>
              <a:t>胎児細</a:t>
            </a:r>
            <a:r>
              <a:rPr lang="ja-JP" altLang="en-US" sz="3000" dirty="0"/>
              <a:t>変動減少認め母体搬送、帝王切開にて出生</a:t>
            </a:r>
            <a:endParaRPr lang="en-US" altLang="ja-JP" sz="3000" dirty="0"/>
          </a:p>
          <a:p>
            <a:r>
              <a:rPr kumimoji="1" lang="ja-JP" altLang="en-US" sz="3000" dirty="0" smtClean="0"/>
              <a:t>アプガースコア</a:t>
            </a:r>
            <a:r>
              <a:rPr kumimoji="1" lang="ja-JP" altLang="en-US" sz="3000" dirty="0"/>
              <a:t>１分値、５分値いずれも１点で重症新生児仮死、低酸素性虚血性脳症と診断</a:t>
            </a:r>
            <a:endParaRPr kumimoji="1" lang="en-US" altLang="ja-JP" sz="3000" dirty="0"/>
          </a:p>
          <a:p>
            <a:r>
              <a:rPr lang="ja-JP" altLang="en-US" sz="3000" dirty="0" smtClean="0"/>
              <a:t>低体温</a:t>
            </a:r>
            <a:r>
              <a:rPr lang="ja-JP" altLang="en-US" sz="3000" dirty="0"/>
              <a:t>療法施行後も覚醒は得られず、自発呼吸もなく寝たきりの状態、気管切開にて人工呼吸管理</a:t>
            </a:r>
            <a:endParaRPr lang="en-US" altLang="ja-JP" sz="3000" dirty="0"/>
          </a:p>
          <a:p>
            <a:r>
              <a:rPr lang="ja-JP" altLang="en-US" sz="3000" dirty="0" smtClean="0"/>
              <a:t>自宅</a:t>
            </a:r>
            <a:r>
              <a:rPr lang="ja-JP" altLang="en-US" sz="3000" dirty="0"/>
              <a:t>で介護したいという母親の強い希望で自宅での療養</a:t>
            </a:r>
            <a:r>
              <a:rPr lang="ja-JP" altLang="en-US" sz="3000" dirty="0" smtClean="0"/>
              <a:t>開始</a:t>
            </a:r>
            <a:endParaRPr lang="en-US" altLang="ja-JP" sz="3000" dirty="0" smtClean="0"/>
          </a:p>
          <a:p>
            <a:r>
              <a:rPr lang="ja-JP" altLang="en-US" sz="3000" dirty="0"/>
              <a:t>主</a:t>
            </a:r>
            <a:r>
              <a:rPr lang="ja-JP" altLang="en-US" sz="3000" dirty="0" smtClean="0"/>
              <a:t>介護者は母親（家族の協力は得られない）</a:t>
            </a:r>
            <a:endParaRPr kumimoji="1" lang="en-US" altLang="ja-JP" sz="3000" dirty="0"/>
          </a:p>
        </p:txBody>
      </p:sp>
    </p:spTree>
    <p:extLst>
      <p:ext uri="{BB962C8B-B14F-4D97-AF65-F5344CB8AC3E}">
        <p14:creationId xmlns:p14="http://schemas.microsoft.com/office/powerpoint/2010/main" val="16803529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正方形/長方形 60"/>
          <p:cNvSpPr/>
          <p:nvPr/>
        </p:nvSpPr>
        <p:spPr>
          <a:xfrm>
            <a:off x="107504" y="5881809"/>
            <a:ext cx="1368152" cy="355503"/>
          </a:xfrm>
          <a:prstGeom prst="rect">
            <a:avLst/>
          </a:prstGeom>
          <a:solidFill>
            <a:schemeClr val="accent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p:cNvSpPr/>
          <p:nvPr/>
        </p:nvSpPr>
        <p:spPr>
          <a:xfrm>
            <a:off x="107504" y="5301208"/>
            <a:ext cx="1368152" cy="355503"/>
          </a:xfrm>
          <a:prstGeom prst="rect">
            <a:avLst/>
          </a:prstGeom>
          <a:solidFill>
            <a:schemeClr val="accent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107504" y="4216333"/>
            <a:ext cx="1368152" cy="355503"/>
          </a:xfrm>
          <a:prstGeom prst="rect">
            <a:avLst/>
          </a:prstGeom>
          <a:solidFill>
            <a:schemeClr val="accent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387783" y="230855"/>
            <a:ext cx="8229600" cy="864634"/>
          </a:xfrm>
          <a:noFill/>
          <a:ln>
            <a:noFill/>
          </a:ln>
        </p:spPr>
        <p:txBody>
          <a:bodyPr>
            <a:normAutofit/>
          </a:bodyPr>
          <a:lstStyle/>
          <a:p>
            <a:pPr algn="l"/>
            <a:r>
              <a:rPr kumimoji="1" lang="en-US" altLang="ja-JP" sz="3200" dirty="0"/>
              <a:t>【</a:t>
            </a:r>
            <a:r>
              <a:rPr kumimoji="1" lang="ja-JP" altLang="en-US" sz="3200" dirty="0"/>
              <a:t>処方経過</a:t>
            </a:r>
            <a:r>
              <a:rPr kumimoji="1" lang="en-US" altLang="ja-JP" sz="3200" dirty="0"/>
              <a:t>】</a:t>
            </a:r>
            <a:endParaRPr kumimoji="1" lang="ja-JP" altLang="en-US" sz="3200" dirty="0"/>
          </a:p>
        </p:txBody>
      </p:sp>
      <p:sp>
        <p:nvSpPr>
          <p:cNvPr id="3" name="コンテンツ プレースホルダー 2"/>
          <p:cNvSpPr>
            <a:spLocks noGrp="1"/>
          </p:cNvSpPr>
          <p:nvPr>
            <p:ph idx="1"/>
          </p:nvPr>
        </p:nvSpPr>
        <p:spPr>
          <a:xfrm>
            <a:off x="35496" y="1196752"/>
            <a:ext cx="8712968" cy="5589759"/>
          </a:xfrm>
          <a:noFill/>
          <a:ln>
            <a:noFill/>
          </a:ln>
        </p:spPr>
        <p:txBody>
          <a:bodyPr/>
          <a:lstStyle/>
          <a:p>
            <a:pPr marL="0" lvl="0" indent="0">
              <a:spcBef>
                <a:spcPts val="0"/>
              </a:spcBef>
              <a:buNone/>
            </a:pPr>
            <a:endParaRPr lang="en-US" altLang="ja-JP" sz="1800" dirty="0">
              <a:solidFill>
                <a:prstClr val="black"/>
              </a:solidFill>
              <a:latin typeface="HGSｺﾞｼｯｸE" panose="020B0900000000000000" pitchFamily="50" charset="-128"/>
              <a:ea typeface="HGSｺﾞｼｯｸE" panose="020B0900000000000000" pitchFamily="50" charset="-128"/>
            </a:endParaRPr>
          </a:p>
          <a:p>
            <a:pPr marL="0" lvl="0" indent="0">
              <a:spcBef>
                <a:spcPts val="0"/>
              </a:spcBef>
              <a:buNone/>
            </a:pPr>
            <a:r>
              <a:rPr lang="ja-JP" altLang="en-US" sz="1800" dirty="0">
                <a:latin typeface="HGSｺﾞｼｯｸE" panose="020B0900000000000000" pitchFamily="50" charset="-128"/>
                <a:ea typeface="HGSｺﾞｼｯｸE" panose="020B0900000000000000" pitchFamily="50" charset="-128"/>
              </a:rPr>
              <a:t>ﾌｧﾓﾁｼﾞﾝ</a:t>
            </a:r>
            <a:endParaRPr lang="en-US" altLang="ja-JP" sz="1800" dirty="0">
              <a:latin typeface="HGSｺﾞｼｯｸE" panose="020B0900000000000000" pitchFamily="50" charset="-128"/>
              <a:ea typeface="HGSｺﾞｼｯｸE" panose="020B0900000000000000" pitchFamily="50" charset="-128"/>
            </a:endParaRPr>
          </a:p>
          <a:p>
            <a:pPr marL="0" lvl="0" indent="0" algn="ctr">
              <a:spcBef>
                <a:spcPts val="0"/>
              </a:spcBef>
              <a:buNone/>
            </a:pPr>
            <a:endParaRPr lang="en-US" altLang="ja-JP" sz="1800" dirty="0">
              <a:latin typeface="HGSｺﾞｼｯｸE" panose="020B0900000000000000" pitchFamily="50" charset="-128"/>
              <a:ea typeface="HGSｺﾞｼｯｸE" panose="020B0900000000000000" pitchFamily="50" charset="-128"/>
            </a:endParaRPr>
          </a:p>
          <a:p>
            <a:pPr marL="0" lvl="0" indent="0">
              <a:spcBef>
                <a:spcPts val="0"/>
              </a:spcBef>
              <a:buNone/>
            </a:pPr>
            <a:r>
              <a:rPr lang="ja-JP" altLang="en-US" sz="1800" dirty="0">
                <a:latin typeface="HGSｺﾞｼｯｸE" panose="020B0900000000000000" pitchFamily="50" charset="-128"/>
                <a:ea typeface="HGSｺﾞｼｯｸE" panose="020B0900000000000000" pitchFamily="50" charset="-128"/>
              </a:rPr>
              <a:t>ｱﾝﾌﾞﾛｷｿｰﾙ</a:t>
            </a:r>
            <a:endParaRPr lang="en-US" altLang="ja-JP" sz="1800" dirty="0">
              <a:latin typeface="HGSｺﾞｼｯｸE" panose="020B0900000000000000" pitchFamily="50" charset="-128"/>
              <a:ea typeface="HGSｺﾞｼｯｸE" panose="020B0900000000000000" pitchFamily="50" charset="-128"/>
            </a:endParaRPr>
          </a:p>
          <a:p>
            <a:pPr marL="0" lvl="0" indent="0">
              <a:spcBef>
                <a:spcPts val="0"/>
              </a:spcBef>
              <a:buNone/>
            </a:pPr>
            <a:endParaRPr lang="en-US" altLang="ja-JP" sz="1800" dirty="0">
              <a:latin typeface="HGSｺﾞｼｯｸE" panose="020B0900000000000000" pitchFamily="50" charset="-128"/>
              <a:ea typeface="HGSｺﾞｼｯｸE" panose="020B0900000000000000" pitchFamily="50" charset="-128"/>
            </a:endParaRPr>
          </a:p>
          <a:p>
            <a:pPr marL="0" lvl="0" indent="0">
              <a:spcBef>
                <a:spcPts val="0"/>
              </a:spcBef>
              <a:buNone/>
            </a:pPr>
            <a:r>
              <a:rPr lang="ja-JP" altLang="en-US" sz="1800" dirty="0">
                <a:latin typeface="HGSｺﾞｼｯｸE" panose="020B0900000000000000" pitchFamily="50" charset="-128"/>
                <a:ea typeface="HGSｺﾞｼｯｸE" panose="020B0900000000000000" pitchFamily="50" charset="-128"/>
              </a:rPr>
              <a:t>ｶﾙﾎﾞｼｽﾃｲﾝ</a:t>
            </a:r>
            <a:endParaRPr lang="en-US" altLang="ja-JP" sz="1800" dirty="0">
              <a:latin typeface="HGSｺﾞｼｯｸE" panose="020B0900000000000000" pitchFamily="50" charset="-128"/>
              <a:ea typeface="HGSｺﾞｼｯｸE" panose="020B0900000000000000" pitchFamily="50" charset="-128"/>
            </a:endParaRPr>
          </a:p>
          <a:p>
            <a:pPr marL="0" lvl="0" indent="0">
              <a:spcBef>
                <a:spcPts val="0"/>
              </a:spcBef>
              <a:buNone/>
            </a:pPr>
            <a:endParaRPr lang="en-US" altLang="ja-JP" sz="1800" dirty="0">
              <a:latin typeface="HGSｺﾞｼｯｸE" panose="020B0900000000000000" pitchFamily="50" charset="-128"/>
              <a:ea typeface="HGSｺﾞｼｯｸE" panose="020B0900000000000000" pitchFamily="50" charset="-128"/>
            </a:endParaRPr>
          </a:p>
          <a:p>
            <a:pPr marL="0" lvl="0" indent="0">
              <a:spcBef>
                <a:spcPts val="0"/>
              </a:spcBef>
              <a:buNone/>
            </a:pPr>
            <a:r>
              <a:rPr lang="ja-JP" altLang="en-US" sz="1800" dirty="0">
                <a:latin typeface="HGSｺﾞｼｯｸE" panose="020B0900000000000000" pitchFamily="50" charset="-128"/>
                <a:ea typeface="HGSｺﾞｼｯｸE" panose="020B0900000000000000" pitchFamily="50" charset="-128"/>
              </a:rPr>
              <a:t>六君子湯</a:t>
            </a:r>
            <a:endParaRPr lang="en-US" altLang="ja-JP" sz="1800" dirty="0">
              <a:latin typeface="HGSｺﾞｼｯｸE" panose="020B0900000000000000" pitchFamily="50" charset="-128"/>
              <a:ea typeface="HGSｺﾞｼｯｸE" panose="020B0900000000000000" pitchFamily="50" charset="-128"/>
            </a:endParaRPr>
          </a:p>
          <a:p>
            <a:pPr marL="0" lvl="0" indent="0">
              <a:spcBef>
                <a:spcPts val="0"/>
              </a:spcBef>
              <a:buNone/>
            </a:pPr>
            <a:endParaRPr lang="en-US" altLang="ja-JP" sz="1800" dirty="0">
              <a:latin typeface="HGSｺﾞｼｯｸE" panose="020B0900000000000000" pitchFamily="50" charset="-128"/>
              <a:ea typeface="HGSｺﾞｼｯｸE" panose="020B0900000000000000" pitchFamily="50" charset="-128"/>
            </a:endParaRPr>
          </a:p>
          <a:p>
            <a:pPr marL="0" lvl="0" indent="0">
              <a:spcBef>
                <a:spcPts val="0"/>
              </a:spcBef>
              <a:buNone/>
            </a:pPr>
            <a:r>
              <a:rPr lang="ja-JP" altLang="en-US" sz="1800" dirty="0">
                <a:latin typeface="HGSｺﾞｼｯｸE" panose="020B0900000000000000" pitchFamily="50" charset="-128"/>
                <a:ea typeface="HGSｺﾞｼｯｸE" panose="020B0900000000000000" pitchFamily="50" charset="-128"/>
              </a:rPr>
              <a:t>炭酸水素</a:t>
            </a:r>
            <a:r>
              <a:rPr lang="en-US" altLang="ja-JP" sz="1800" dirty="0">
                <a:latin typeface="HGSｺﾞｼｯｸE" panose="020B0900000000000000" pitchFamily="50" charset="-128"/>
                <a:ea typeface="HGSｺﾞｼｯｸE" panose="020B0900000000000000" pitchFamily="50" charset="-128"/>
              </a:rPr>
              <a:t>Na</a:t>
            </a:r>
          </a:p>
          <a:p>
            <a:pPr marL="0" lvl="0" indent="0">
              <a:spcBef>
                <a:spcPts val="0"/>
              </a:spcBef>
              <a:buNone/>
            </a:pPr>
            <a:endParaRPr lang="en-US" altLang="ja-JP" sz="1800" dirty="0">
              <a:latin typeface="HGSｺﾞｼｯｸE" panose="020B0900000000000000" pitchFamily="50" charset="-128"/>
              <a:ea typeface="HGSｺﾞｼｯｸE" panose="020B0900000000000000" pitchFamily="50" charset="-128"/>
            </a:endParaRPr>
          </a:p>
          <a:p>
            <a:pPr marL="0" lvl="0" indent="0">
              <a:spcBef>
                <a:spcPts val="0"/>
              </a:spcBef>
              <a:buNone/>
            </a:pPr>
            <a:r>
              <a:rPr lang="ja-JP" altLang="en-US" sz="1800" dirty="0">
                <a:latin typeface="HGSｺﾞｼｯｸE" panose="020B0900000000000000" pitchFamily="50" charset="-128"/>
                <a:ea typeface="HGSｺﾞｼｯｸE" panose="020B0900000000000000" pitchFamily="50" charset="-128"/>
              </a:rPr>
              <a:t>ﾁｻﾞﾆｼﾞﾝ</a:t>
            </a:r>
            <a:endParaRPr lang="en-US" altLang="ja-JP" sz="1800" dirty="0">
              <a:latin typeface="HGSｺﾞｼｯｸE" panose="020B0900000000000000" pitchFamily="50" charset="-128"/>
              <a:ea typeface="HGSｺﾞｼｯｸE" panose="020B0900000000000000" pitchFamily="50" charset="-128"/>
            </a:endParaRPr>
          </a:p>
          <a:p>
            <a:pPr marL="0" lvl="0" indent="0">
              <a:spcBef>
                <a:spcPts val="0"/>
              </a:spcBef>
              <a:buNone/>
            </a:pPr>
            <a:endParaRPr lang="en-US" altLang="ja-JP" sz="1800" dirty="0">
              <a:latin typeface="HGSｺﾞｼｯｸE" panose="020B0900000000000000" pitchFamily="50" charset="-128"/>
              <a:ea typeface="HGSｺﾞｼｯｸE" panose="020B0900000000000000" pitchFamily="50" charset="-128"/>
            </a:endParaRPr>
          </a:p>
          <a:p>
            <a:pPr marL="0" lvl="0" indent="0">
              <a:spcBef>
                <a:spcPts val="0"/>
              </a:spcBef>
              <a:buNone/>
            </a:pPr>
            <a:r>
              <a:rPr lang="ja-JP" altLang="en-US" sz="1800" dirty="0">
                <a:latin typeface="HGSｺﾞｼｯｸE" panose="020B0900000000000000" pitchFamily="50" charset="-128"/>
                <a:ea typeface="HGSｺﾞｼｯｸE" panose="020B0900000000000000" pitchFamily="50" charset="-128"/>
              </a:rPr>
              <a:t>ﾋﾟｺｽﾙﾌｧｰﾄ</a:t>
            </a:r>
            <a:endParaRPr lang="en-US" altLang="ja-JP" sz="1800" dirty="0">
              <a:latin typeface="HGSｺﾞｼｯｸE" panose="020B0900000000000000" pitchFamily="50" charset="-128"/>
              <a:ea typeface="HGSｺﾞｼｯｸE" panose="020B0900000000000000" pitchFamily="50" charset="-128"/>
            </a:endParaRPr>
          </a:p>
          <a:p>
            <a:pPr marL="0" lvl="0" indent="0">
              <a:spcBef>
                <a:spcPts val="0"/>
              </a:spcBef>
              <a:buNone/>
            </a:pPr>
            <a:endParaRPr lang="en-US" altLang="ja-JP" sz="1800" dirty="0">
              <a:latin typeface="HGSｺﾞｼｯｸE" panose="020B0900000000000000" pitchFamily="50" charset="-128"/>
              <a:ea typeface="HGSｺﾞｼｯｸE" panose="020B0900000000000000" pitchFamily="50" charset="-128"/>
            </a:endParaRPr>
          </a:p>
          <a:p>
            <a:pPr marL="0" lvl="0" indent="0">
              <a:spcBef>
                <a:spcPts val="0"/>
              </a:spcBef>
              <a:buNone/>
            </a:pPr>
            <a:r>
              <a:rPr lang="ja-JP" altLang="en-US" sz="1800" dirty="0">
                <a:latin typeface="HGSｺﾞｼｯｸE" panose="020B0900000000000000" pitchFamily="50" charset="-128"/>
                <a:ea typeface="HGSｺﾞｼｯｸE" panose="020B0900000000000000" pitchFamily="50" charset="-128"/>
              </a:rPr>
              <a:t>ｼﾞｱｾﾞﾊﾟﾑ散</a:t>
            </a:r>
            <a:endParaRPr lang="en-US" altLang="ja-JP" sz="1800" dirty="0">
              <a:latin typeface="HGSｺﾞｼｯｸE" panose="020B0900000000000000" pitchFamily="50" charset="-128"/>
              <a:ea typeface="HGSｺﾞｼｯｸE" panose="020B0900000000000000" pitchFamily="50" charset="-128"/>
            </a:endParaRPr>
          </a:p>
          <a:p>
            <a:pPr marL="0" lvl="0" indent="0">
              <a:spcBef>
                <a:spcPts val="0"/>
              </a:spcBef>
              <a:buNone/>
            </a:pPr>
            <a:endParaRPr lang="en-US" altLang="ja-JP" sz="1800" dirty="0">
              <a:latin typeface="HGSｺﾞｼｯｸE" panose="020B0900000000000000" pitchFamily="50" charset="-128"/>
              <a:ea typeface="HGSｺﾞｼｯｸE" panose="020B0900000000000000" pitchFamily="50" charset="-128"/>
            </a:endParaRPr>
          </a:p>
          <a:p>
            <a:pPr marL="0" lvl="0" indent="0">
              <a:spcBef>
                <a:spcPts val="0"/>
              </a:spcBef>
              <a:buNone/>
            </a:pPr>
            <a:r>
              <a:rPr lang="ja-JP" altLang="en-US" sz="1800" dirty="0">
                <a:latin typeface="HGSｺﾞｼｯｸE" panose="020B0900000000000000" pitchFamily="50" charset="-128"/>
                <a:ea typeface="HGSｺﾞｼｯｸE" panose="020B0900000000000000" pitchFamily="50" charset="-128"/>
              </a:rPr>
              <a:t>ﾌｪﾉﾊﾞﾙﾋﾞﾀｰﾙ</a:t>
            </a:r>
          </a:p>
          <a:p>
            <a:pPr marL="0" indent="0">
              <a:buNone/>
            </a:pPr>
            <a:endParaRPr kumimoji="1" lang="ja-JP" altLang="en-US" dirty="0"/>
          </a:p>
        </p:txBody>
      </p:sp>
      <p:cxnSp>
        <p:nvCxnSpPr>
          <p:cNvPr id="5" name="直線コネクタ 4"/>
          <p:cNvCxnSpPr>
            <a:endCxn id="8" idx="0"/>
          </p:cNvCxnSpPr>
          <p:nvPr/>
        </p:nvCxnSpPr>
        <p:spPr>
          <a:xfrm>
            <a:off x="1547664" y="1340768"/>
            <a:ext cx="0" cy="5089591"/>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36" name="正方形/長方形 35"/>
          <p:cNvSpPr/>
          <p:nvPr/>
        </p:nvSpPr>
        <p:spPr>
          <a:xfrm>
            <a:off x="1547664" y="5770315"/>
            <a:ext cx="864096" cy="1800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32mg</a:t>
            </a:r>
            <a:endParaRPr kumimoji="1" lang="ja-JP" altLang="en-US" dirty="0">
              <a:solidFill>
                <a:schemeClr val="tx1"/>
              </a:solidFill>
            </a:endParaRPr>
          </a:p>
        </p:txBody>
      </p:sp>
      <p:sp>
        <p:nvSpPr>
          <p:cNvPr id="42" name="正方形/長方形 41"/>
          <p:cNvSpPr/>
          <p:nvPr/>
        </p:nvSpPr>
        <p:spPr>
          <a:xfrm>
            <a:off x="3297341" y="6463076"/>
            <a:ext cx="915474" cy="1350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HGPｺﾞｼｯｸE" panose="020B0900000000000000" pitchFamily="50" charset="-128"/>
                <a:ea typeface="HGPｺﾞｼｯｸE" panose="020B0900000000000000" pitchFamily="50" charset="-128"/>
              </a:rPr>
              <a:t>11/10</a:t>
            </a:r>
            <a:endParaRPr kumimoji="1" lang="ja-JP" altLang="en-US" sz="1400" dirty="0">
              <a:solidFill>
                <a:schemeClr val="tx1"/>
              </a:solidFill>
              <a:latin typeface="HGPｺﾞｼｯｸE" panose="020B0900000000000000" pitchFamily="50" charset="-128"/>
              <a:ea typeface="HGPｺﾞｼｯｸE" panose="020B0900000000000000" pitchFamily="50" charset="-128"/>
            </a:endParaRPr>
          </a:p>
        </p:txBody>
      </p:sp>
      <p:sp>
        <p:nvSpPr>
          <p:cNvPr id="44" name="正方形/長方形 43"/>
          <p:cNvSpPr/>
          <p:nvPr/>
        </p:nvSpPr>
        <p:spPr>
          <a:xfrm>
            <a:off x="5106428" y="6444097"/>
            <a:ext cx="617700" cy="1800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HGPｺﾞｼｯｸE" panose="020B0900000000000000" pitchFamily="50" charset="-128"/>
                <a:ea typeface="HGPｺﾞｼｯｸE" panose="020B0900000000000000" pitchFamily="50" charset="-128"/>
              </a:rPr>
              <a:t>1/5</a:t>
            </a:r>
            <a:endParaRPr kumimoji="1" lang="ja-JP" altLang="en-US" sz="1400" dirty="0">
              <a:solidFill>
                <a:schemeClr val="tx1"/>
              </a:solidFill>
              <a:latin typeface="HGPｺﾞｼｯｸE" panose="020B0900000000000000" pitchFamily="50" charset="-128"/>
              <a:ea typeface="HGPｺﾞｼｯｸE" panose="020B0900000000000000" pitchFamily="50" charset="-128"/>
            </a:endParaRPr>
          </a:p>
        </p:txBody>
      </p:sp>
      <p:sp>
        <p:nvSpPr>
          <p:cNvPr id="45" name="正方形/長方形 44"/>
          <p:cNvSpPr/>
          <p:nvPr/>
        </p:nvSpPr>
        <p:spPr>
          <a:xfrm>
            <a:off x="5642632" y="6458404"/>
            <a:ext cx="585552"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HGPｺﾞｼｯｸE" panose="020B0900000000000000" pitchFamily="50" charset="-128"/>
                <a:ea typeface="HGPｺﾞｼｯｸE" panose="020B0900000000000000" pitchFamily="50" charset="-128"/>
              </a:rPr>
              <a:t>1/16</a:t>
            </a:r>
            <a:endParaRPr kumimoji="1" lang="ja-JP" altLang="en-US" sz="1400" dirty="0">
              <a:solidFill>
                <a:schemeClr val="tx1"/>
              </a:solidFill>
              <a:latin typeface="HGPｺﾞｼｯｸE" panose="020B0900000000000000" pitchFamily="50" charset="-128"/>
              <a:ea typeface="HGPｺﾞｼｯｸE" panose="020B0900000000000000" pitchFamily="50" charset="-128"/>
            </a:endParaRPr>
          </a:p>
        </p:txBody>
      </p:sp>
      <p:sp>
        <p:nvSpPr>
          <p:cNvPr id="49" name="正方形/長方形 48"/>
          <p:cNvSpPr/>
          <p:nvPr/>
        </p:nvSpPr>
        <p:spPr>
          <a:xfrm>
            <a:off x="1547664" y="5225152"/>
            <a:ext cx="667229" cy="1890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6mg</a:t>
            </a:r>
            <a:endParaRPr kumimoji="1" lang="ja-JP" altLang="en-US" dirty="0">
              <a:solidFill>
                <a:schemeClr val="tx1"/>
              </a:solidFill>
            </a:endParaRPr>
          </a:p>
        </p:txBody>
      </p:sp>
      <p:cxnSp>
        <p:nvCxnSpPr>
          <p:cNvPr id="51" name="直線矢印コネクタ 50"/>
          <p:cNvCxnSpPr/>
          <p:nvPr/>
        </p:nvCxnSpPr>
        <p:spPr>
          <a:xfrm>
            <a:off x="3031515" y="4365104"/>
            <a:ext cx="707361" cy="0"/>
          </a:xfrm>
          <a:prstGeom prst="straightConnector1">
            <a:avLst/>
          </a:prstGeom>
          <a:ln>
            <a:solidFill>
              <a:schemeClr val="tx1"/>
            </a:solidFill>
            <a:tailEnd type="arrow"/>
          </a:ln>
        </p:spPr>
        <p:style>
          <a:lnRef idx="3">
            <a:schemeClr val="dk1"/>
          </a:lnRef>
          <a:fillRef idx="0">
            <a:schemeClr val="dk1"/>
          </a:fillRef>
          <a:effectRef idx="2">
            <a:schemeClr val="dk1"/>
          </a:effectRef>
          <a:fontRef idx="minor">
            <a:schemeClr val="tx1"/>
          </a:fontRef>
        </p:style>
      </p:cxnSp>
      <p:sp>
        <p:nvSpPr>
          <p:cNvPr id="58" name="正方形/長方形 57"/>
          <p:cNvSpPr/>
          <p:nvPr/>
        </p:nvSpPr>
        <p:spPr>
          <a:xfrm>
            <a:off x="2939029" y="4084380"/>
            <a:ext cx="696867" cy="2087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1mg</a:t>
            </a:r>
            <a:r>
              <a:rPr kumimoji="1" lang="ja-JP" altLang="en-US" dirty="0">
                <a:solidFill>
                  <a:schemeClr val="tx1"/>
                </a:solidFill>
              </a:rPr>
              <a:t>　</a:t>
            </a:r>
          </a:p>
        </p:txBody>
      </p:sp>
      <p:cxnSp>
        <p:nvCxnSpPr>
          <p:cNvPr id="83" name="直線矢印コネクタ 82"/>
          <p:cNvCxnSpPr/>
          <p:nvPr/>
        </p:nvCxnSpPr>
        <p:spPr>
          <a:xfrm>
            <a:off x="4073056" y="3861048"/>
            <a:ext cx="4787830" cy="0"/>
          </a:xfrm>
          <a:prstGeom prst="straightConnector1">
            <a:avLst/>
          </a:prstGeom>
          <a:ln>
            <a:solidFill>
              <a:schemeClr val="tx1"/>
            </a:solidFill>
            <a:tailEnd type="arrow"/>
          </a:ln>
        </p:spPr>
        <p:style>
          <a:lnRef idx="3">
            <a:schemeClr val="dk1"/>
          </a:lnRef>
          <a:fillRef idx="0">
            <a:schemeClr val="dk1"/>
          </a:fillRef>
          <a:effectRef idx="2">
            <a:schemeClr val="dk1"/>
          </a:effectRef>
          <a:fontRef idx="minor">
            <a:schemeClr val="tx1"/>
          </a:fontRef>
        </p:style>
      </p:cxnSp>
      <p:sp>
        <p:nvSpPr>
          <p:cNvPr id="84" name="正方形/長方形 83"/>
          <p:cNvSpPr/>
          <p:nvPr/>
        </p:nvSpPr>
        <p:spPr>
          <a:xfrm>
            <a:off x="4355976" y="3573016"/>
            <a:ext cx="468052" cy="1800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3g</a:t>
            </a:r>
            <a:endParaRPr kumimoji="1" lang="ja-JP" altLang="en-US" dirty="0">
              <a:solidFill>
                <a:schemeClr val="tx1"/>
              </a:solidFill>
            </a:endParaRPr>
          </a:p>
        </p:txBody>
      </p:sp>
      <p:sp>
        <p:nvSpPr>
          <p:cNvPr id="97" name="正方形/長方形 96"/>
          <p:cNvSpPr/>
          <p:nvPr/>
        </p:nvSpPr>
        <p:spPr>
          <a:xfrm>
            <a:off x="4355976" y="5217122"/>
            <a:ext cx="622035" cy="2340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9mg</a:t>
            </a:r>
            <a:endParaRPr kumimoji="1" lang="ja-JP" altLang="en-US" dirty="0">
              <a:solidFill>
                <a:schemeClr val="tx1"/>
              </a:solidFill>
            </a:endParaRPr>
          </a:p>
        </p:txBody>
      </p:sp>
      <p:cxnSp>
        <p:nvCxnSpPr>
          <p:cNvPr id="99" name="直線矢印コネクタ 98"/>
          <p:cNvCxnSpPr/>
          <p:nvPr/>
        </p:nvCxnSpPr>
        <p:spPr>
          <a:xfrm>
            <a:off x="5415278" y="3284984"/>
            <a:ext cx="3445608" cy="0"/>
          </a:xfrm>
          <a:prstGeom prst="straightConnector1">
            <a:avLst/>
          </a:prstGeom>
          <a:ln>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103" name="直線矢印コネクタ 102"/>
          <p:cNvCxnSpPr/>
          <p:nvPr/>
        </p:nvCxnSpPr>
        <p:spPr>
          <a:xfrm>
            <a:off x="5415278" y="4365106"/>
            <a:ext cx="1217320" cy="4644"/>
          </a:xfrm>
          <a:prstGeom prst="straightConnector1">
            <a:avLst/>
          </a:prstGeom>
          <a:ln>
            <a:solidFill>
              <a:schemeClr val="tx1"/>
            </a:solidFill>
            <a:tailEnd type="arrow"/>
          </a:ln>
        </p:spPr>
        <p:style>
          <a:lnRef idx="3">
            <a:schemeClr val="dk1"/>
          </a:lnRef>
          <a:fillRef idx="0">
            <a:schemeClr val="dk1"/>
          </a:fillRef>
          <a:effectRef idx="2">
            <a:schemeClr val="dk1"/>
          </a:effectRef>
          <a:fontRef idx="minor">
            <a:schemeClr val="tx1"/>
          </a:fontRef>
        </p:style>
      </p:cxnSp>
      <p:sp>
        <p:nvSpPr>
          <p:cNvPr id="104" name="正方形/長方形 103"/>
          <p:cNvSpPr/>
          <p:nvPr/>
        </p:nvSpPr>
        <p:spPr>
          <a:xfrm>
            <a:off x="5161808" y="4113076"/>
            <a:ext cx="850352" cy="1800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2mg</a:t>
            </a:r>
            <a:endParaRPr kumimoji="1" lang="ja-JP" altLang="en-US" dirty="0">
              <a:solidFill>
                <a:schemeClr val="tx1"/>
              </a:solidFill>
            </a:endParaRPr>
          </a:p>
        </p:txBody>
      </p:sp>
      <p:sp>
        <p:nvSpPr>
          <p:cNvPr id="105" name="正方形/長方形 104"/>
          <p:cNvSpPr/>
          <p:nvPr/>
        </p:nvSpPr>
        <p:spPr>
          <a:xfrm>
            <a:off x="5284964" y="3021782"/>
            <a:ext cx="655188" cy="1800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2.5g</a:t>
            </a:r>
            <a:endParaRPr kumimoji="1" lang="ja-JP" altLang="en-US" dirty="0">
              <a:solidFill>
                <a:schemeClr val="tx1"/>
              </a:solidFill>
            </a:endParaRPr>
          </a:p>
        </p:txBody>
      </p:sp>
      <p:cxnSp>
        <p:nvCxnSpPr>
          <p:cNvPr id="107" name="直線矢印コネクタ 106"/>
          <p:cNvCxnSpPr/>
          <p:nvPr/>
        </p:nvCxnSpPr>
        <p:spPr>
          <a:xfrm>
            <a:off x="5935408" y="2614923"/>
            <a:ext cx="2925478" cy="0"/>
          </a:xfrm>
          <a:prstGeom prst="straightConnector1">
            <a:avLst/>
          </a:prstGeom>
          <a:ln>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109" name="直線矢印コネクタ 108"/>
          <p:cNvCxnSpPr/>
          <p:nvPr/>
        </p:nvCxnSpPr>
        <p:spPr>
          <a:xfrm>
            <a:off x="5935408" y="2204864"/>
            <a:ext cx="2926774" cy="0"/>
          </a:xfrm>
          <a:prstGeom prst="straightConnector1">
            <a:avLst/>
          </a:prstGeom>
          <a:ln>
            <a:solidFill>
              <a:schemeClr val="tx1"/>
            </a:solidFill>
            <a:tailEnd type="arrow"/>
          </a:ln>
        </p:spPr>
        <p:style>
          <a:lnRef idx="3">
            <a:schemeClr val="dk1"/>
          </a:lnRef>
          <a:fillRef idx="0">
            <a:schemeClr val="dk1"/>
          </a:fillRef>
          <a:effectRef idx="2">
            <a:schemeClr val="dk1"/>
          </a:effectRef>
          <a:fontRef idx="minor">
            <a:schemeClr val="tx1"/>
          </a:fontRef>
        </p:style>
      </p:cxnSp>
      <p:sp>
        <p:nvSpPr>
          <p:cNvPr id="111" name="正方形/長方形 110"/>
          <p:cNvSpPr/>
          <p:nvPr/>
        </p:nvSpPr>
        <p:spPr>
          <a:xfrm>
            <a:off x="5779327" y="2402886"/>
            <a:ext cx="952913" cy="9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350m</a:t>
            </a:r>
            <a:r>
              <a:rPr kumimoji="1" lang="en-US" altLang="ja-JP" dirty="0">
                <a:solidFill>
                  <a:schemeClr val="tx1"/>
                </a:solidFill>
              </a:rPr>
              <a:t>g</a:t>
            </a:r>
            <a:endParaRPr kumimoji="1" lang="ja-JP" altLang="en-US" dirty="0">
              <a:solidFill>
                <a:schemeClr val="tx1"/>
              </a:solidFill>
            </a:endParaRPr>
          </a:p>
        </p:txBody>
      </p:sp>
      <p:sp>
        <p:nvSpPr>
          <p:cNvPr id="112" name="正方形/長方形 111"/>
          <p:cNvSpPr/>
          <p:nvPr/>
        </p:nvSpPr>
        <p:spPr>
          <a:xfrm>
            <a:off x="5765164" y="1916832"/>
            <a:ext cx="823060" cy="167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10mg</a:t>
            </a:r>
            <a:endParaRPr kumimoji="1" lang="ja-JP" altLang="en-US" dirty="0">
              <a:solidFill>
                <a:schemeClr val="tx1"/>
              </a:solidFill>
            </a:endParaRPr>
          </a:p>
        </p:txBody>
      </p:sp>
      <p:cxnSp>
        <p:nvCxnSpPr>
          <p:cNvPr id="115" name="直線矢印コネクタ 114"/>
          <p:cNvCxnSpPr/>
          <p:nvPr/>
        </p:nvCxnSpPr>
        <p:spPr>
          <a:xfrm flipV="1">
            <a:off x="6632598" y="4365104"/>
            <a:ext cx="2228288" cy="9292"/>
          </a:xfrm>
          <a:prstGeom prst="straightConnector1">
            <a:avLst/>
          </a:prstGeom>
          <a:ln>
            <a:solidFill>
              <a:schemeClr val="tx1"/>
            </a:solidFill>
            <a:tailEnd type="arrow"/>
          </a:ln>
        </p:spPr>
        <p:style>
          <a:lnRef idx="3">
            <a:schemeClr val="dk1"/>
          </a:lnRef>
          <a:fillRef idx="0">
            <a:schemeClr val="dk1"/>
          </a:fillRef>
          <a:effectRef idx="2">
            <a:schemeClr val="dk1"/>
          </a:effectRef>
          <a:fontRef idx="minor">
            <a:schemeClr val="tx1"/>
          </a:fontRef>
        </p:style>
      </p:cxnSp>
      <p:sp>
        <p:nvSpPr>
          <p:cNvPr id="116" name="正方形/長方形 115"/>
          <p:cNvSpPr/>
          <p:nvPr/>
        </p:nvSpPr>
        <p:spPr>
          <a:xfrm>
            <a:off x="6498228" y="4095073"/>
            <a:ext cx="954092" cy="220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2.5mg</a:t>
            </a:r>
            <a:endParaRPr kumimoji="1" lang="ja-JP" altLang="en-US" dirty="0">
              <a:solidFill>
                <a:schemeClr val="tx1"/>
              </a:solidFill>
            </a:endParaRPr>
          </a:p>
        </p:txBody>
      </p:sp>
      <p:sp>
        <p:nvSpPr>
          <p:cNvPr id="17" name="角丸四角形 16"/>
          <p:cNvSpPr/>
          <p:nvPr/>
        </p:nvSpPr>
        <p:spPr>
          <a:xfrm>
            <a:off x="8016987" y="1340768"/>
            <a:ext cx="659469" cy="24213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5mg</a:t>
            </a:r>
            <a:endParaRPr kumimoji="1" lang="ja-JP" altLang="en-US" dirty="0">
              <a:solidFill>
                <a:schemeClr val="tx1"/>
              </a:solidFill>
            </a:endParaRPr>
          </a:p>
        </p:txBody>
      </p:sp>
      <p:cxnSp>
        <p:nvCxnSpPr>
          <p:cNvPr id="11" name="直線矢印コネクタ 10"/>
          <p:cNvCxnSpPr/>
          <p:nvPr/>
        </p:nvCxnSpPr>
        <p:spPr>
          <a:xfrm>
            <a:off x="8172400" y="1628800"/>
            <a:ext cx="688486" cy="0"/>
          </a:xfrm>
          <a:prstGeom prst="straightConnector1">
            <a:avLst/>
          </a:prstGeom>
          <a:ln>
            <a:solidFill>
              <a:schemeClr val="tx1"/>
            </a:solidFill>
            <a:tailEnd type="arrow"/>
          </a:ln>
        </p:spPr>
        <p:style>
          <a:lnRef idx="3">
            <a:schemeClr val="dk1"/>
          </a:lnRef>
          <a:fillRef idx="0">
            <a:schemeClr val="dk1"/>
          </a:fillRef>
          <a:effectRef idx="2">
            <a:schemeClr val="dk1"/>
          </a:effectRef>
          <a:fontRef idx="minor">
            <a:schemeClr val="tx1"/>
          </a:fontRef>
        </p:style>
      </p:cxnSp>
      <p:sp>
        <p:nvSpPr>
          <p:cNvPr id="12" name="正方形/長方形 11"/>
          <p:cNvSpPr/>
          <p:nvPr/>
        </p:nvSpPr>
        <p:spPr>
          <a:xfrm>
            <a:off x="2691593" y="1340768"/>
            <a:ext cx="339922" cy="5076125"/>
          </a:xfrm>
          <a:prstGeom prst="rect">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400000"/>
              </a:lnSpc>
            </a:pPr>
            <a:r>
              <a:rPr lang="ja-JP" altLang="en-US" dirty="0">
                <a:solidFill>
                  <a:srgbClr val="FFFF00"/>
                </a:solidFill>
              </a:rPr>
              <a:t>入院</a:t>
            </a:r>
            <a:endParaRPr kumimoji="1" lang="ja-JP" altLang="en-US" dirty="0">
              <a:solidFill>
                <a:srgbClr val="FFFF00"/>
              </a:solidFill>
            </a:endParaRPr>
          </a:p>
        </p:txBody>
      </p:sp>
      <p:sp>
        <p:nvSpPr>
          <p:cNvPr id="48" name="正方形/長方形 47"/>
          <p:cNvSpPr/>
          <p:nvPr/>
        </p:nvSpPr>
        <p:spPr>
          <a:xfrm>
            <a:off x="4067944" y="1340768"/>
            <a:ext cx="336269" cy="5072924"/>
          </a:xfrm>
          <a:prstGeom prst="rect">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400000"/>
              </a:lnSpc>
            </a:pPr>
            <a:r>
              <a:rPr lang="ja-JP" altLang="en-US" dirty="0">
                <a:solidFill>
                  <a:srgbClr val="FFFF00"/>
                </a:solidFill>
              </a:rPr>
              <a:t>入院</a:t>
            </a:r>
            <a:endParaRPr kumimoji="1" lang="ja-JP" altLang="en-US" dirty="0">
              <a:solidFill>
                <a:srgbClr val="FFFF00"/>
              </a:solidFill>
            </a:endParaRPr>
          </a:p>
        </p:txBody>
      </p:sp>
      <p:cxnSp>
        <p:nvCxnSpPr>
          <p:cNvPr id="56" name="直線矢印コネクタ 55"/>
          <p:cNvCxnSpPr/>
          <p:nvPr/>
        </p:nvCxnSpPr>
        <p:spPr>
          <a:xfrm flipV="1">
            <a:off x="3738876" y="4357915"/>
            <a:ext cx="1676402" cy="7191"/>
          </a:xfrm>
          <a:prstGeom prst="straightConnector1">
            <a:avLst/>
          </a:prstGeom>
          <a:ln>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22" name="直線矢印コネクタ 21"/>
          <p:cNvCxnSpPr/>
          <p:nvPr/>
        </p:nvCxnSpPr>
        <p:spPr>
          <a:xfrm>
            <a:off x="1563866" y="5469497"/>
            <a:ext cx="2840444" cy="24367"/>
          </a:xfrm>
          <a:prstGeom prst="straightConnector1">
            <a:avLst/>
          </a:prstGeom>
          <a:ln>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18" name="直線矢印コネクタ 17"/>
          <p:cNvCxnSpPr/>
          <p:nvPr/>
        </p:nvCxnSpPr>
        <p:spPr>
          <a:xfrm>
            <a:off x="1572840" y="6019393"/>
            <a:ext cx="7288046" cy="0"/>
          </a:xfrm>
          <a:prstGeom prst="straightConnector1">
            <a:avLst/>
          </a:prstGeom>
          <a:ln>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27" name="直線矢印コネクタ 26"/>
          <p:cNvCxnSpPr/>
          <p:nvPr/>
        </p:nvCxnSpPr>
        <p:spPr>
          <a:xfrm>
            <a:off x="2412383" y="4941168"/>
            <a:ext cx="619742" cy="0"/>
          </a:xfrm>
          <a:prstGeom prst="straightConnector1">
            <a:avLst/>
          </a:prstGeom>
          <a:ln>
            <a:solidFill>
              <a:schemeClr val="tx1"/>
            </a:solidFill>
            <a:tailEnd type="arrow"/>
          </a:ln>
        </p:spPr>
        <p:style>
          <a:lnRef idx="3">
            <a:schemeClr val="dk1"/>
          </a:lnRef>
          <a:fillRef idx="0">
            <a:schemeClr val="dk1"/>
          </a:fillRef>
          <a:effectRef idx="2">
            <a:schemeClr val="dk1"/>
          </a:effectRef>
          <a:fontRef idx="minor">
            <a:schemeClr val="tx1"/>
          </a:fontRef>
        </p:style>
      </p:cxnSp>
      <p:sp>
        <p:nvSpPr>
          <p:cNvPr id="28" name="テキスト ボックス 27"/>
          <p:cNvSpPr txBox="1"/>
          <p:nvPr/>
        </p:nvSpPr>
        <p:spPr>
          <a:xfrm>
            <a:off x="2193201" y="4571836"/>
            <a:ext cx="618397" cy="369332"/>
          </a:xfrm>
          <a:prstGeom prst="rect">
            <a:avLst/>
          </a:prstGeom>
          <a:noFill/>
        </p:spPr>
        <p:txBody>
          <a:bodyPr wrap="square" rtlCol="0">
            <a:spAutoFit/>
          </a:bodyPr>
          <a:lstStyle/>
          <a:p>
            <a:r>
              <a:rPr kumimoji="1" lang="en-US" altLang="ja-JP" dirty="0"/>
              <a:t>3</a:t>
            </a:r>
            <a:r>
              <a:rPr kumimoji="1" lang="ja-JP" altLang="en-US" dirty="0"/>
              <a:t>滴</a:t>
            </a:r>
          </a:p>
        </p:txBody>
      </p:sp>
      <p:cxnSp>
        <p:nvCxnSpPr>
          <p:cNvPr id="62" name="直線矢印コネクタ 61"/>
          <p:cNvCxnSpPr/>
          <p:nvPr/>
        </p:nvCxnSpPr>
        <p:spPr>
          <a:xfrm>
            <a:off x="2699792" y="3844866"/>
            <a:ext cx="1704421" cy="16182"/>
          </a:xfrm>
          <a:prstGeom prst="straightConnector1">
            <a:avLst/>
          </a:prstGeom>
          <a:ln>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7" name="直線コネクタ 6"/>
          <p:cNvCxnSpPr>
            <a:stCxn id="8" idx="0"/>
          </p:cNvCxnSpPr>
          <p:nvPr/>
        </p:nvCxnSpPr>
        <p:spPr>
          <a:xfrm flipV="1">
            <a:off x="1547664" y="6424849"/>
            <a:ext cx="7314518" cy="551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0" name="直線矢印コネクタ 9"/>
          <p:cNvCxnSpPr/>
          <p:nvPr/>
        </p:nvCxnSpPr>
        <p:spPr>
          <a:xfrm>
            <a:off x="3032125" y="4941168"/>
            <a:ext cx="4680156" cy="9292"/>
          </a:xfrm>
          <a:prstGeom prst="straightConnector1">
            <a:avLst/>
          </a:prstGeom>
          <a:ln>
            <a:solidFill>
              <a:schemeClr val="tx1"/>
            </a:solidFill>
            <a:tailEnd type="arrow"/>
          </a:ln>
        </p:spPr>
        <p:style>
          <a:lnRef idx="3">
            <a:schemeClr val="dk1"/>
          </a:lnRef>
          <a:fillRef idx="0">
            <a:schemeClr val="dk1"/>
          </a:fillRef>
          <a:effectRef idx="2">
            <a:schemeClr val="dk1"/>
          </a:effectRef>
          <a:fontRef idx="minor">
            <a:schemeClr val="tx1"/>
          </a:fontRef>
        </p:style>
      </p:cxnSp>
      <p:sp>
        <p:nvSpPr>
          <p:cNvPr id="30" name="テキスト ボックス 29"/>
          <p:cNvSpPr txBox="1"/>
          <p:nvPr/>
        </p:nvSpPr>
        <p:spPr>
          <a:xfrm>
            <a:off x="3032125" y="4571836"/>
            <a:ext cx="645026" cy="369332"/>
          </a:xfrm>
          <a:prstGeom prst="rect">
            <a:avLst/>
          </a:prstGeom>
          <a:noFill/>
        </p:spPr>
        <p:txBody>
          <a:bodyPr wrap="square" rtlCol="0">
            <a:spAutoFit/>
          </a:bodyPr>
          <a:lstStyle/>
          <a:p>
            <a:r>
              <a:rPr kumimoji="1" lang="en-US" altLang="ja-JP" dirty="0"/>
              <a:t>4</a:t>
            </a:r>
            <a:r>
              <a:rPr kumimoji="1" lang="ja-JP" altLang="en-US" dirty="0"/>
              <a:t>滴</a:t>
            </a:r>
          </a:p>
        </p:txBody>
      </p:sp>
      <p:sp>
        <p:nvSpPr>
          <p:cNvPr id="4" name="正方形/長方形 3"/>
          <p:cNvSpPr/>
          <p:nvPr/>
        </p:nvSpPr>
        <p:spPr>
          <a:xfrm>
            <a:off x="7867174" y="6416893"/>
            <a:ext cx="665266" cy="2139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latin typeface="HGPｺﾞｼｯｸE" panose="020B0900000000000000" pitchFamily="50" charset="-128"/>
                <a:ea typeface="HGPｺﾞｼｯｸE" panose="020B0900000000000000" pitchFamily="50" charset="-128"/>
              </a:rPr>
              <a:t>8/17</a:t>
            </a:r>
            <a:endParaRPr kumimoji="1" lang="ja-JP" altLang="en-US" sz="1400" dirty="0">
              <a:solidFill>
                <a:schemeClr val="tx1"/>
              </a:solidFill>
              <a:latin typeface="HGPｺﾞｼｯｸE" panose="020B0900000000000000" pitchFamily="50" charset="-128"/>
              <a:ea typeface="HGPｺﾞｼｯｸE" panose="020B0900000000000000" pitchFamily="50" charset="-128"/>
            </a:endParaRPr>
          </a:p>
        </p:txBody>
      </p:sp>
      <p:sp>
        <p:nvSpPr>
          <p:cNvPr id="47" name="正方形/長方形 46"/>
          <p:cNvSpPr/>
          <p:nvPr/>
        </p:nvSpPr>
        <p:spPr>
          <a:xfrm>
            <a:off x="6344984" y="6453336"/>
            <a:ext cx="675288" cy="167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HGPｺﾞｼｯｸE" panose="020B0900000000000000" pitchFamily="50" charset="-128"/>
                <a:ea typeface="HGPｺﾞｼｯｸE" panose="020B0900000000000000" pitchFamily="50" charset="-128"/>
              </a:rPr>
              <a:t>2/15</a:t>
            </a:r>
            <a:endParaRPr kumimoji="1" lang="ja-JP" altLang="en-US" sz="1400" dirty="0">
              <a:solidFill>
                <a:schemeClr val="tx1"/>
              </a:solidFill>
              <a:latin typeface="HGPｺﾞｼｯｸE" panose="020B0900000000000000" pitchFamily="50" charset="-128"/>
              <a:ea typeface="HGPｺﾞｼｯｸE" panose="020B0900000000000000" pitchFamily="50" charset="-128"/>
            </a:endParaRPr>
          </a:p>
        </p:txBody>
      </p:sp>
      <p:sp>
        <p:nvSpPr>
          <p:cNvPr id="6" name="テキスト ボックス 5"/>
          <p:cNvSpPr txBox="1"/>
          <p:nvPr/>
        </p:nvSpPr>
        <p:spPr>
          <a:xfrm>
            <a:off x="7468186" y="6381328"/>
            <a:ext cx="488190" cy="307777"/>
          </a:xfrm>
          <a:prstGeom prst="rect">
            <a:avLst/>
          </a:prstGeom>
          <a:noFill/>
        </p:spPr>
        <p:txBody>
          <a:bodyPr wrap="square" rtlCol="0">
            <a:spAutoFit/>
          </a:bodyPr>
          <a:lstStyle/>
          <a:p>
            <a:r>
              <a:rPr kumimoji="1" lang="en-US" altLang="ja-JP" sz="1400" dirty="0">
                <a:latin typeface="HGPｺﾞｼｯｸE" panose="020B0900000000000000" pitchFamily="50" charset="-128"/>
                <a:ea typeface="HGPｺﾞｼｯｸE" panose="020B0900000000000000" pitchFamily="50" charset="-128"/>
              </a:rPr>
              <a:t>6/4</a:t>
            </a:r>
            <a:endParaRPr kumimoji="1" lang="ja-JP" altLang="en-US" sz="1400" dirty="0">
              <a:latin typeface="HGPｺﾞｼｯｸE" panose="020B0900000000000000" pitchFamily="50" charset="-128"/>
              <a:ea typeface="HGPｺﾞｼｯｸE" panose="020B0900000000000000" pitchFamily="50" charset="-128"/>
            </a:endParaRPr>
          </a:p>
        </p:txBody>
      </p:sp>
      <p:cxnSp>
        <p:nvCxnSpPr>
          <p:cNvPr id="14" name="直線矢印コネクタ 13"/>
          <p:cNvCxnSpPr/>
          <p:nvPr/>
        </p:nvCxnSpPr>
        <p:spPr>
          <a:xfrm flipV="1">
            <a:off x="7712281" y="4941168"/>
            <a:ext cx="1148605" cy="9292"/>
          </a:xfrm>
          <a:prstGeom prst="straightConnector1">
            <a:avLst/>
          </a:prstGeom>
          <a:ln>
            <a:solidFill>
              <a:schemeClr val="tx1"/>
            </a:solidFill>
            <a:tailEnd type="arrow"/>
          </a:ln>
        </p:spPr>
        <p:style>
          <a:lnRef idx="3">
            <a:schemeClr val="dk1"/>
          </a:lnRef>
          <a:fillRef idx="0">
            <a:schemeClr val="dk1"/>
          </a:fillRef>
          <a:effectRef idx="2">
            <a:schemeClr val="dk1"/>
          </a:effectRef>
          <a:fontRef idx="minor">
            <a:schemeClr val="tx1"/>
          </a:fontRef>
        </p:style>
      </p:cxnSp>
      <p:sp>
        <p:nvSpPr>
          <p:cNvPr id="15" name="テキスト ボックス 14"/>
          <p:cNvSpPr txBox="1"/>
          <p:nvPr/>
        </p:nvSpPr>
        <p:spPr>
          <a:xfrm>
            <a:off x="7606263" y="4581128"/>
            <a:ext cx="566137" cy="369332"/>
          </a:xfrm>
          <a:prstGeom prst="rect">
            <a:avLst/>
          </a:prstGeom>
          <a:noFill/>
        </p:spPr>
        <p:txBody>
          <a:bodyPr wrap="square" rtlCol="0">
            <a:spAutoFit/>
          </a:bodyPr>
          <a:lstStyle/>
          <a:p>
            <a:r>
              <a:rPr kumimoji="1" lang="en-US" altLang="ja-JP" dirty="0"/>
              <a:t>5</a:t>
            </a:r>
            <a:r>
              <a:rPr kumimoji="1" lang="ja-JP" altLang="en-US" dirty="0"/>
              <a:t>滴</a:t>
            </a:r>
          </a:p>
        </p:txBody>
      </p:sp>
      <p:sp>
        <p:nvSpPr>
          <p:cNvPr id="41" name="正方形/長方形 40"/>
          <p:cNvSpPr/>
          <p:nvPr/>
        </p:nvSpPr>
        <p:spPr>
          <a:xfrm>
            <a:off x="2684417" y="6473698"/>
            <a:ext cx="807463" cy="113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dirty="0">
                <a:solidFill>
                  <a:schemeClr val="tx1"/>
                </a:solidFill>
                <a:latin typeface="HGPｺﾞｼｯｸE" panose="020B0900000000000000" pitchFamily="50" charset="-128"/>
                <a:ea typeface="HGPｺﾞｼｯｸE" panose="020B0900000000000000" pitchFamily="50" charset="-128"/>
              </a:rPr>
              <a:t>10/19</a:t>
            </a:r>
            <a:endParaRPr kumimoji="1" lang="ja-JP" altLang="en-US" sz="1400" dirty="0">
              <a:solidFill>
                <a:schemeClr val="tx1"/>
              </a:solidFill>
              <a:latin typeface="HGPｺﾞｼｯｸE" panose="020B0900000000000000" pitchFamily="50" charset="-128"/>
              <a:ea typeface="HGPｺﾞｼｯｸE" panose="020B0900000000000000" pitchFamily="50" charset="-128"/>
            </a:endParaRPr>
          </a:p>
        </p:txBody>
      </p:sp>
      <p:sp>
        <p:nvSpPr>
          <p:cNvPr id="85" name="正方形/長方形 84"/>
          <p:cNvSpPr/>
          <p:nvPr/>
        </p:nvSpPr>
        <p:spPr>
          <a:xfrm>
            <a:off x="3995936" y="6473698"/>
            <a:ext cx="816749" cy="113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HGPｺﾞｼｯｸE" panose="020B0900000000000000" pitchFamily="50" charset="-128"/>
                <a:ea typeface="HGPｺﾞｼｯｸE" panose="020B0900000000000000" pitchFamily="50" charset="-128"/>
              </a:rPr>
              <a:t>12/14</a:t>
            </a:r>
            <a:endParaRPr kumimoji="1" lang="ja-JP" altLang="en-US" sz="1400" dirty="0">
              <a:solidFill>
                <a:schemeClr val="tx1"/>
              </a:solidFill>
              <a:latin typeface="HGPｺﾞｼｯｸE" panose="020B0900000000000000" pitchFamily="50" charset="-128"/>
              <a:ea typeface="HGPｺﾞｼｯｸE" panose="020B0900000000000000" pitchFamily="50" charset="-128"/>
            </a:endParaRPr>
          </a:p>
        </p:txBody>
      </p:sp>
      <p:sp>
        <p:nvSpPr>
          <p:cNvPr id="8" name="正方形/長方形 7"/>
          <p:cNvSpPr/>
          <p:nvPr/>
        </p:nvSpPr>
        <p:spPr>
          <a:xfrm>
            <a:off x="971600" y="6430359"/>
            <a:ext cx="1152128" cy="20749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400" dirty="0">
                <a:solidFill>
                  <a:schemeClr val="tx1"/>
                </a:solidFill>
                <a:latin typeface="HGPｺﾞｼｯｸE" panose="020B0900000000000000" pitchFamily="50" charset="-128"/>
                <a:ea typeface="HGPｺﾞｼｯｸE" panose="020B0900000000000000" pitchFamily="50" charset="-128"/>
              </a:rPr>
              <a:t>7/12</a:t>
            </a:r>
            <a:endParaRPr kumimoji="1" lang="ja-JP" altLang="en-US" sz="1400" dirty="0">
              <a:solidFill>
                <a:schemeClr val="tx1"/>
              </a:solidFill>
              <a:latin typeface="HGPｺﾞｼｯｸE" panose="020B0900000000000000" pitchFamily="50" charset="-128"/>
              <a:ea typeface="HGPｺﾞｼｯｸE" panose="020B0900000000000000" pitchFamily="50" charset="-128"/>
            </a:endParaRPr>
          </a:p>
        </p:txBody>
      </p:sp>
      <p:sp>
        <p:nvSpPr>
          <p:cNvPr id="25" name="テキスト ボックス 24"/>
          <p:cNvSpPr txBox="1"/>
          <p:nvPr/>
        </p:nvSpPr>
        <p:spPr>
          <a:xfrm>
            <a:off x="2120994" y="6380218"/>
            <a:ext cx="666198" cy="307777"/>
          </a:xfrm>
          <a:prstGeom prst="rect">
            <a:avLst/>
          </a:prstGeom>
          <a:noFill/>
        </p:spPr>
        <p:txBody>
          <a:bodyPr wrap="square" rtlCol="0">
            <a:spAutoFit/>
          </a:bodyPr>
          <a:lstStyle/>
          <a:p>
            <a:r>
              <a:rPr kumimoji="1" lang="en-US" altLang="ja-JP" sz="1400" dirty="0">
                <a:latin typeface="HGPｺﾞｼｯｸE" panose="020B0900000000000000" pitchFamily="50" charset="-128"/>
                <a:ea typeface="HGPｺﾞｼｯｸE" panose="020B0900000000000000" pitchFamily="50" charset="-128"/>
              </a:rPr>
              <a:t>9/12</a:t>
            </a:r>
            <a:endParaRPr kumimoji="1" lang="ja-JP" altLang="en-US" sz="1400" dirty="0">
              <a:latin typeface="HGPｺﾞｼｯｸE" panose="020B0900000000000000" pitchFamily="50" charset="-128"/>
              <a:ea typeface="HGPｺﾞｼｯｸE" panose="020B0900000000000000" pitchFamily="50" charset="-128"/>
            </a:endParaRPr>
          </a:p>
        </p:txBody>
      </p:sp>
      <p:cxnSp>
        <p:nvCxnSpPr>
          <p:cNvPr id="55" name="直線矢印コネクタ 54"/>
          <p:cNvCxnSpPr/>
          <p:nvPr/>
        </p:nvCxnSpPr>
        <p:spPr>
          <a:xfrm flipV="1">
            <a:off x="2699792" y="4357915"/>
            <a:ext cx="368239" cy="7189"/>
          </a:xfrm>
          <a:prstGeom prst="straightConnector1">
            <a:avLst/>
          </a:prstGeom>
          <a:ln>
            <a:solidFill>
              <a:schemeClr val="tx1"/>
            </a:solidFill>
            <a:tailEnd type="arrow"/>
          </a:ln>
        </p:spPr>
        <p:style>
          <a:lnRef idx="3">
            <a:schemeClr val="dk1"/>
          </a:lnRef>
          <a:fillRef idx="0">
            <a:schemeClr val="dk1"/>
          </a:fillRef>
          <a:effectRef idx="2">
            <a:schemeClr val="dk1"/>
          </a:effectRef>
          <a:fontRef idx="minor">
            <a:schemeClr val="tx1"/>
          </a:fontRef>
        </p:style>
      </p:cxnSp>
      <p:sp>
        <p:nvSpPr>
          <p:cNvPr id="57" name="テキスト ボックス 56"/>
          <p:cNvSpPr txBox="1"/>
          <p:nvPr/>
        </p:nvSpPr>
        <p:spPr>
          <a:xfrm>
            <a:off x="2195736" y="4005064"/>
            <a:ext cx="866631" cy="369332"/>
          </a:xfrm>
          <a:prstGeom prst="rect">
            <a:avLst/>
          </a:prstGeom>
          <a:noFill/>
        </p:spPr>
        <p:txBody>
          <a:bodyPr wrap="square" rtlCol="0">
            <a:spAutoFit/>
          </a:bodyPr>
          <a:lstStyle/>
          <a:p>
            <a:r>
              <a:rPr kumimoji="1" lang="en-US" altLang="ja-JP" dirty="0"/>
              <a:t>0.5mg</a:t>
            </a:r>
            <a:endParaRPr kumimoji="1" lang="ja-JP" altLang="en-US" dirty="0"/>
          </a:p>
        </p:txBody>
      </p:sp>
      <p:sp>
        <p:nvSpPr>
          <p:cNvPr id="64" name="正方形/長方形 63"/>
          <p:cNvSpPr/>
          <p:nvPr/>
        </p:nvSpPr>
        <p:spPr>
          <a:xfrm>
            <a:off x="2411760" y="3627022"/>
            <a:ext cx="522851" cy="9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2g</a:t>
            </a:r>
            <a:endParaRPr kumimoji="1" lang="ja-JP" altLang="en-US" dirty="0">
              <a:solidFill>
                <a:schemeClr val="tx1"/>
              </a:solidFill>
            </a:endParaRPr>
          </a:p>
        </p:txBody>
      </p:sp>
      <p:sp>
        <p:nvSpPr>
          <p:cNvPr id="19" name="角丸四角形吹き出し 18"/>
          <p:cNvSpPr/>
          <p:nvPr/>
        </p:nvSpPr>
        <p:spPr>
          <a:xfrm>
            <a:off x="3202993" y="2402886"/>
            <a:ext cx="2377119" cy="1458162"/>
          </a:xfrm>
          <a:prstGeom prst="wedgeRoundRectCallout">
            <a:avLst>
              <a:gd name="adj1" fmla="val -116704"/>
              <a:gd name="adj2" fmla="val 84689"/>
              <a:gd name="adj3" fmla="val 16667"/>
            </a:avLst>
          </a:prstGeom>
          <a:solidFill>
            <a:schemeClr val="accent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dirty="0"/>
          </a:p>
          <a:p>
            <a:r>
              <a:rPr kumimoji="1" lang="ja-JP" altLang="en-US" sz="1600" dirty="0">
                <a:latin typeface="HGPｺﾞｼｯｸE" panose="020B0900000000000000" pitchFamily="50" charset="-128"/>
                <a:ea typeface="HGPｺﾞｼｯｸE" panose="020B0900000000000000" pitchFamily="50" charset="-128"/>
              </a:rPr>
              <a:t>ミオクロニー</a:t>
            </a:r>
            <a:r>
              <a:rPr kumimoji="1" lang="ja-JP" altLang="en-US" sz="1600" dirty="0" smtClean="0">
                <a:latin typeface="HGPｺﾞｼｯｸE" panose="020B0900000000000000" pitchFamily="50" charset="-128"/>
                <a:ea typeface="HGPｺﾞｼｯｸE" panose="020B0900000000000000" pitchFamily="50" charset="-128"/>
              </a:rPr>
              <a:t>症状のコントロール不良により追加。</a:t>
            </a:r>
            <a:endParaRPr kumimoji="1" lang="en-US" altLang="ja-JP" sz="1600" dirty="0">
              <a:latin typeface="HGPｺﾞｼｯｸE" panose="020B0900000000000000" pitchFamily="50" charset="-128"/>
              <a:ea typeface="HGPｺﾞｼｯｸE" panose="020B0900000000000000" pitchFamily="50" charset="-128"/>
            </a:endParaRPr>
          </a:p>
          <a:p>
            <a:r>
              <a:rPr lang="ja-JP" altLang="en-US" sz="1600" dirty="0">
                <a:latin typeface="HGPｺﾞｼｯｸE" panose="020B0900000000000000" pitchFamily="50" charset="-128"/>
                <a:ea typeface="HGPｺﾞｼｯｸE" panose="020B0900000000000000" pitchFamily="50" charset="-128"/>
              </a:rPr>
              <a:t>頻度により徐々に投与回数、投与量が増加</a:t>
            </a:r>
            <a:endParaRPr lang="en-US" altLang="ja-JP" sz="1600" dirty="0">
              <a:latin typeface="HGPｺﾞｼｯｸE" panose="020B0900000000000000" pitchFamily="50" charset="-128"/>
              <a:ea typeface="HGPｺﾞｼｯｸE" panose="020B0900000000000000" pitchFamily="50" charset="-128"/>
            </a:endParaRPr>
          </a:p>
          <a:p>
            <a:endParaRPr kumimoji="1" lang="ja-JP" altLang="en-US" dirty="0">
              <a:latin typeface="HGPｺﾞｼｯｸE" panose="020B0900000000000000" pitchFamily="50" charset="-128"/>
              <a:ea typeface="HGPｺﾞｼｯｸE" panose="020B0900000000000000" pitchFamily="50" charset="-128"/>
            </a:endParaRPr>
          </a:p>
        </p:txBody>
      </p:sp>
      <p:sp>
        <p:nvSpPr>
          <p:cNvPr id="65" name="正方形/長方形 64"/>
          <p:cNvSpPr/>
          <p:nvPr/>
        </p:nvSpPr>
        <p:spPr>
          <a:xfrm>
            <a:off x="3645730" y="4077072"/>
            <a:ext cx="854653" cy="2385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1.5mg</a:t>
            </a:r>
            <a:endParaRPr kumimoji="1" lang="ja-JP" altLang="en-US" dirty="0">
              <a:solidFill>
                <a:schemeClr val="tx1"/>
              </a:solidFill>
            </a:endParaRPr>
          </a:p>
        </p:txBody>
      </p:sp>
      <p:cxnSp>
        <p:nvCxnSpPr>
          <p:cNvPr id="79" name="直線矢印コネクタ 78"/>
          <p:cNvCxnSpPr/>
          <p:nvPr/>
        </p:nvCxnSpPr>
        <p:spPr>
          <a:xfrm>
            <a:off x="4404310" y="5493864"/>
            <a:ext cx="4456576" cy="0"/>
          </a:xfrm>
          <a:prstGeom prst="straightConnector1">
            <a:avLst/>
          </a:prstGeom>
          <a:ln>
            <a:solidFill>
              <a:schemeClr val="tx1"/>
            </a:solidFill>
            <a:tailEnd type="arrow"/>
          </a:ln>
        </p:spPr>
        <p:style>
          <a:lnRef idx="3">
            <a:schemeClr val="dk1"/>
          </a:lnRef>
          <a:fillRef idx="0">
            <a:schemeClr val="dk1"/>
          </a:fillRef>
          <a:effectRef idx="2">
            <a:schemeClr val="dk1"/>
          </a:effectRef>
          <a:fontRef idx="minor">
            <a:schemeClr val="tx1"/>
          </a:fontRef>
        </p:style>
      </p:cxnSp>
      <p:sp>
        <p:nvSpPr>
          <p:cNvPr id="26" name="右中かっこ 25"/>
          <p:cNvSpPr/>
          <p:nvPr/>
        </p:nvSpPr>
        <p:spPr>
          <a:xfrm>
            <a:off x="1547664" y="5229200"/>
            <a:ext cx="432048" cy="1080120"/>
          </a:xfrm>
          <a:prstGeom prst="rightBrace">
            <a:avLst/>
          </a:prstGeom>
          <a:ln>
            <a:solidFill>
              <a:srgbClr val="FFFF00"/>
            </a:solidFill>
          </a:ln>
        </p:spPr>
        <p:style>
          <a:lnRef idx="3">
            <a:schemeClr val="accent6"/>
          </a:lnRef>
          <a:fillRef idx="0">
            <a:schemeClr val="accent6"/>
          </a:fillRef>
          <a:effectRef idx="2">
            <a:schemeClr val="accent6"/>
          </a:effectRef>
          <a:fontRef idx="minor">
            <a:schemeClr val="tx1"/>
          </a:fontRef>
        </p:style>
        <p:txBody>
          <a:bodyPr rtlCol="0" anchor="ctr"/>
          <a:lstStyle/>
          <a:p>
            <a:pPr algn="ctr"/>
            <a:endParaRPr kumimoji="1" lang="ja-JP" altLang="en-US"/>
          </a:p>
        </p:txBody>
      </p:sp>
      <p:sp>
        <p:nvSpPr>
          <p:cNvPr id="29" name="角丸四角形吹き出し 28"/>
          <p:cNvSpPr/>
          <p:nvPr/>
        </p:nvSpPr>
        <p:spPr>
          <a:xfrm>
            <a:off x="3502869" y="4216333"/>
            <a:ext cx="1933227" cy="1228892"/>
          </a:xfrm>
          <a:prstGeom prst="wedgeRoundRectCallout">
            <a:avLst>
              <a:gd name="adj1" fmla="val -123002"/>
              <a:gd name="adj2" fmla="val 73656"/>
              <a:gd name="adj3" fmla="val 16667"/>
            </a:avLst>
          </a:prstGeom>
          <a:solidFill>
            <a:schemeClr val="accent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latin typeface="HGPｺﾞｼｯｸE" panose="020B0900000000000000" pitchFamily="50" charset="-128"/>
                <a:ea typeface="HGPｺﾞｼｯｸE" panose="020B0900000000000000" pitchFamily="50" charset="-128"/>
              </a:rPr>
              <a:t>入院</a:t>
            </a:r>
            <a:r>
              <a:rPr lang="ja-JP" altLang="en-US" sz="1600" dirty="0">
                <a:latin typeface="HGPｺﾞｼｯｸE" panose="020B0900000000000000" pitchFamily="50" charset="-128"/>
                <a:ea typeface="HGPｺﾞｼｯｸE" panose="020B0900000000000000" pitchFamily="50" charset="-128"/>
              </a:rPr>
              <a:t>時</a:t>
            </a:r>
            <a:r>
              <a:rPr lang="ja-JP" altLang="en-US" sz="1600" dirty="0" smtClean="0">
                <a:latin typeface="HGPｺﾞｼｯｸE" panose="020B0900000000000000" pitchFamily="50" charset="-128"/>
                <a:ea typeface="HGPｺﾞｼｯｸE" panose="020B0900000000000000" pitchFamily="50" charset="-128"/>
              </a:rPr>
              <a:t>から継続して服用。在宅移行後も同量で開始</a:t>
            </a:r>
            <a:endParaRPr kumimoji="1" lang="en-US" altLang="ja-JP" sz="1600" dirty="0" smtClean="0">
              <a:latin typeface="HGPｺﾞｼｯｸE" panose="020B0900000000000000" pitchFamily="50" charset="-128"/>
              <a:ea typeface="HGPｺﾞｼｯｸE" panose="020B0900000000000000" pitchFamily="50" charset="-128"/>
            </a:endParaRPr>
          </a:p>
        </p:txBody>
      </p:sp>
      <p:sp>
        <p:nvSpPr>
          <p:cNvPr id="9" name="テキスト ボックス 8"/>
          <p:cNvSpPr txBox="1"/>
          <p:nvPr/>
        </p:nvSpPr>
        <p:spPr>
          <a:xfrm>
            <a:off x="755576" y="6381328"/>
            <a:ext cx="864096" cy="307777"/>
          </a:xfrm>
          <a:prstGeom prst="rect">
            <a:avLst/>
          </a:prstGeom>
          <a:noFill/>
        </p:spPr>
        <p:txBody>
          <a:bodyPr wrap="square" rtlCol="0">
            <a:spAutoFit/>
          </a:bodyPr>
          <a:lstStyle/>
          <a:p>
            <a:r>
              <a:rPr kumimoji="1" lang="en-US" altLang="ja-JP" sz="1400" dirty="0" smtClean="0">
                <a:latin typeface="HGPｺﾞｼｯｸE" panose="020B0900000000000000" pitchFamily="50" charset="-128"/>
                <a:ea typeface="HGPｺﾞｼｯｸE" panose="020B0900000000000000" pitchFamily="50" charset="-128"/>
              </a:rPr>
              <a:t>H29</a:t>
            </a:r>
            <a:r>
              <a:rPr kumimoji="1" lang="ja-JP" altLang="en-US" sz="1400" dirty="0" smtClean="0">
                <a:latin typeface="HGPｺﾞｼｯｸE" panose="020B0900000000000000" pitchFamily="50" charset="-128"/>
                <a:ea typeface="HGPｺﾞｼｯｸE" panose="020B0900000000000000" pitchFamily="50" charset="-128"/>
              </a:rPr>
              <a:t>年</a:t>
            </a:r>
            <a:endParaRPr kumimoji="1" lang="ja-JP" altLang="en-US" sz="1400" dirty="0">
              <a:latin typeface="HGPｺﾞｼｯｸE" panose="020B0900000000000000" pitchFamily="50" charset="-128"/>
              <a:ea typeface="HGPｺﾞｼｯｸE" panose="020B0900000000000000" pitchFamily="50" charset="-128"/>
            </a:endParaRPr>
          </a:p>
        </p:txBody>
      </p:sp>
      <p:sp>
        <p:nvSpPr>
          <p:cNvPr id="63" name="テキスト ボックス 62"/>
          <p:cNvSpPr txBox="1"/>
          <p:nvPr/>
        </p:nvSpPr>
        <p:spPr>
          <a:xfrm>
            <a:off x="4664156" y="6381328"/>
            <a:ext cx="813381" cy="307777"/>
          </a:xfrm>
          <a:prstGeom prst="rect">
            <a:avLst/>
          </a:prstGeom>
          <a:noFill/>
        </p:spPr>
        <p:txBody>
          <a:bodyPr wrap="square" rtlCol="0">
            <a:spAutoFit/>
          </a:bodyPr>
          <a:lstStyle/>
          <a:p>
            <a:r>
              <a:rPr kumimoji="1" lang="en-US" altLang="ja-JP" sz="1400" dirty="0" smtClean="0">
                <a:latin typeface="HGPｺﾞｼｯｸE" panose="020B0900000000000000" pitchFamily="50" charset="-128"/>
                <a:ea typeface="HGPｺﾞｼｯｸE" panose="020B0900000000000000" pitchFamily="50" charset="-128"/>
              </a:rPr>
              <a:t>H30</a:t>
            </a:r>
            <a:r>
              <a:rPr kumimoji="1" lang="ja-JP" altLang="en-US" sz="1400" dirty="0" smtClean="0">
                <a:latin typeface="HGPｺﾞｼｯｸE" panose="020B0900000000000000" pitchFamily="50" charset="-128"/>
                <a:ea typeface="HGPｺﾞｼｯｸE" panose="020B0900000000000000" pitchFamily="50" charset="-128"/>
              </a:rPr>
              <a:t>年</a:t>
            </a:r>
            <a:endParaRPr kumimoji="1" lang="ja-JP" altLang="en-US" sz="14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356516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anim calcmode="lin" valueType="num">
                                      <p:cBhvr>
                                        <p:cTn id="8" dur="1000" fill="hold"/>
                                        <p:tgtEl>
                                          <p:spTgt spid="61"/>
                                        </p:tgtEl>
                                        <p:attrNameLst>
                                          <p:attrName>ppt_x</p:attrName>
                                        </p:attrNameLst>
                                      </p:cBhvr>
                                      <p:tavLst>
                                        <p:tav tm="0">
                                          <p:val>
                                            <p:strVal val="#ppt_x"/>
                                          </p:val>
                                        </p:tav>
                                        <p:tav tm="100000">
                                          <p:val>
                                            <p:strVal val="#ppt_x"/>
                                          </p:val>
                                        </p:tav>
                                      </p:tavLst>
                                    </p:anim>
                                    <p:anim calcmode="lin" valueType="num">
                                      <p:cBhvr>
                                        <p:cTn id="9" dur="1000" fill="hold"/>
                                        <p:tgtEl>
                                          <p:spTgt spid="6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fade">
                                      <p:cBhvr>
                                        <p:cTn id="22" dur="1000"/>
                                        <p:tgtEl>
                                          <p:spTgt spid="60"/>
                                        </p:tgtEl>
                                      </p:cBhvr>
                                    </p:animEffect>
                                    <p:anim calcmode="lin" valueType="num">
                                      <p:cBhvr>
                                        <p:cTn id="23" dur="1000" fill="hold"/>
                                        <p:tgtEl>
                                          <p:spTgt spid="60"/>
                                        </p:tgtEl>
                                        <p:attrNameLst>
                                          <p:attrName>ppt_x</p:attrName>
                                        </p:attrNameLst>
                                      </p:cBhvr>
                                      <p:tavLst>
                                        <p:tav tm="0">
                                          <p:val>
                                            <p:strVal val="#ppt_x"/>
                                          </p:val>
                                        </p:tav>
                                        <p:tav tm="100000">
                                          <p:val>
                                            <p:strVal val="#ppt_x"/>
                                          </p:val>
                                        </p:tav>
                                      </p:tavLst>
                                    </p:anim>
                                    <p:anim calcmode="lin" valueType="num">
                                      <p:cBhvr>
                                        <p:cTn id="24"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par>
                                <p:cTn id="37" presetID="42" presetClass="exit" presetSubtype="0" fill="hold" grpId="1" nodeType="withEffect">
                                  <p:stCondLst>
                                    <p:cond delay="0"/>
                                  </p:stCondLst>
                                  <p:childTnLst>
                                    <p:animEffect transition="out" filter="fade">
                                      <p:cBhvr>
                                        <p:cTn id="38" dur="1000"/>
                                        <p:tgtEl>
                                          <p:spTgt spid="61"/>
                                        </p:tgtEl>
                                      </p:cBhvr>
                                    </p:animEffect>
                                    <p:anim calcmode="lin" valueType="num">
                                      <p:cBhvr>
                                        <p:cTn id="39" dur="1000"/>
                                        <p:tgtEl>
                                          <p:spTgt spid="61"/>
                                        </p:tgtEl>
                                        <p:attrNameLst>
                                          <p:attrName>ppt_x</p:attrName>
                                        </p:attrNameLst>
                                      </p:cBhvr>
                                      <p:tavLst>
                                        <p:tav tm="0">
                                          <p:val>
                                            <p:strVal val="ppt_x"/>
                                          </p:val>
                                        </p:tav>
                                        <p:tav tm="100000">
                                          <p:val>
                                            <p:strVal val="ppt_x"/>
                                          </p:val>
                                        </p:tav>
                                      </p:tavLst>
                                    </p:anim>
                                    <p:anim calcmode="lin" valueType="num">
                                      <p:cBhvr>
                                        <p:cTn id="40" dur="1000"/>
                                        <p:tgtEl>
                                          <p:spTgt spid="61"/>
                                        </p:tgtEl>
                                        <p:attrNameLst>
                                          <p:attrName>ppt_y</p:attrName>
                                        </p:attrNameLst>
                                      </p:cBhvr>
                                      <p:tavLst>
                                        <p:tav tm="0">
                                          <p:val>
                                            <p:strVal val="ppt_y"/>
                                          </p:val>
                                        </p:tav>
                                        <p:tav tm="100000">
                                          <p:val>
                                            <p:strVal val="ppt_y+.1"/>
                                          </p:val>
                                        </p:tav>
                                      </p:tavLst>
                                    </p:anim>
                                    <p:set>
                                      <p:cBhvr>
                                        <p:cTn id="41" dur="1" fill="hold">
                                          <p:stCondLst>
                                            <p:cond delay="999"/>
                                          </p:stCondLst>
                                        </p:cTn>
                                        <p:tgtEl>
                                          <p:spTgt spid="61"/>
                                        </p:tgtEl>
                                        <p:attrNameLst>
                                          <p:attrName>style.visibility</p:attrName>
                                        </p:attrNameLst>
                                      </p:cBhvr>
                                      <p:to>
                                        <p:strVal val="hidden"/>
                                      </p:to>
                                    </p:set>
                                  </p:childTnLst>
                                </p:cTn>
                              </p:par>
                              <p:par>
                                <p:cTn id="42" presetID="42" presetClass="exit" presetSubtype="0" fill="hold" grpId="1" nodeType="withEffect">
                                  <p:stCondLst>
                                    <p:cond delay="0"/>
                                  </p:stCondLst>
                                  <p:childTnLst>
                                    <p:animEffect transition="out" filter="fade">
                                      <p:cBhvr>
                                        <p:cTn id="43" dur="1000"/>
                                        <p:tgtEl>
                                          <p:spTgt spid="26"/>
                                        </p:tgtEl>
                                      </p:cBhvr>
                                    </p:animEffect>
                                    <p:anim calcmode="lin" valueType="num">
                                      <p:cBhvr>
                                        <p:cTn id="44" dur="1000"/>
                                        <p:tgtEl>
                                          <p:spTgt spid="26"/>
                                        </p:tgtEl>
                                        <p:attrNameLst>
                                          <p:attrName>ppt_x</p:attrName>
                                        </p:attrNameLst>
                                      </p:cBhvr>
                                      <p:tavLst>
                                        <p:tav tm="0">
                                          <p:val>
                                            <p:strVal val="ppt_x"/>
                                          </p:val>
                                        </p:tav>
                                        <p:tav tm="100000">
                                          <p:val>
                                            <p:strVal val="ppt_x"/>
                                          </p:val>
                                        </p:tav>
                                      </p:tavLst>
                                    </p:anim>
                                    <p:anim calcmode="lin" valueType="num">
                                      <p:cBhvr>
                                        <p:cTn id="45" dur="1000"/>
                                        <p:tgtEl>
                                          <p:spTgt spid="26"/>
                                        </p:tgtEl>
                                        <p:attrNameLst>
                                          <p:attrName>ppt_y</p:attrName>
                                        </p:attrNameLst>
                                      </p:cBhvr>
                                      <p:tavLst>
                                        <p:tav tm="0">
                                          <p:val>
                                            <p:strVal val="ppt_y"/>
                                          </p:val>
                                        </p:tav>
                                        <p:tav tm="100000">
                                          <p:val>
                                            <p:strVal val="ppt_y+.1"/>
                                          </p:val>
                                        </p:tav>
                                      </p:tavLst>
                                    </p:anim>
                                    <p:set>
                                      <p:cBhvr>
                                        <p:cTn id="46" dur="1" fill="hold">
                                          <p:stCondLst>
                                            <p:cond delay="999"/>
                                          </p:stCondLst>
                                        </p:cTn>
                                        <p:tgtEl>
                                          <p:spTgt spid="26"/>
                                        </p:tgtEl>
                                        <p:attrNameLst>
                                          <p:attrName>style.visibility</p:attrName>
                                        </p:attrNameLst>
                                      </p:cBhvr>
                                      <p:to>
                                        <p:strVal val="hidden"/>
                                      </p:to>
                                    </p:set>
                                  </p:childTnLst>
                                </p:cTn>
                              </p:par>
                              <p:par>
                                <p:cTn id="47" presetID="42" presetClass="exit" presetSubtype="0" fill="hold" grpId="1" nodeType="withEffect">
                                  <p:stCondLst>
                                    <p:cond delay="0"/>
                                  </p:stCondLst>
                                  <p:childTnLst>
                                    <p:animEffect transition="out" filter="fade">
                                      <p:cBhvr>
                                        <p:cTn id="48" dur="1000"/>
                                        <p:tgtEl>
                                          <p:spTgt spid="29"/>
                                        </p:tgtEl>
                                      </p:cBhvr>
                                    </p:animEffect>
                                    <p:anim calcmode="lin" valueType="num">
                                      <p:cBhvr>
                                        <p:cTn id="49" dur="1000"/>
                                        <p:tgtEl>
                                          <p:spTgt spid="29"/>
                                        </p:tgtEl>
                                        <p:attrNameLst>
                                          <p:attrName>ppt_x</p:attrName>
                                        </p:attrNameLst>
                                      </p:cBhvr>
                                      <p:tavLst>
                                        <p:tav tm="0">
                                          <p:val>
                                            <p:strVal val="ppt_x"/>
                                          </p:val>
                                        </p:tav>
                                        <p:tav tm="100000">
                                          <p:val>
                                            <p:strVal val="ppt_x"/>
                                          </p:val>
                                        </p:tav>
                                      </p:tavLst>
                                    </p:anim>
                                    <p:anim calcmode="lin" valueType="num">
                                      <p:cBhvr>
                                        <p:cTn id="50" dur="1000"/>
                                        <p:tgtEl>
                                          <p:spTgt spid="29"/>
                                        </p:tgtEl>
                                        <p:attrNameLst>
                                          <p:attrName>ppt_y</p:attrName>
                                        </p:attrNameLst>
                                      </p:cBhvr>
                                      <p:tavLst>
                                        <p:tav tm="0">
                                          <p:val>
                                            <p:strVal val="ppt_y"/>
                                          </p:val>
                                        </p:tav>
                                        <p:tav tm="100000">
                                          <p:val>
                                            <p:strVal val="ppt_y+.1"/>
                                          </p:val>
                                        </p:tav>
                                      </p:tavLst>
                                    </p:anim>
                                    <p:set>
                                      <p:cBhvr>
                                        <p:cTn id="51" dur="1" fill="hold">
                                          <p:stCondLst>
                                            <p:cond delay="999"/>
                                          </p:stCondLst>
                                        </p:cTn>
                                        <p:tgtEl>
                                          <p:spTgt spid="29"/>
                                        </p:tgtEl>
                                        <p:attrNameLst>
                                          <p:attrName>style.visibility</p:attrName>
                                        </p:attrNameLst>
                                      </p:cBhvr>
                                      <p:to>
                                        <p:strVal val="hidden"/>
                                      </p:to>
                                    </p:set>
                                  </p:childTnLst>
                                </p:cTn>
                              </p:par>
                              <p:par>
                                <p:cTn id="52" presetID="42" presetClass="exit" presetSubtype="0" fill="hold" grpId="1" nodeType="withEffect">
                                  <p:stCondLst>
                                    <p:cond delay="0"/>
                                  </p:stCondLst>
                                  <p:childTnLst>
                                    <p:animEffect transition="out" filter="fade">
                                      <p:cBhvr>
                                        <p:cTn id="53" dur="1000"/>
                                        <p:tgtEl>
                                          <p:spTgt spid="60"/>
                                        </p:tgtEl>
                                      </p:cBhvr>
                                    </p:animEffect>
                                    <p:anim calcmode="lin" valueType="num">
                                      <p:cBhvr>
                                        <p:cTn id="54" dur="1000"/>
                                        <p:tgtEl>
                                          <p:spTgt spid="60"/>
                                        </p:tgtEl>
                                        <p:attrNameLst>
                                          <p:attrName>ppt_x</p:attrName>
                                        </p:attrNameLst>
                                      </p:cBhvr>
                                      <p:tavLst>
                                        <p:tav tm="0">
                                          <p:val>
                                            <p:strVal val="ppt_x"/>
                                          </p:val>
                                        </p:tav>
                                        <p:tav tm="100000">
                                          <p:val>
                                            <p:strVal val="ppt_x"/>
                                          </p:val>
                                        </p:tav>
                                      </p:tavLst>
                                    </p:anim>
                                    <p:anim calcmode="lin" valueType="num">
                                      <p:cBhvr>
                                        <p:cTn id="55" dur="1000"/>
                                        <p:tgtEl>
                                          <p:spTgt spid="60"/>
                                        </p:tgtEl>
                                        <p:attrNameLst>
                                          <p:attrName>ppt_y</p:attrName>
                                        </p:attrNameLst>
                                      </p:cBhvr>
                                      <p:tavLst>
                                        <p:tav tm="0">
                                          <p:val>
                                            <p:strVal val="ppt_y"/>
                                          </p:val>
                                        </p:tav>
                                        <p:tav tm="100000">
                                          <p:val>
                                            <p:strVal val="ppt_y+.1"/>
                                          </p:val>
                                        </p:tav>
                                      </p:tavLst>
                                    </p:anim>
                                    <p:set>
                                      <p:cBhvr>
                                        <p:cTn id="56" dur="1" fill="hold">
                                          <p:stCondLst>
                                            <p:cond delay="999"/>
                                          </p:stCondLst>
                                        </p:cTn>
                                        <p:tgtEl>
                                          <p:spTgt spid="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1" grpId="1" animBg="1"/>
      <p:bldP spid="60" grpId="0" animBg="1"/>
      <p:bldP spid="60" grpId="1" animBg="1"/>
      <p:bldP spid="13" grpId="0" animBg="1"/>
      <p:bldP spid="19" grpId="0" animBg="1"/>
      <p:bldP spid="26" grpId="0" animBg="1"/>
      <p:bldP spid="26" grpId="1" animBg="1"/>
      <p:bldP spid="29" grpId="0" animBg="1"/>
      <p:bldP spid="2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0" y="44624"/>
            <a:ext cx="9144000" cy="850900"/>
          </a:xfrm>
        </p:spPr>
        <p:txBody>
          <a:bodyPr>
            <a:normAutofit/>
          </a:bodyPr>
          <a:lstStyle/>
          <a:p>
            <a:pPr algn="l"/>
            <a:r>
              <a:rPr lang="en-US" altLang="ja-JP" sz="3200" dirty="0" smtClean="0"/>
              <a:t>【</a:t>
            </a:r>
            <a:r>
              <a:rPr lang="ja-JP" altLang="en-US" sz="3200" dirty="0" smtClean="0"/>
              <a:t>ミオクロニー症状に対しての薬剤師の関与</a:t>
            </a:r>
            <a:r>
              <a:rPr lang="en-US" altLang="ja-JP" sz="3200" dirty="0" smtClean="0"/>
              <a:t>】</a:t>
            </a:r>
            <a:endParaRPr kumimoji="1" lang="ja-JP" altLang="en-US" sz="3200" dirty="0"/>
          </a:p>
        </p:txBody>
      </p:sp>
      <p:sp>
        <p:nvSpPr>
          <p:cNvPr id="18" name="正方形/長方形 17"/>
          <p:cNvSpPr/>
          <p:nvPr/>
        </p:nvSpPr>
        <p:spPr>
          <a:xfrm>
            <a:off x="-51102" y="980728"/>
            <a:ext cx="2030814" cy="738664"/>
          </a:xfrm>
          <a:prstGeom prst="rect">
            <a:avLst/>
          </a:prstGeom>
        </p:spPr>
        <p:txBody>
          <a:bodyPr wrap="square">
            <a:spAutoFit/>
          </a:bodyPr>
          <a:lstStyle/>
          <a:p>
            <a:pPr lvl="0"/>
            <a:endParaRPr lang="en-US" altLang="ja-JP" dirty="0">
              <a:latin typeface="HGSｺﾞｼｯｸE" panose="020B0900000000000000" pitchFamily="50" charset="-128"/>
              <a:ea typeface="HGSｺﾞｼｯｸE" panose="020B0900000000000000" pitchFamily="50" charset="-128"/>
            </a:endParaRPr>
          </a:p>
          <a:p>
            <a:pPr lvl="0"/>
            <a:r>
              <a:rPr lang="ja-JP" altLang="en-US" sz="2400" dirty="0" smtClean="0">
                <a:latin typeface="HGSｺﾞｼｯｸE" panose="020B0900000000000000" pitchFamily="50" charset="-128"/>
                <a:ea typeface="HGSｺﾞｼｯｸE" panose="020B0900000000000000" pitchFamily="50" charset="-128"/>
              </a:rPr>
              <a:t>ﾁｻﾞﾆｼﾞﾝ</a:t>
            </a:r>
            <a:endParaRPr lang="en-US" altLang="ja-JP" sz="2400" dirty="0">
              <a:latin typeface="HGSｺﾞｼｯｸE" panose="020B0900000000000000" pitchFamily="50" charset="-128"/>
              <a:ea typeface="HGSｺﾞｼｯｸE" panose="020B0900000000000000" pitchFamily="50" charset="-128"/>
            </a:endParaRPr>
          </a:p>
        </p:txBody>
      </p:sp>
      <p:pic>
        <p:nvPicPr>
          <p:cNvPr id="21" name="Picture 2"/>
          <p:cNvPicPr>
            <a:picLocks noChangeAspect="1" noChangeArrowheads="1"/>
          </p:cNvPicPr>
          <p:nvPr/>
        </p:nvPicPr>
        <p:blipFill>
          <a:blip r:embed="rId2">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1259632" y="1289893"/>
            <a:ext cx="7416824" cy="504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円/楕円 30"/>
          <p:cNvSpPr/>
          <p:nvPr/>
        </p:nvSpPr>
        <p:spPr>
          <a:xfrm>
            <a:off x="3347864" y="1268760"/>
            <a:ext cx="228600" cy="228600"/>
          </a:xfrm>
          <a:prstGeom prst="ellips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円/楕円 31"/>
          <p:cNvSpPr/>
          <p:nvPr/>
        </p:nvSpPr>
        <p:spPr>
          <a:xfrm>
            <a:off x="6359624" y="1268760"/>
            <a:ext cx="228600" cy="228600"/>
          </a:xfrm>
          <a:prstGeom prst="ellips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p:cNvSpPr/>
          <p:nvPr/>
        </p:nvSpPr>
        <p:spPr>
          <a:xfrm>
            <a:off x="8532440" y="1412776"/>
            <a:ext cx="792088"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HGPｺﾞｼｯｸE" panose="020B0900000000000000" pitchFamily="50" charset="-128"/>
                <a:ea typeface="HGPｺﾞｼｯｸE" panose="020B0900000000000000" pitchFamily="50" charset="-128"/>
              </a:rPr>
              <a:t>（</a:t>
            </a:r>
            <a:r>
              <a:rPr kumimoji="1" lang="en-US" altLang="ja-JP" dirty="0" smtClean="0">
                <a:latin typeface="HGPｺﾞｼｯｸE" panose="020B0900000000000000" pitchFamily="50" charset="-128"/>
                <a:ea typeface="HGPｺﾞｼｯｸE" panose="020B0900000000000000" pitchFamily="50" charset="-128"/>
              </a:rPr>
              <a:t>h</a:t>
            </a:r>
            <a:r>
              <a:rPr kumimoji="1" lang="ja-JP" altLang="en-US" dirty="0" smtClean="0">
                <a:latin typeface="HGPｺﾞｼｯｸE" panose="020B0900000000000000" pitchFamily="50" charset="-128"/>
                <a:ea typeface="HGPｺﾞｼｯｸE" panose="020B0900000000000000" pitchFamily="50" charset="-128"/>
              </a:rPr>
              <a:t>）</a:t>
            </a:r>
            <a:endParaRPr kumimoji="1" lang="ja-JP" altLang="en-US" dirty="0">
              <a:latin typeface="HGPｺﾞｼｯｸE" panose="020B0900000000000000" pitchFamily="50" charset="-128"/>
              <a:ea typeface="HGPｺﾞｼｯｸE" panose="020B0900000000000000" pitchFamily="50" charset="-128"/>
            </a:endParaRPr>
          </a:p>
        </p:txBody>
      </p:sp>
      <p:sp>
        <p:nvSpPr>
          <p:cNvPr id="25" name="正方形/長方形 24"/>
          <p:cNvSpPr/>
          <p:nvPr/>
        </p:nvSpPr>
        <p:spPr>
          <a:xfrm>
            <a:off x="-51102" y="1844824"/>
            <a:ext cx="2030814" cy="738664"/>
          </a:xfrm>
          <a:prstGeom prst="rect">
            <a:avLst/>
          </a:prstGeom>
        </p:spPr>
        <p:txBody>
          <a:bodyPr wrap="square">
            <a:spAutoFit/>
          </a:bodyPr>
          <a:lstStyle/>
          <a:p>
            <a:pPr lvl="0"/>
            <a:endParaRPr lang="en-US" altLang="ja-JP" dirty="0">
              <a:latin typeface="HGSｺﾞｼｯｸE" panose="020B0900000000000000" pitchFamily="50" charset="-128"/>
              <a:ea typeface="HGSｺﾞｼｯｸE" panose="020B0900000000000000" pitchFamily="50" charset="-128"/>
            </a:endParaRPr>
          </a:p>
          <a:p>
            <a:pPr lvl="0"/>
            <a:r>
              <a:rPr lang="ja-JP" altLang="en-US" sz="2400" dirty="0" smtClean="0">
                <a:latin typeface="HGSｺﾞｼｯｸE" panose="020B0900000000000000" pitchFamily="50" charset="-128"/>
                <a:ea typeface="HGSｺﾞｼｯｸE" panose="020B0900000000000000" pitchFamily="50" charset="-128"/>
              </a:rPr>
              <a:t>ﾁｻﾞﾆｼﾞﾝ</a:t>
            </a:r>
            <a:endParaRPr lang="en-US" altLang="ja-JP" sz="2400" dirty="0">
              <a:latin typeface="HGSｺﾞｼｯｸE" panose="020B0900000000000000" pitchFamily="50" charset="-128"/>
              <a:ea typeface="HGSｺﾞｼｯｸE" panose="020B0900000000000000" pitchFamily="50" charset="-128"/>
            </a:endParaRPr>
          </a:p>
        </p:txBody>
      </p:sp>
      <p:pic>
        <p:nvPicPr>
          <p:cNvPr id="26" name="Picture 2"/>
          <p:cNvPicPr>
            <a:picLocks noChangeAspect="1" noChangeArrowheads="1"/>
          </p:cNvPicPr>
          <p:nvPr/>
        </p:nvPicPr>
        <p:blipFill>
          <a:blip r:embed="rId2">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1259632" y="2153989"/>
            <a:ext cx="7416824" cy="504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円/楕円 34"/>
          <p:cNvSpPr/>
          <p:nvPr/>
        </p:nvSpPr>
        <p:spPr>
          <a:xfrm>
            <a:off x="3347864" y="2132856"/>
            <a:ext cx="228600" cy="228600"/>
          </a:xfrm>
          <a:prstGeom prst="ellips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円/楕円 35"/>
          <p:cNvSpPr/>
          <p:nvPr/>
        </p:nvSpPr>
        <p:spPr>
          <a:xfrm>
            <a:off x="6359624" y="2132856"/>
            <a:ext cx="228600" cy="228600"/>
          </a:xfrm>
          <a:prstGeom prst="ellips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正方形/長方形 38"/>
          <p:cNvSpPr/>
          <p:nvPr/>
        </p:nvSpPr>
        <p:spPr>
          <a:xfrm>
            <a:off x="8532440" y="2276872"/>
            <a:ext cx="792088"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HGPｺﾞｼｯｸE" panose="020B0900000000000000" pitchFamily="50" charset="-128"/>
                <a:ea typeface="HGPｺﾞｼｯｸE" panose="020B0900000000000000" pitchFamily="50" charset="-128"/>
              </a:rPr>
              <a:t>（</a:t>
            </a:r>
            <a:r>
              <a:rPr kumimoji="1" lang="en-US" altLang="ja-JP" dirty="0" smtClean="0">
                <a:latin typeface="HGPｺﾞｼｯｸE" panose="020B0900000000000000" pitchFamily="50" charset="-128"/>
                <a:ea typeface="HGPｺﾞｼｯｸE" panose="020B0900000000000000" pitchFamily="50" charset="-128"/>
              </a:rPr>
              <a:t>h</a:t>
            </a:r>
            <a:r>
              <a:rPr kumimoji="1" lang="ja-JP" altLang="en-US" dirty="0" smtClean="0">
                <a:latin typeface="HGPｺﾞｼｯｸE" panose="020B0900000000000000" pitchFamily="50" charset="-128"/>
                <a:ea typeface="HGPｺﾞｼｯｸE" panose="020B0900000000000000" pitchFamily="50" charset="-128"/>
              </a:rPr>
              <a:t>）</a:t>
            </a:r>
            <a:endParaRPr kumimoji="1" lang="ja-JP" altLang="en-US" dirty="0">
              <a:latin typeface="HGPｺﾞｼｯｸE" panose="020B0900000000000000" pitchFamily="50" charset="-128"/>
              <a:ea typeface="HGPｺﾞｼｯｸE" panose="020B0900000000000000" pitchFamily="50" charset="-128"/>
            </a:endParaRPr>
          </a:p>
        </p:txBody>
      </p:sp>
      <p:sp>
        <p:nvSpPr>
          <p:cNvPr id="40" name="正方形/長方形 39"/>
          <p:cNvSpPr/>
          <p:nvPr/>
        </p:nvSpPr>
        <p:spPr>
          <a:xfrm>
            <a:off x="-36512" y="2615780"/>
            <a:ext cx="2030814" cy="738664"/>
          </a:xfrm>
          <a:prstGeom prst="rect">
            <a:avLst/>
          </a:prstGeom>
        </p:spPr>
        <p:txBody>
          <a:bodyPr wrap="square">
            <a:spAutoFit/>
          </a:bodyPr>
          <a:lstStyle/>
          <a:p>
            <a:pPr lvl="0"/>
            <a:endParaRPr lang="en-US" altLang="ja-JP" dirty="0">
              <a:latin typeface="HGSｺﾞｼｯｸE" panose="020B0900000000000000" pitchFamily="50" charset="-128"/>
              <a:ea typeface="HGSｺﾞｼｯｸE" panose="020B0900000000000000" pitchFamily="50" charset="-128"/>
            </a:endParaRPr>
          </a:p>
          <a:p>
            <a:pPr lvl="0"/>
            <a:r>
              <a:rPr lang="ja-JP" altLang="en-US" sz="2400" dirty="0" smtClean="0">
                <a:latin typeface="HGSｺﾞｼｯｸE" panose="020B0900000000000000" pitchFamily="50" charset="-128"/>
                <a:ea typeface="HGSｺﾞｼｯｸE" panose="020B0900000000000000" pitchFamily="50" charset="-128"/>
              </a:rPr>
              <a:t>ﾁｻﾞﾆｼﾞﾝ</a:t>
            </a:r>
            <a:endParaRPr lang="en-US" altLang="ja-JP" sz="2400" dirty="0">
              <a:latin typeface="HGSｺﾞｼｯｸE" panose="020B0900000000000000" pitchFamily="50" charset="-128"/>
              <a:ea typeface="HGSｺﾞｼｯｸE" panose="020B0900000000000000" pitchFamily="50" charset="-128"/>
            </a:endParaRPr>
          </a:p>
        </p:txBody>
      </p:sp>
      <p:pic>
        <p:nvPicPr>
          <p:cNvPr id="41" name="Picture 2"/>
          <p:cNvPicPr>
            <a:picLocks noChangeAspect="1" noChangeArrowheads="1"/>
          </p:cNvPicPr>
          <p:nvPr/>
        </p:nvPicPr>
        <p:blipFill>
          <a:blip r:embed="rId2">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1274222" y="2924945"/>
            <a:ext cx="7416824" cy="504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円/楕円 41"/>
          <p:cNvSpPr/>
          <p:nvPr/>
        </p:nvSpPr>
        <p:spPr>
          <a:xfrm>
            <a:off x="3347864" y="2903812"/>
            <a:ext cx="228600" cy="228600"/>
          </a:xfrm>
          <a:prstGeom prst="ellips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円/楕円 42"/>
          <p:cNvSpPr/>
          <p:nvPr/>
        </p:nvSpPr>
        <p:spPr>
          <a:xfrm>
            <a:off x="6359624" y="2903812"/>
            <a:ext cx="228600" cy="228600"/>
          </a:xfrm>
          <a:prstGeom prst="ellips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正方形/長方形 45"/>
          <p:cNvSpPr/>
          <p:nvPr/>
        </p:nvSpPr>
        <p:spPr>
          <a:xfrm>
            <a:off x="8547030" y="3047828"/>
            <a:ext cx="792088"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HGPｺﾞｼｯｸE" panose="020B0900000000000000" pitchFamily="50" charset="-128"/>
                <a:ea typeface="HGPｺﾞｼｯｸE" panose="020B0900000000000000" pitchFamily="50" charset="-128"/>
              </a:rPr>
              <a:t>（</a:t>
            </a:r>
            <a:r>
              <a:rPr kumimoji="1" lang="en-US" altLang="ja-JP" dirty="0" smtClean="0">
                <a:latin typeface="HGPｺﾞｼｯｸE" panose="020B0900000000000000" pitchFamily="50" charset="-128"/>
                <a:ea typeface="HGPｺﾞｼｯｸE" panose="020B0900000000000000" pitchFamily="50" charset="-128"/>
              </a:rPr>
              <a:t>h</a:t>
            </a:r>
            <a:r>
              <a:rPr kumimoji="1" lang="ja-JP" altLang="en-US" dirty="0" smtClean="0">
                <a:latin typeface="HGPｺﾞｼｯｸE" panose="020B0900000000000000" pitchFamily="50" charset="-128"/>
                <a:ea typeface="HGPｺﾞｼｯｸE" panose="020B0900000000000000" pitchFamily="50" charset="-128"/>
              </a:rPr>
              <a:t>）</a:t>
            </a:r>
            <a:endParaRPr kumimoji="1" lang="ja-JP" altLang="en-US" dirty="0">
              <a:latin typeface="HGPｺﾞｼｯｸE" panose="020B0900000000000000" pitchFamily="50" charset="-128"/>
              <a:ea typeface="HGPｺﾞｼｯｸE" panose="020B0900000000000000" pitchFamily="50" charset="-128"/>
            </a:endParaRPr>
          </a:p>
        </p:txBody>
      </p:sp>
      <p:sp>
        <p:nvSpPr>
          <p:cNvPr id="47" name="正方形/長方形 46"/>
          <p:cNvSpPr/>
          <p:nvPr/>
        </p:nvSpPr>
        <p:spPr>
          <a:xfrm>
            <a:off x="-36512" y="3501008"/>
            <a:ext cx="2030814" cy="738664"/>
          </a:xfrm>
          <a:prstGeom prst="rect">
            <a:avLst/>
          </a:prstGeom>
        </p:spPr>
        <p:txBody>
          <a:bodyPr wrap="square">
            <a:spAutoFit/>
          </a:bodyPr>
          <a:lstStyle/>
          <a:p>
            <a:pPr lvl="0"/>
            <a:endParaRPr lang="en-US" altLang="ja-JP" dirty="0">
              <a:latin typeface="HGSｺﾞｼｯｸE" panose="020B0900000000000000" pitchFamily="50" charset="-128"/>
              <a:ea typeface="HGSｺﾞｼｯｸE" panose="020B0900000000000000" pitchFamily="50" charset="-128"/>
            </a:endParaRPr>
          </a:p>
          <a:p>
            <a:pPr lvl="0"/>
            <a:r>
              <a:rPr lang="ja-JP" altLang="en-US" sz="2400" dirty="0" smtClean="0">
                <a:latin typeface="HGSｺﾞｼｯｸE" panose="020B0900000000000000" pitchFamily="50" charset="-128"/>
                <a:ea typeface="HGSｺﾞｼｯｸE" panose="020B0900000000000000" pitchFamily="50" charset="-128"/>
              </a:rPr>
              <a:t>ﾁｻﾞﾆｼﾞﾝ</a:t>
            </a:r>
            <a:endParaRPr lang="en-US" altLang="ja-JP" sz="2400" dirty="0">
              <a:latin typeface="HGSｺﾞｼｯｸE" panose="020B0900000000000000" pitchFamily="50" charset="-128"/>
              <a:ea typeface="HGSｺﾞｼｯｸE" panose="020B0900000000000000" pitchFamily="50" charset="-128"/>
            </a:endParaRPr>
          </a:p>
        </p:txBody>
      </p:sp>
      <p:pic>
        <p:nvPicPr>
          <p:cNvPr id="48" name="Picture 2"/>
          <p:cNvPicPr>
            <a:picLocks noChangeAspect="1" noChangeArrowheads="1"/>
          </p:cNvPicPr>
          <p:nvPr/>
        </p:nvPicPr>
        <p:blipFill>
          <a:blip r:embed="rId2">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1274222" y="3810173"/>
            <a:ext cx="7416824" cy="504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 name="円/楕円 48"/>
          <p:cNvSpPr/>
          <p:nvPr/>
        </p:nvSpPr>
        <p:spPr>
          <a:xfrm>
            <a:off x="3347864" y="3789040"/>
            <a:ext cx="228600" cy="228600"/>
          </a:xfrm>
          <a:prstGeom prst="ellips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 name="円/楕円 49"/>
          <p:cNvSpPr/>
          <p:nvPr/>
        </p:nvSpPr>
        <p:spPr>
          <a:xfrm>
            <a:off x="6372200" y="3789040"/>
            <a:ext cx="228600" cy="228600"/>
          </a:xfrm>
          <a:prstGeom prst="ellips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円/楕円 50"/>
          <p:cNvSpPr/>
          <p:nvPr/>
        </p:nvSpPr>
        <p:spPr>
          <a:xfrm>
            <a:off x="7812360" y="3789040"/>
            <a:ext cx="228600" cy="228600"/>
          </a:xfrm>
          <a:prstGeom prst="ellips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3" name="正方形/長方形 52"/>
          <p:cNvSpPr/>
          <p:nvPr/>
        </p:nvSpPr>
        <p:spPr>
          <a:xfrm>
            <a:off x="8547030" y="3933056"/>
            <a:ext cx="792088"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HGPｺﾞｼｯｸE" panose="020B0900000000000000" pitchFamily="50" charset="-128"/>
                <a:ea typeface="HGPｺﾞｼｯｸE" panose="020B0900000000000000" pitchFamily="50" charset="-128"/>
              </a:rPr>
              <a:t>（</a:t>
            </a:r>
            <a:r>
              <a:rPr kumimoji="1" lang="en-US" altLang="ja-JP" dirty="0" smtClean="0">
                <a:latin typeface="HGPｺﾞｼｯｸE" panose="020B0900000000000000" pitchFamily="50" charset="-128"/>
                <a:ea typeface="HGPｺﾞｼｯｸE" panose="020B0900000000000000" pitchFamily="50" charset="-128"/>
              </a:rPr>
              <a:t>h</a:t>
            </a:r>
            <a:r>
              <a:rPr kumimoji="1" lang="ja-JP" altLang="en-US" dirty="0" smtClean="0">
                <a:latin typeface="HGPｺﾞｼｯｸE" panose="020B0900000000000000" pitchFamily="50" charset="-128"/>
                <a:ea typeface="HGPｺﾞｼｯｸE" panose="020B0900000000000000" pitchFamily="50" charset="-128"/>
              </a:rPr>
              <a:t>）</a:t>
            </a:r>
            <a:endParaRPr kumimoji="1" lang="ja-JP" altLang="en-US" dirty="0">
              <a:latin typeface="HGPｺﾞｼｯｸE" panose="020B0900000000000000" pitchFamily="50" charset="-128"/>
              <a:ea typeface="HGPｺﾞｼｯｸE" panose="020B0900000000000000" pitchFamily="50" charset="-128"/>
            </a:endParaRPr>
          </a:p>
        </p:txBody>
      </p:sp>
      <p:sp>
        <p:nvSpPr>
          <p:cNvPr id="54" name="正方形/長方形 53"/>
          <p:cNvSpPr/>
          <p:nvPr/>
        </p:nvSpPr>
        <p:spPr>
          <a:xfrm>
            <a:off x="-36512" y="4343972"/>
            <a:ext cx="2030814" cy="738664"/>
          </a:xfrm>
          <a:prstGeom prst="rect">
            <a:avLst/>
          </a:prstGeom>
        </p:spPr>
        <p:txBody>
          <a:bodyPr wrap="square">
            <a:spAutoFit/>
          </a:bodyPr>
          <a:lstStyle/>
          <a:p>
            <a:pPr lvl="0"/>
            <a:endParaRPr lang="en-US" altLang="ja-JP" dirty="0">
              <a:latin typeface="HGSｺﾞｼｯｸE" panose="020B0900000000000000" pitchFamily="50" charset="-128"/>
              <a:ea typeface="HGSｺﾞｼｯｸE" panose="020B0900000000000000" pitchFamily="50" charset="-128"/>
            </a:endParaRPr>
          </a:p>
          <a:p>
            <a:pPr lvl="0"/>
            <a:r>
              <a:rPr lang="ja-JP" altLang="en-US" sz="2400" dirty="0" smtClean="0">
                <a:latin typeface="HGSｺﾞｼｯｸE" panose="020B0900000000000000" pitchFamily="50" charset="-128"/>
                <a:ea typeface="HGSｺﾞｼｯｸE" panose="020B0900000000000000" pitchFamily="50" charset="-128"/>
              </a:rPr>
              <a:t>ﾁｻﾞﾆｼﾞﾝ</a:t>
            </a:r>
            <a:endParaRPr lang="en-US" altLang="ja-JP" sz="2400" dirty="0">
              <a:latin typeface="HGSｺﾞｼｯｸE" panose="020B0900000000000000" pitchFamily="50" charset="-128"/>
              <a:ea typeface="HGSｺﾞｼｯｸE" panose="020B0900000000000000" pitchFamily="50" charset="-128"/>
            </a:endParaRPr>
          </a:p>
        </p:txBody>
      </p:sp>
      <p:pic>
        <p:nvPicPr>
          <p:cNvPr id="55" name="Picture 2"/>
          <p:cNvPicPr>
            <a:picLocks noChangeAspect="1" noChangeArrowheads="1"/>
          </p:cNvPicPr>
          <p:nvPr/>
        </p:nvPicPr>
        <p:blipFill>
          <a:blip r:embed="rId2">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1274222" y="4653137"/>
            <a:ext cx="7416824" cy="504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 name="円/楕円 55"/>
          <p:cNvSpPr/>
          <p:nvPr/>
        </p:nvSpPr>
        <p:spPr>
          <a:xfrm>
            <a:off x="3347864" y="4632004"/>
            <a:ext cx="228600" cy="228600"/>
          </a:xfrm>
          <a:prstGeom prst="ellips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7" name="円/楕円 56"/>
          <p:cNvSpPr/>
          <p:nvPr/>
        </p:nvSpPr>
        <p:spPr>
          <a:xfrm>
            <a:off x="6372200" y="4632004"/>
            <a:ext cx="228600" cy="228600"/>
          </a:xfrm>
          <a:prstGeom prst="ellips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8" name="円/楕円 57"/>
          <p:cNvSpPr/>
          <p:nvPr/>
        </p:nvSpPr>
        <p:spPr>
          <a:xfrm>
            <a:off x="7812360" y="4632004"/>
            <a:ext cx="228600" cy="228600"/>
          </a:xfrm>
          <a:prstGeom prst="ellips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9" name="円/楕円 58"/>
          <p:cNvSpPr/>
          <p:nvPr/>
        </p:nvSpPr>
        <p:spPr>
          <a:xfrm>
            <a:off x="4847456" y="4632004"/>
            <a:ext cx="228600" cy="228600"/>
          </a:xfrm>
          <a:prstGeom prst="ellips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0" name="正方形/長方形 59"/>
          <p:cNvSpPr/>
          <p:nvPr/>
        </p:nvSpPr>
        <p:spPr>
          <a:xfrm>
            <a:off x="8547030" y="4776020"/>
            <a:ext cx="792088"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HGPｺﾞｼｯｸE" panose="020B0900000000000000" pitchFamily="50" charset="-128"/>
                <a:ea typeface="HGPｺﾞｼｯｸE" panose="020B0900000000000000" pitchFamily="50" charset="-128"/>
              </a:rPr>
              <a:t>（</a:t>
            </a:r>
            <a:r>
              <a:rPr kumimoji="1" lang="en-US" altLang="ja-JP" dirty="0" smtClean="0">
                <a:latin typeface="HGPｺﾞｼｯｸE" panose="020B0900000000000000" pitchFamily="50" charset="-128"/>
                <a:ea typeface="HGPｺﾞｼｯｸE" panose="020B0900000000000000" pitchFamily="50" charset="-128"/>
              </a:rPr>
              <a:t>h</a:t>
            </a:r>
            <a:r>
              <a:rPr kumimoji="1" lang="ja-JP" altLang="en-US" dirty="0" smtClean="0">
                <a:latin typeface="HGPｺﾞｼｯｸE" panose="020B0900000000000000" pitchFamily="50" charset="-128"/>
                <a:ea typeface="HGPｺﾞｼｯｸE" panose="020B0900000000000000" pitchFamily="50" charset="-128"/>
              </a:rPr>
              <a:t>）</a:t>
            </a:r>
            <a:endParaRPr kumimoji="1" lang="ja-JP" altLang="en-US" dirty="0">
              <a:latin typeface="HGPｺﾞｼｯｸE" panose="020B0900000000000000" pitchFamily="50" charset="-128"/>
              <a:ea typeface="HGPｺﾞｼｯｸE" panose="020B0900000000000000" pitchFamily="50" charset="-128"/>
            </a:endParaRPr>
          </a:p>
        </p:txBody>
      </p:sp>
      <p:sp>
        <p:nvSpPr>
          <p:cNvPr id="61" name="正方形/長方形 60"/>
          <p:cNvSpPr/>
          <p:nvPr/>
        </p:nvSpPr>
        <p:spPr>
          <a:xfrm>
            <a:off x="-36512" y="5157192"/>
            <a:ext cx="2030814" cy="738664"/>
          </a:xfrm>
          <a:prstGeom prst="rect">
            <a:avLst/>
          </a:prstGeom>
        </p:spPr>
        <p:txBody>
          <a:bodyPr wrap="square">
            <a:spAutoFit/>
          </a:bodyPr>
          <a:lstStyle/>
          <a:p>
            <a:pPr lvl="0"/>
            <a:endParaRPr lang="en-US" altLang="ja-JP" dirty="0">
              <a:latin typeface="HGSｺﾞｼｯｸE" panose="020B0900000000000000" pitchFamily="50" charset="-128"/>
              <a:ea typeface="HGSｺﾞｼｯｸE" panose="020B0900000000000000" pitchFamily="50" charset="-128"/>
            </a:endParaRPr>
          </a:p>
          <a:p>
            <a:pPr lvl="0"/>
            <a:r>
              <a:rPr lang="ja-JP" altLang="en-US" sz="2400" dirty="0" smtClean="0">
                <a:latin typeface="HGSｺﾞｼｯｸE" panose="020B0900000000000000" pitchFamily="50" charset="-128"/>
                <a:ea typeface="HGSｺﾞｼｯｸE" panose="020B0900000000000000" pitchFamily="50" charset="-128"/>
              </a:rPr>
              <a:t>ﾁｻﾞﾆｼﾞﾝ</a:t>
            </a:r>
            <a:endParaRPr lang="en-US" altLang="ja-JP" sz="2400" dirty="0">
              <a:latin typeface="HGSｺﾞｼｯｸE" panose="020B0900000000000000" pitchFamily="50" charset="-128"/>
              <a:ea typeface="HGSｺﾞｼｯｸE" panose="020B0900000000000000" pitchFamily="50" charset="-128"/>
            </a:endParaRPr>
          </a:p>
        </p:txBody>
      </p:sp>
      <p:pic>
        <p:nvPicPr>
          <p:cNvPr id="62" name="Picture 2"/>
          <p:cNvPicPr>
            <a:picLocks noChangeAspect="1" noChangeArrowheads="1"/>
          </p:cNvPicPr>
          <p:nvPr/>
        </p:nvPicPr>
        <p:blipFill>
          <a:blip r:embed="rId2">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3">
                    <a14:imgEffect>
                      <a14:artisticPaintStrokes/>
                    </a14:imgEffect>
                  </a14:imgLayer>
                </a14:imgProps>
              </a:ext>
              <a:ext uri="{28A0092B-C50C-407E-A947-70E740481C1C}">
                <a14:useLocalDpi xmlns:a14="http://schemas.microsoft.com/office/drawing/2010/main" val="0"/>
              </a:ext>
            </a:extLst>
          </a:blip>
          <a:srcRect/>
          <a:stretch>
            <a:fillRect/>
          </a:stretch>
        </p:blipFill>
        <p:spPr bwMode="auto">
          <a:xfrm>
            <a:off x="1274222" y="5466357"/>
            <a:ext cx="7416824" cy="504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3" name="円/楕円 62"/>
          <p:cNvSpPr/>
          <p:nvPr/>
        </p:nvSpPr>
        <p:spPr>
          <a:xfrm>
            <a:off x="3347864" y="5445224"/>
            <a:ext cx="228600" cy="228600"/>
          </a:xfrm>
          <a:prstGeom prst="ellips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4" name="円/楕円 63"/>
          <p:cNvSpPr/>
          <p:nvPr/>
        </p:nvSpPr>
        <p:spPr>
          <a:xfrm>
            <a:off x="6372200" y="5445224"/>
            <a:ext cx="228600" cy="228600"/>
          </a:xfrm>
          <a:prstGeom prst="ellips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5" name="円/楕円 64"/>
          <p:cNvSpPr/>
          <p:nvPr/>
        </p:nvSpPr>
        <p:spPr>
          <a:xfrm>
            <a:off x="7812360" y="5445224"/>
            <a:ext cx="228600" cy="228600"/>
          </a:xfrm>
          <a:prstGeom prst="ellips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6" name="円/楕円 65"/>
          <p:cNvSpPr/>
          <p:nvPr/>
        </p:nvSpPr>
        <p:spPr>
          <a:xfrm>
            <a:off x="4847456" y="5445224"/>
            <a:ext cx="228600" cy="228600"/>
          </a:xfrm>
          <a:prstGeom prst="ellips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7" name="正方形/長方形 66"/>
          <p:cNvSpPr/>
          <p:nvPr/>
        </p:nvSpPr>
        <p:spPr>
          <a:xfrm>
            <a:off x="8547030" y="5589240"/>
            <a:ext cx="792088"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HGPｺﾞｼｯｸE" panose="020B0900000000000000" pitchFamily="50" charset="-128"/>
                <a:ea typeface="HGPｺﾞｼｯｸE" panose="020B0900000000000000" pitchFamily="50" charset="-128"/>
              </a:rPr>
              <a:t>（</a:t>
            </a:r>
            <a:r>
              <a:rPr kumimoji="1" lang="en-US" altLang="ja-JP" dirty="0" smtClean="0">
                <a:latin typeface="HGPｺﾞｼｯｸE" panose="020B0900000000000000" pitchFamily="50" charset="-128"/>
                <a:ea typeface="HGPｺﾞｼｯｸE" panose="020B0900000000000000" pitchFamily="50" charset="-128"/>
              </a:rPr>
              <a:t>h</a:t>
            </a:r>
            <a:r>
              <a:rPr kumimoji="1" lang="ja-JP" altLang="en-US" dirty="0" smtClean="0">
                <a:latin typeface="HGPｺﾞｼｯｸE" panose="020B0900000000000000" pitchFamily="50" charset="-128"/>
                <a:ea typeface="HGPｺﾞｼｯｸE" panose="020B0900000000000000" pitchFamily="50" charset="-128"/>
              </a:rPr>
              <a:t>）</a:t>
            </a:r>
            <a:endParaRPr kumimoji="1" lang="ja-JP" altLang="en-US" dirty="0">
              <a:latin typeface="HGPｺﾞｼｯｸE" panose="020B0900000000000000" pitchFamily="50" charset="-128"/>
              <a:ea typeface="HGPｺﾞｼｯｸE" panose="020B0900000000000000" pitchFamily="50" charset="-128"/>
            </a:endParaRPr>
          </a:p>
        </p:txBody>
      </p:sp>
      <p:sp>
        <p:nvSpPr>
          <p:cNvPr id="68" name="角丸四角形吹き出し 67"/>
          <p:cNvSpPr/>
          <p:nvPr/>
        </p:nvSpPr>
        <p:spPr>
          <a:xfrm>
            <a:off x="2699792" y="1556792"/>
            <a:ext cx="4536504" cy="2016224"/>
          </a:xfrm>
          <a:custGeom>
            <a:avLst/>
            <a:gdLst/>
            <a:ahLst/>
            <a:cxnLst/>
            <a:rect l="l" t="t" r="r" b="b"/>
            <a:pathLst>
              <a:path w="4464496" h="1845736">
                <a:moveTo>
                  <a:pt x="3739640" y="0"/>
                </a:moveTo>
                <a:lnTo>
                  <a:pt x="4032448" y="282692"/>
                </a:lnTo>
                <a:lnTo>
                  <a:pt x="4203983" y="282692"/>
                </a:lnTo>
                <a:cubicBezTo>
                  <a:pt x="4347860" y="282692"/>
                  <a:pt x="4464496" y="399328"/>
                  <a:pt x="4464496" y="543205"/>
                </a:cubicBezTo>
                <a:lnTo>
                  <a:pt x="4464496" y="933960"/>
                </a:lnTo>
                <a:lnTo>
                  <a:pt x="4464496" y="1585223"/>
                </a:lnTo>
                <a:cubicBezTo>
                  <a:pt x="4464496" y="1729100"/>
                  <a:pt x="4347860" y="1845736"/>
                  <a:pt x="4203983" y="1845736"/>
                </a:cubicBezTo>
                <a:lnTo>
                  <a:pt x="4032448" y="1845736"/>
                </a:lnTo>
                <a:lnTo>
                  <a:pt x="3384376" y="1845736"/>
                </a:lnTo>
                <a:lnTo>
                  <a:pt x="2331775" y="1845736"/>
                </a:lnTo>
                <a:lnTo>
                  <a:pt x="2132721" y="1845736"/>
                </a:lnTo>
                <a:lnTo>
                  <a:pt x="1080120" y="1845736"/>
                </a:lnTo>
                <a:lnTo>
                  <a:pt x="432048" y="1845736"/>
                </a:lnTo>
                <a:lnTo>
                  <a:pt x="260513" y="1845736"/>
                </a:lnTo>
                <a:cubicBezTo>
                  <a:pt x="116636" y="1845736"/>
                  <a:pt x="0" y="1729100"/>
                  <a:pt x="0" y="1585223"/>
                </a:cubicBezTo>
                <a:lnTo>
                  <a:pt x="0" y="933960"/>
                </a:lnTo>
                <a:lnTo>
                  <a:pt x="0" y="543205"/>
                </a:lnTo>
                <a:cubicBezTo>
                  <a:pt x="0" y="399328"/>
                  <a:pt x="116636" y="282692"/>
                  <a:pt x="260513" y="282692"/>
                </a:cubicBezTo>
                <a:lnTo>
                  <a:pt x="432048" y="282692"/>
                </a:lnTo>
                <a:lnTo>
                  <a:pt x="742017" y="14067"/>
                </a:lnTo>
                <a:lnTo>
                  <a:pt x="1080120" y="282692"/>
                </a:lnTo>
                <a:lnTo>
                  <a:pt x="2132721" y="282692"/>
                </a:lnTo>
                <a:lnTo>
                  <a:pt x="2331775" y="282692"/>
                </a:lnTo>
                <a:lnTo>
                  <a:pt x="3384376" y="282692"/>
                </a:lnTo>
                <a:close/>
              </a:path>
            </a:pathLst>
          </a:custGeom>
          <a:solidFill>
            <a:schemeClr val="accent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400" dirty="0" smtClean="0">
              <a:latin typeface="HGPｺﾞｼｯｸE" panose="020B0900000000000000" pitchFamily="50" charset="-128"/>
              <a:ea typeface="HGPｺﾞｼｯｸE" panose="020B0900000000000000" pitchFamily="50" charset="-128"/>
            </a:endParaRPr>
          </a:p>
          <a:p>
            <a:pPr algn="ctr"/>
            <a:r>
              <a:rPr kumimoji="1" lang="ja-JP" altLang="en-US" sz="2400" dirty="0" smtClean="0">
                <a:latin typeface="HGPｺﾞｼｯｸE" panose="020B0900000000000000" pitchFamily="50" charset="-128"/>
                <a:ea typeface="HGPｺﾞｼｯｸE" panose="020B0900000000000000" pitchFamily="50" charset="-128"/>
              </a:rPr>
              <a:t>入院中～</a:t>
            </a:r>
            <a:r>
              <a:rPr kumimoji="1" lang="en-US" altLang="ja-JP" sz="2400" dirty="0" smtClean="0">
                <a:latin typeface="HGPｺﾞｼｯｸE" panose="020B0900000000000000" pitchFamily="50" charset="-128"/>
                <a:ea typeface="HGPｺﾞｼｯｸE" panose="020B0900000000000000" pitchFamily="50" charset="-128"/>
              </a:rPr>
              <a:t>1</a:t>
            </a:r>
            <a:r>
              <a:rPr kumimoji="1" lang="ja-JP" altLang="en-US" sz="2400" dirty="0" smtClean="0">
                <a:latin typeface="HGPｺﾞｼｯｸE" panose="020B0900000000000000" pitchFamily="50" charset="-128"/>
                <a:ea typeface="HGPｺﾞｼｯｸE" panose="020B0900000000000000" pitchFamily="50" charset="-128"/>
              </a:rPr>
              <a:t>回</a:t>
            </a:r>
            <a:r>
              <a:rPr kumimoji="1" lang="en-US" altLang="ja-JP" sz="2400" dirty="0" smtClean="0">
                <a:latin typeface="HGPｺﾞｼｯｸE" panose="020B0900000000000000" pitchFamily="50" charset="-128"/>
                <a:ea typeface="HGPｺﾞｼｯｸE" panose="020B0900000000000000" pitchFamily="50" charset="-128"/>
              </a:rPr>
              <a:t>0.25mg1</a:t>
            </a:r>
            <a:r>
              <a:rPr kumimoji="1" lang="ja-JP" altLang="en-US" sz="2400" dirty="0" smtClean="0">
                <a:latin typeface="HGPｺﾞｼｯｸE" panose="020B0900000000000000" pitchFamily="50" charset="-128"/>
                <a:ea typeface="HGPｺﾞｼｯｸE" panose="020B0900000000000000" pitchFamily="50" charset="-128"/>
              </a:rPr>
              <a:t>日</a:t>
            </a:r>
            <a:r>
              <a:rPr lang="en-US" altLang="ja-JP" sz="2400" dirty="0" smtClean="0">
                <a:latin typeface="HGPｺﾞｼｯｸE" panose="020B0900000000000000" pitchFamily="50" charset="-128"/>
                <a:ea typeface="HGPｺﾞｼｯｸE" panose="020B0900000000000000" pitchFamily="50" charset="-128"/>
              </a:rPr>
              <a:t>2</a:t>
            </a:r>
            <a:r>
              <a:rPr lang="ja-JP" altLang="en-US" sz="2400" dirty="0" smtClean="0">
                <a:latin typeface="HGPｺﾞｼｯｸE" panose="020B0900000000000000" pitchFamily="50" charset="-128"/>
                <a:ea typeface="HGPｺﾞｼｯｸE" panose="020B0900000000000000" pitchFamily="50" charset="-128"/>
              </a:rPr>
              <a:t>回（</a:t>
            </a:r>
            <a:r>
              <a:rPr lang="en-US" altLang="ja-JP" sz="2400" dirty="0" smtClean="0">
                <a:latin typeface="HGPｺﾞｼｯｸE" panose="020B0900000000000000" pitchFamily="50" charset="-128"/>
                <a:ea typeface="HGPｺﾞｼｯｸE" panose="020B0900000000000000" pitchFamily="50" charset="-128"/>
              </a:rPr>
              <a:t>0.5mg/</a:t>
            </a:r>
            <a:r>
              <a:rPr lang="ja-JP" altLang="en-US" sz="2400" dirty="0" smtClean="0">
                <a:latin typeface="HGPｺﾞｼｯｸE" panose="020B0900000000000000" pitchFamily="50" charset="-128"/>
                <a:ea typeface="HGPｺﾞｼｯｸE" panose="020B0900000000000000" pitchFamily="50" charset="-128"/>
              </a:rPr>
              <a:t>日）</a:t>
            </a:r>
            <a:endParaRPr kumimoji="1" lang="en-US" altLang="ja-JP" sz="2400" dirty="0" smtClean="0">
              <a:latin typeface="HGPｺﾞｼｯｸE" panose="020B0900000000000000" pitchFamily="50" charset="-128"/>
              <a:ea typeface="HGPｺﾞｼｯｸE" panose="020B0900000000000000" pitchFamily="50" charset="-128"/>
            </a:endParaRPr>
          </a:p>
          <a:p>
            <a:pPr algn="ctr"/>
            <a:r>
              <a:rPr lang="ja-JP" altLang="en-US" sz="2400" dirty="0" smtClean="0">
                <a:latin typeface="HGPｺﾞｼｯｸE" panose="020B0900000000000000" pitchFamily="50" charset="-128"/>
                <a:ea typeface="HGPｺﾞｼｯｸE" panose="020B0900000000000000" pitchFamily="50" charset="-128"/>
              </a:rPr>
              <a:t>ミオクロニー症状落ち着かず</a:t>
            </a:r>
            <a:endParaRPr lang="en-US" altLang="ja-JP" sz="2400" dirty="0" smtClean="0">
              <a:latin typeface="HGPｺﾞｼｯｸE" panose="020B0900000000000000" pitchFamily="50" charset="-128"/>
              <a:ea typeface="HGPｺﾞｼｯｸE" panose="020B0900000000000000" pitchFamily="50" charset="-128"/>
            </a:endParaRPr>
          </a:p>
          <a:p>
            <a:pPr algn="ctr"/>
            <a:r>
              <a:rPr lang="ja-JP" altLang="en-US" sz="2400" dirty="0" smtClean="0">
                <a:latin typeface="HGPｺﾞｼｯｸE" panose="020B0900000000000000" pitchFamily="50" charset="-128"/>
                <a:ea typeface="HGPｺﾞｼｯｸE" panose="020B0900000000000000" pitchFamily="50" charset="-128"/>
              </a:rPr>
              <a:t>ジアゼパム坐剤使用</a:t>
            </a:r>
            <a:endParaRPr kumimoji="1" lang="ja-JP" altLang="en-US" sz="2400" dirty="0">
              <a:latin typeface="HGPｺﾞｼｯｸE" panose="020B0900000000000000" pitchFamily="50" charset="-128"/>
              <a:ea typeface="HGPｺﾞｼｯｸE" panose="020B0900000000000000" pitchFamily="50" charset="-128"/>
            </a:endParaRPr>
          </a:p>
        </p:txBody>
      </p:sp>
      <p:sp>
        <p:nvSpPr>
          <p:cNvPr id="69" name="角丸四角形吹き出し 67"/>
          <p:cNvSpPr/>
          <p:nvPr/>
        </p:nvSpPr>
        <p:spPr>
          <a:xfrm>
            <a:off x="2699792" y="2420888"/>
            <a:ext cx="4536504" cy="2046996"/>
          </a:xfrm>
          <a:custGeom>
            <a:avLst/>
            <a:gdLst/>
            <a:ahLst/>
            <a:cxnLst/>
            <a:rect l="l" t="t" r="r" b="b"/>
            <a:pathLst>
              <a:path w="4464496" h="1845736">
                <a:moveTo>
                  <a:pt x="3739640" y="0"/>
                </a:moveTo>
                <a:lnTo>
                  <a:pt x="4032448" y="282692"/>
                </a:lnTo>
                <a:lnTo>
                  <a:pt x="4203983" y="282692"/>
                </a:lnTo>
                <a:cubicBezTo>
                  <a:pt x="4347860" y="282692"/>
                  <a:pt x="4464496" y="399328"/>
                  <a:pt x="4464496" y="543205"/>
                </a:cubicBezTo>
                <a:lnTo>
                  <a:pt x="4464496" y="933960"/>
                </a:lnTo>
                <a:lnTo>
                  <a:pt x="4464496" y="1585223"/>
                </a:lnTo>
                <a:cubicBezTo>
                  <a:pt x="4464496" y="1729100"/>
                  <a:pt x="4347860" y="1845736"/>
                  <a:pt x="4203983" y="1845736"/>
                </a:cubicBezTo>
                <a:lnTo>
                  <a:pt x="4032448" y="1845736"/>
                </a:lnTo>
                <a:lnTo>
                  <a:pt x="3384376" y="1845736"/>
                </a:lnTo>
                <a:lnTo>
                  <a:pt x="2331775" y="1845736"/>
                </a:lnTo>
                <a:lnTo>
                  <a:pt x="2132721" y="1845736"/>
                </a:lnTo>
                <a:lnTo>
                  <a:pt x="1080120" y="1845736"/>
                </a:lnTo>
                <a:lnTo>
                  <a:pt x="432048" y="1845736"/>
                </a:lnTo>
                <a:lnTo>
                  <a:pt x="260513" y="1845736"/>
                </a:lnTo>
                <a:cubicBezTo>
                  <a:pt x="116636" y="1845736"/>
                  <a:pt x="0" y="1729100"/>
                  <a:pt x="0" y="1585223"/>
                </a:cubicBezTo>
                <a:lnTo>
                  <a:pt x="0" y="933960"/>
                </a:lnTo>
                <a:lnTo>
                  <a:pt x="0" y="543205"/>
                </a:lnTo>
                <a:cubicBezTo>
                  <a:pt x="0" y="399328"/>
                  <a:pt x="116636" y="282692"/>
                  <a:pt x="260513" y="282692"/>
                </a:cubicBezTo>
                <a:lnTo>
                  <a:pt x="432048" y="282692"/>
                </a:lnTo>
                <a:lnTo>
                  <a:pt x="742017" y="14067"/>
                </a:lnTo>
                <a:lnTo>
                  <a:pt x="1080120" y="282692"/>
                </a:lnTo>
                <a:lnTo>
                  <a:pt x="2132721" y="282692"/>
                </a:lnTo>
                <a:lnTo>
                  <a:pt x="2331775" y="282692"/>
                </a:lnTo>
                <a:lnTo>
                  <a:pt x="3384376" y="282692"/>
                </a:lnTo>
                <a:close/>
              </a:path>
            </a:pathLst>
          </a:custGeom>
          <a:solidFill>
            <a:schemeClr val="accent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400" dirty="0" smtClean="0">
              <a:latin typeface="HGPｺﾞｼｯｸE" panose="020B0900000000000000" pitchFamily="50" charset="-128"/>
              <a:ea typeface="HGPｺﾞｼｯｸE" panose="020B0900000000000000" pitchFamily="50" charset="-128"/>
            </a:endParaRPr>
          </a:p>
          <a:p>
            <a:pPr algn="ctr"/>
            <a:endParaRPr lang="en-US" altLang="ja-JP" sz="2400" dirty="0" smtClean="0">
              <a:latin typeface="HGPｺﾞｼｯｸE" panose="020B0900000000000000" pitchFamily="50" charset="-128"/>
              <a:ea typeface="HGPｺﾞｼｯｸE" panose="020B0900000000000000" pitchFamily="50" charset="-128"/>
            </a:endParaRPr>
          </a:p>
          <a:p>
            <a:pPr algn="ctr"/>
            <a:r>
              <a:rPr lang="en-US" altLang="ja-JP" sz="2400" dirty="0" smtClean="0">
                <a:latin typeface="HGPｺﾞｼｯｸE" panose="020B0900000000000000" pitchFamily="50" charset="-128"/>
                <a:ea typeface="HGPｺﾞｼｯｸE" panose="020B0900000000000000" pitchFamily="50" charset="-128"/>
              </a:rPr>
              <a:t>H29 10/19</a:t>
            </a:r>
            <a:r>
              <a:rPr lang="ja-JP" altLang="en-US" sz="2400" dirty="0" smtClean="0">
                <a:latin typeface="HGPｺﾞｼｯｸE" panose="020B0900000000000000" pitchFamily="50" charset="-128"/>
                <a:ea typeface="HGPｺﾞｼｯｸE" panose="020B0900000000000000" pitchFamily="50" charset="-128"/>
              </a:rPr>
              <a:t>～</a:t>
            </a:r>
            <a:r>
              <a:rPr lang="en-US" altLang="ja-JP" sz="2400" dirty="0" smtClean="0">
                <a:latin typeface="HGPｺﾞｼｯｸE" panose="020B0900000000000000" pitchFamily="50" charset="-128"/>
                <a:ea typeface="HGPｺﾞｼｯｸE" panose="020B0900000000000000" pitchFamily="50" charset="-128"/>
              </a:rPr>
              <a:t>1</a:t>
            </a:r>
            <a:r>
              <a:rPr lang="ja-JP" altLang="en-US" sz="2400" dirty="0" smtClean="0">
                <a:latin typeface="HGPｺﾞｼｯｸE" panose="020B0900000000000000" pitchFamily="50" charset="-128"/>
                <a:ea typeface="HGPｺﾞｼｯｸE" panose="020B0900000000000000" pitchFamily="50" charset="-128"/>
              </a:rPr>
              <a:t>回</a:t>
            </a:r>
            <a:r>
              <a:rPr lang="en-US" altLang="ja-JP" sz="2400" dirty="0" smtClean="0">
                <a:latin typeface="HGPｺﾞｼｯｸE" panose="020B0900000000000000" pitchFamily="50" charset="-128"/>
                <a:ea typeface="HGPｺﾞｼｯｸE" panose="020B0900000000000000" pitchFamily="50" charset="-128"/>
              </a:rPr>
              <a:t>0.5mg1</a:t>
            </a:r>
            <a:r>
              <a:rPr lang="ja-JP" altLang="en-US" sz="2400" dirty="0" smtClean="0">
                <a:latin typeface="HGPｺﾞｼｯｸE" panose="020B0900000000000000" pitchFamily="50" charset="-128"/>
                <a:ea typeface="HGPｺﾞｼｯｸE" panose="020B0900000000000000" pitchFamily="50" charset="-128"/>
              </a:rPr>
              <a:t>日</a:t>
            </a:r>
            <a:r>
              <a:rPr lang="en-US" altLang="ja-JP" sz="2400" dirty="0" smtClean="0">
                <a:latin typeface="HGPｺﾞｼｯｸE" panose="020B0900000000000000" pitchFamily="50" charset="-128"/>
                <a:ea typeface="HGPｺﾞｼｯｸE" panose="020B0900000000000000" pitchFamily="50" charset="-128"/>
              </a:rPr>
              <a:t>2</a:t>
            </a:r>
            <a:r>
              <a:rPr lang="ja-JP" altLang="en-US" sz="2400" dirty="0" smtClean="0">
                <a:latin typeface="HGPｺﾞｼｯｸE" panose="020B0900000000000000" pitchFamily="50" charset="-128"/>
                <a:ea typeface="HGPｺﾞｼｯｸE" panose="020B0900000000000000" pitchFamily="50" charset="-128"/>
              </a:rPr>
              <a:t>回（</a:t>
            </a:r>
            <a:r>
              <a:rPr lang="en-US" altLang="ja-JP" sz="2400" dirty="0" smtClean="0">
                <a:latin typeface="HGPｺﾞｼｯｸE" panose="020B0900000000000000" pitchFamily="50" charset="-128"/>
                <a:ea typeface="HGPｺﾞｼｯｸE" panose="020B0900000000000000" pitchFamily="50" charset="-128"/>
              </a:rPr>
              <a:t>1mg/</a:t>
            </a:r>
            <a:r>
              <a:rPr lang="ja-JP" altLang="en-US" sz="2400" dirty="0" smtClean="0">
                <a:latin typeface="HGPｺﾞｼｯｸE" panose="020B0900000000000000" pitchFamily="50" charset="-128"/>
                <a:ea typeface="HGPｺﾞｼｯｸE" panose="020B0900000000000000" pitchFamily="50" charset="-128"/>
              </a:rPr>
              <a:t>日）</a:t>
            </a:r>
            <a:endParaRPr lang="en-US" altLang="ja-JP" sz="2400" dirty="0" smtClean="0">
              <a:latin typeface="HGPｺﾞｼｯｸE" panose="020B0900000000000000" pitchFamily="50" charset="-128"/>
              <a:ea typeface="HGPｺﾞｼｯｸE" panose="020B0900000000000000" pitchFamily="50" charset="-128"/>
            </a:endParaRPr>
          </a:p>
          <a:p>
            <a:pPr algn="ctr"/>
            <a:r>
              <a:rPr lang="ja-JP" altLang="en-US" sz="2400" dirty="0" smtClean="0">
                <a:latin typeface="HGPｺﾞｼｯｸE" panose="020B0900000000000000" pitchFamily="50" charset="-128"/>
                <a:ea typeface="HGPｺﾞｼｯｸE" panose="020B0900000000000000" pitchFamily="50" charset="-128"/>
              </a:rPr>
              <a:t>増量後も効果不十分</a:t>
            </a:r>
            <a:endParaRPr lang="en-US" altLang="ja-JP" sz="2400" dirty="0" smtClean="0">
              <a:latin typeface="HGPｺﾞｼｯｸE" panose="020B0900000000000000" pitchFamily="50" charset="-128"/>
              <a:ea typeface="HGPｺﾞｼｯｸE" panose="020B0900000000000000" pitchFamily="50" charset="-128"/>
            </a:endParaRPr>
          </a:p>
          <a:p>
            <a:pPr algn="ctr"/>
            <a:r>
              <a:rPr lang="ja-JP" altLang="en-US" sz="2400" dirty="0" smtClean="0">
                <a:latin typeface="HGPｺﾞｼｯｸE" panose="020B0900000000000000" pitchFamily="50" charset="-128"/>
                <a:ea typeface="HGPｺﾞｼｯｸE" panose="020B0900000000000000" pitchFamily="50" charset="-128"/>
              </a:rPr>
              <a:t>ミオクロニー症状落ち着かず</a:t>
            </a:r>
            <a:endParaRPr lang="en-US" altLang="ja-JP" sz="2400" dirty="0" smtClean="0">
              <a:latin typeface="HGPｺﾞｼｯｸE" panose="020B0900000000000000" pitchFamily="50" charset="-128"/>
              <a:ea typeface="HGPｺﾞｼｯｸE" panose="020B0900000000000000" pitchFamily="50" charset="-128"/>
            </a:endParaRPr>
          </a:p>
          <a:p>
            <a:pPr algn="ctr"/>
            <a:endParaRPr kumimoji="1" lang="en-US" altLang="ja-JP" sz="2400" dirty="0" smtClean="0">
              <a:latin typeface="HGPｺﾞｼｯｸE" panose="020B0900000000000000" pitchFamily="50" charset="-128"/>
              <a:ea typeface="HGPｺﾞｼｯｸE" panose="020B0900000000000000" pitchFamily="50" charset="-128"/>
            </a:endParaRPr>
          </a:p>
        </p:txBody>
      </p:sp>
      <p:sp>
        <p:nvSpPr>
          <p:cNvPr id="70" name="角丸四角形吹き出し 67"/>
          <p:cNvSpPr/>
          <p:nvPr/>
        </p:nvSpPr>
        <p:spPr>
          <a:xfrm>
            <a:off x="2699792" y="3223440"/>
            <a:ext cx="4536504" cy="2149776"/>
          </a:xfrm>
          <a:custGeom>
            <a:avLst/>
            <a:gdLst/>
            <a:ahLst/>
            <a:cxnLst/>
            <a:rect l="l" t="t" r="r" b="b"/>
            <a:pathLst>
              <a:path w="4464496" h="1845736">
                <a:moveTo>
                  <a:pt x="3739640" y="0"/>
                </a:moveTo>
                <a:lnTo>
                  <a:pt x="4032448" y="282692"/>
                </a:lnTo>
                <a:lnTo>
                  <a:pt x="4203983" y="282692"/>
                </a:lnTo>
                <a:cubicBezTo>
                  <a:pt x="4347860" y="282692"/>
                  <a:pt x="4464496" y="399328"/>
                  <a:pt x="4464496" y="543205"/>
                </a:cubicBezTo>
                <a:lnTo>
                  <a:pt x="4464496" y="933960"/>
                </a:lnTo>
                <a:lnTo>
                  <a:pt x="4464496" y="1585223"/>
                </a:lnTo>
                <a:cubicBezTo>
                  <a:pt x="4464496" y="1729100"/>
                  <a:pt x="4347860" y="1845736"/>
                  <a:pt x="4203983" y="1845736"/>
                </a:cubicBezTo>
                <a:lnTo>
                  <a:pt x="4032448" y="1845736"/>
                </a:lnTo>
                <a:lnTo>
                  <a:pt x="3384376" y="1845736"/>
                </a:lnTo>
                <a:lnTo>
                  <a:pt x="2331775" y="1845736"/>
                </a:lnTo>
                <a:lnTo>
                  <a:pt x="2132721" y="1845736"/>
                </a:lnTo>
                <a:lnTo>
                  <a:pt x="1080120" y="1845736"/>
                </a:lnTo>
                <a:lnTo>
                  <a:pt x="432048" y="1845736"/>
                </a:lnTo>
                <a:lnTo>
                  <a:pt x="260513" y="1845736"/>
                </a:lnTo>
                <a:cubicBezTo>
                  <a:pt x="116636" y="1845736"/>
                  <a:pt x="0" y="1729100"/>
                  <a:pt x="0" y="1585223"/>
                </a:cubicBezTo>
                <a:lnTo>
                  <a:pt x="0" y="933960"/>
                </a:lnTo>
                <a:lnTo>
                  <a:pt x="0" y="543205"/>
                </a:lnTo>
                <a:cubicBezTo>
                  <a:pt x="0" y="399328"/>
                  <a:pt x="116636" y="282692"/>
                  <a:pt x="260513" y="282692"/>
                </a:cubicBezTo>
                <a:lnTo>
                  <a:pt x="432048" y="282692"/>
                </a:lnTo>
                <a:lnTo>
                  <a:pt x="742017" y="14067"/>
                </a:lnTo>
                <a:lnTo>
                  <a:pt x="1080120" y="282692"/>
                </a:lnTo>
                <a:lnTo>
                  <a:pt x="2132721" y="282692"/>
                </a:lnTo>
                <a:lnTo>
                  <a:pt x="2331775" y="282692"/>
                </a:lnTo>
                <a:lnTo>
                  <a:pt x="3384376" y="282692"/>
                </a:lnTo>
                <a:close/>
              </a:path>
            </a:pathLst>
          </a:custGeom>
          <a:solidFill>
            <a:schemeClr val="accent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400" dirty="0" smtClean="0">
              <a:latin typeface="HGPｺﾞｼｯｸE" panose="020B0900000000000000" pitchFamily="50" charset="-128"/>
              <a:ea typeface="HGPｺﾞｼｯｸE" panose="020B0900000000000000" pitchFamily="50" charset="-128"/>
            </a:endParaRPr>
          </a:p>
          <a:p>
            <a:pPr algn="ctr"/>
            <a:endParaRPr lang="en-US" altLang="ja-JP" sz="2400" dirty="0" smtClean="0">
              <a:latin typeface="HGPｺﾞｼｯｸE" panose="020B0900000000000000" pitchFamily="50" charset="-128"/>
              <a:ea typeface="HGPｺﾞｼｯｸE" panose="020B0900000000000000" pitchFamily="50" charset="-128"/>
            </a:endParaRPr>
          </a:p>
          <a:p>
            <a:pPr algn="ctr"/>
            <a:endParaRPr lang="en-US" altLang="ja-JP" sz="2400" dirty="0" smtClean="0">
              <a:latin typeface="HGPｺﾞｼｯｸE" panose="020B0900000000000000" pitchFamily="50" charset="-128"/>
              <a:ea typeface="HGPｺﾞｼｯｸE" panose="020B0900000000000000" pitchFamily="50" charset="-128"/>
            </a:endParaRPr>
          </a:p>
          <a:p>
            <a:pPr algn="ctr"/>
            <a:r>
              <a:rPr lang="en-US" altLang="ja-JP" sz="2400" dirty="0" smtClean="0">
                <a:latin typeface="HGPｺﾞｼｯｸE" panose="020B0900000000000000" pitchFamily="50" charset="-128"/>
                <a:ea typeface="HGPｺﾞｼｯｸE" panose="020B0900000000000000" pitchFamily="50" charset="-128"/>
              </a:rPr>
              <a:t>H29 11/10</a:t>
            </a:r>
            <a:r>
              <a:rPr lang="ja-JP" altLang="en-US" sz="2400" dirty="0" smtClean="0">
                <a:latin typeface="HGPｺﾞｼｯｸE" panose="020B0900000000000000" pitchFamily="50" charset="-128"/>
                <a:ea typeface="HGPｺﾞｼｯｸE" panose="020B0900000000000000" pitchFamily="50" charset="-128"/>
              </a:rPr>
              <a:t>～</a:t>
            </a:r>
            <a:r>
              <a:rPr lang="en-US" altLang="ja-JP" sz="2400" dirty="0" smtClean="0">
                <a:latin typeface="HGPｺﾞｼｯｸE" panose="020B0900000000000000" pitchFamily="50" charset="-128"/>
                <a:ea typeface="HGPｺﾞｼｯｸE" panose="020B0900000000000000" pitchFamily="50" charset="-128"/>
              </a:rPr>
              <a:t>1</a:t>
            </a:r>
            <a:r>
              <a:rPr lang="ja-JP" altLang="en-US" sz="2400" dirty="0" smtClean="0">
                <a:latin typeface="HGPｺﾞｼｯｸE" panose="020B0900000000000000" pitchFamily="50" charset="-128"/>
                <a:ea typeface="HGPｺﾞｼｯｸE" panose="020B0900000000000000" pitchFamily="50" charset="-128"/>
              </a:rPr>
              <a:t>回</a:t>
            </a:r>
            <a:r>
              <a:rPr lang="en-US" altLang="ja-JP" sz="2400" dirty="0" smtClean="0">
                <a:latin typeface="HGPｺﾞｼｯｸE" panose="020B0900000000000000" pitchFamily="50" charset="-128"/>
                <a:ea typeface="HGPｺﾞｼｯｸE" panose="020B0900000000000000" pitchFamily="50" charset="-128"/>
              </a:rPr>
              <a:t>0.75mg1</a:t>
            </a:r>
            <a:r>
              <a:rPr lang="ja-JP" altLang="en-US" sz="2400" dirty="0" smtClean="0">
                <a:latin typeface="HGPｺﾞｼｯｸE" panose="020B0900000000000000" pitchFamily="50" charset="-128"/>
                <a:ea typeface="HGPｺﾞｼｯｸE" panose="020B0900000000000000" pitchFamily="50" charset="-128"/>
              </a:rPr>
              <a:t>日</a:t>
            </a:r>
            <a:r>
              <a:rPr lang="en-US" altLang="ja-JP" sz="2400" dirty="0" smtClean="0">
                <a:latin typeface="HGPｺﾞｼｯｸE" panose="020B0900000000000000" pitchFamily="50" charset="-128"/>
                <a:ea typeface="HGPｺﾞｼｯｸE" panose="020B0900000000000000" pitchFamily="50" charset="-128"/>
              </a:rPr>
              <a:t>2</a:t>
            </a:r>
            <a:r>
              <a:rPr lang="ja-JP" altLang="en-US" sz="2400" dirty="0" smtClean="0">
                <a:latin typeface="HGPｺﾞｼｯｸE" panose="020B0900000000000000" pitchFamily="50" charset="-128"/>
                <a:ea typeface="HGPｺﾞｼｯｸE" panose="020B0900000000000000" pitchFamily="50" charset="-128"/>
              </a:rPr>
              <a:t>回（</a:t>
            </a:r>
            <a:r>
              <a:rPr lang="en-US" altLang="ja-JP" sz="2400" dirty="0" smtClean="0">
                <a:latin typeface="HGPｺﾞｼｯｸE" panose="020B0900000000000000" pitchFamily="50" charset="-128"/>
                <a:ea typeface="HGPｺﾞｼｯｸE" panose="020B0900000000000000" pitchFamily="50" charset="-128"/>
              </a:rPr>
              <a:t>1.5mg/</a:t>
            </a:r>
            <a:r>
              <a:rPr lang="ja-JP" altLang="en-US" sz="2400" dirty="0" smtClean="0">
                <a:latin typeface="HGPｺﾞｼｯｸE" panose="020B0900000000000000" pitchFamily="50" charset="-128"/>
                <a:ea typeface="HGPｺﾞｼｯｸE" panose="020B0900000000000000" pitchFamily="50" charset="-128"/>
              </a:rPr>
              <a:t>日）</a:t>
            </a:r>
            <a:endParaRPr lang="en-US" altLang="ja-JP" sz="2400" dirty="0" smtClean="0">
              <a:latin typeface="HGPｺﾞｼｯｸE" panose="020B0900000000000000" pitchFamily="50" charset="-128"/>
              <a:ea typeface="HGPｺﾞｼｯｸE" panose="020B0900000000000000" pitchFamily="50" charset="-128"/>
            </a:endParaRPr>
          </a:p>
          <a:p>
            <a:pPr algn="ctr"/>
            <a:r>
              <a:rPr lang="ja-JP" altLang="en-US" sz="2400" dirty="0" smtClean="0">
                <a:latin typeface="HGPｺﾞｼｯｸE" panose="020B0900000000000000" pitchFamily="50" charset="-128"/>
                <a:ea typeface="HGPｺﾞｼｯｸE" panose="020B0900000000000000" pitchFamily="50" charset="-128"/>
              </a:rPr>
              <a:t>増量後はぴくつきがなくなり</a:t>
            </a:r>
            <a:endParaRPr lang="en-US" altLang="ja-JP" sz="2400" dirty="0" smtClean="0">
              <a:latin typeface="HGPｺﾞｼｯｸE" panose="020B0900000000000000" pitchFamily="50" charset="-128"/>
              <a:ea typeface="HGPｺﾞｼｯｸE" panose="020B0900000000000000" pitchFamily="50" charset="-128"/>
            </a:endParaRPr>
          </a:p>
          <a:p>
            <a:pPr algn="ctr"/>
            <a:r>
              <a:rPr lang="ja-JP" altLang="en-US" sz="2400" dirty="0" smtClean="0">
                <a:latin typeface="HGPｺﾞｼｯｸE" panose="020B0900000000000000" pitchFamily="50" charset="-128"/>
                <a:ea typeface="HGPｺﾞｼｯｸE" panose="020B0900000000000000" pitchFamily="50" charset="-128"/>
              </a:rPr>
              <a:t>眠れるようになったが脈拍低下</a:t>
            </a:r>
            <a:endParaRPr lang="en-US" altLang="ja-JP" sz="2400" dirty="0" smtClean="0">
              <a:latin typeface="HGPｺﾞｼｯｸE" panose="020B0900000000000000" pitchFamily="50" charset="-128"/>
              <a:ea typeface="HGPｺﾞｼｯｸE" panose="020B0900000000000000" pitchFamily="50" charset="-128"/>
            </a:endParaRPr>
          </a:p>
          <a:p>
            <a:pPr algn="ctr"/>
            <a:endParaRPr lang="en-US" altLang="ja-JP" sz="2400" dirty="0" smtClean="0">
              <a:latin typeface="HGPｺﾞｼｯｸE" panose="020B0900000000000000" pitchFamily="50" charset="-128"/>
              <a:ea typeface="HGPｺﾞｼｯｸE" panose="020B0900000000000000" pitchFamily="50" charset="-128"/>
            </a:endParaRPr>
          </a:p>
          <a:p>
            <a:pPr algn="ctr"/>
            <a:endParaRPr kumimoji="1" lang="en-US" altLang="ja-JP" sz="2400" dirty="0" smtClean="0">
              <a:latin typeface="HGPｺﾞｼｯｸE" panose="020B0900000000000000" pitchFamily="50" charset="-128"/>
              <a:ea typeface="HGPｺﾞｼｯｸE" panose="020B0900000000000000" pitchFamily="50" charset="-128"/>
            </a:endParaRPr>
          </a:p>
        </p:txBody>
      </p:sp>
      <p:sp>
        <p:nvSpPr>
          <p:cNvPr id="22" name="角丸四角形吹き出し 21"/>
          <p:cNvSpPr/>
          <p:nvPr/>
        </p:nvSpPr>
        <p:spPr>
          <a:xfrm>
            <a:off x="2699792" y="4092540"/>
            <a:ext cx="5976664" cy="1784732"/>
          </a:xfrm>
          <a:custGeom>
            <a:avLst/>
            <a:gdLst/>
            <a:ahLst/>
            <a:cxnLst/>
            <a:rect l="l" t="t" r="r" b="b"/>
            <a:pathLst>
              <a:path w="5976664" h="1784732">
                <a:moveTo>
                  <a:pt x="3800868" y="0"/>
                </a:moveTo>
                <a:lnTo>
                  <a:pt x="4127698" y="259320"/>
                </a:lnTo>
                <a:lnTo>
                  <a:pt x="4324556" y="259320"/>
                </a:lnTo>
                <a:lnTo>
                  <a:pt x="4890465" y="259320"/>
                </a:lnTo>
                <a:lnTo>
                  <a:pt x="5210789" y="21096"/>
                </a:lnTo>
                <a:lnTo>
                  <a:pt x="5542184" y="259320"/>
                </a:lnTo>
                <a:lnTo>
                  <a:pt x="5722424" y="259320"/>
                </a:lnTo>
                <a:cubicBezTo>
                  <a:pt x="5862837" y="259320"/>
                  <a:pt x="5976664" y="373147"/>
                  <a:pt x="5976664" y="513560"/>
                </a:cubicBezTo>
                <a:lnTo>
                  <a:pt x="5976664" y="894908"/>
                </a:lnTo>
                <a:lnTo>
                  <a:pt x="5976664" y="1530492"/>
                </a:lnTo>
                <a:cubicBezTo>
                  <a:pt x="5976664" y="1670905"/>
                  <a:pt x="5862837" y="1784732"/>
                  <a:pt x="5722424" y="1784732"/>
                </a:cubicBezTo>
                <a:lnTo>
                  <a:pt x="5542184" y="1784732"/>
                </a:lnTo>
                <a:lnTo>
                  <a:pt x="4890465" y="1784732"/>
                </a:lnTo>
                <a:lnTo>
                  <a:pt x="4324556" y="1784732"/>
                </a:lnTo>
                <a:lnTo>
                  <a:pt x="4127698" y="1784732"/>
                </a:lnTo>
                <a:lnTo>
                  <a:pt x="3624026" y="1784732"/>
                </a:lnTo>
                <a:lnTo>
                  <a:pt x="3451051" y="1784732"/>
                </a:lnTo>
                <a:lnTo>
                  <a:pt x="2452348" y="1784732"/>
                </a:lnTo>
                <a:lnTo>
                  <a:pt x="2126448" y="1784732"/>
                </a:lnTo>
                <a:lnTo>
                  <a:pt x="1127745" y="1784732"/>
                </a:lnTo>
                <a:lnTo>
                  <a:pt x="451098" y="1784732"/>
                </a:lnTo>
                <a:lnTo>
                  <a:pt x="254240" y="1784732"/>
                </a:lnTo>
                <a:cubicBezTo>
                  <a:pt x="113827" y="1784732"/>
                  <a:pt x="0" y="1670905"/>
                  <a:pt x="0" y="1530492"/>
                </a:cubicBezTo>
                <a:lnTo>
                  <a:pt x="0" y="894908"/>
                </a:lnTo>
                <a:lnTo>
                  <a:pt x="0" y="513560"/>
                </a:lnTo>
                <a:cubicBezTo>
                  <a:pt x="0" y="373147"/>
                  <a:pt x="113827" y="259320"/>
                  <a:pt x="254240" y="259320"/>
                </a:cubicBezTo>
                <a:lnTo>
                  <a:pt x="451098" y="259320"/>
                </a:lnTo>
                <a:lnTo>
                  <a:pt x="764882" y="13851"/>
                </a:lnTo>
                <a:lnTo>
                  <a:pt x="1127745" y="259320"/>
                </a:lnTo>
                <a:lnTo>
                  <a:pt x="2126448" y="259320"/>
                </a:lnTo>
                <a:lnTo>
                  <a:pt x="2452348" y="259320"/>
                </a:lnTo>
                <a:lnTo>
                  <a:pt x="3451051" y="259320"/>
                </a:lnTo>
                <a:close/>
              </a:path>
            </a:pathLst>
          </a:custGeom>
          <a:solidFill>
            <a:schemeClr val="accent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latin typeface="HGPｺﾞｼｯｸE" panose="020B0900000000000000" pitchFamily="50" charset="-128"/>
                <a:ea typeface="HGPｺﾞｼｯｸE" panose="020B0900000000000000" pitchFamily="50" charset="-128"/>
              </a:rPr>
              <a:t>H30 12/14</a:t>
            </a:r>
            <a:r>
              <a:rPr kumimoji="1" lang="ja-JP" altLang="en-US" sz="2400" dirty="0" smtClean="0">
                <a:latin typeface="HGPｺﾞｼｯｸE" panose="020B0900000000000000" pitchFamily="50" charset="-128"/>
                <a:ea typeface="HGPｺﾞｼｯｸE" panose="020B0900000000000000" pitchFamily="50" charset="-128"/>
              </a:rPr>
              <a:t>～</a:t>
            </a:r>
            <a:r>
              <a:rPr kumimoji="1" lang="en-US" altLang="ja-JP" sz="2400" dirty="0" smtClean="0">
                <a:latin typeface="HGPｺﾞｼｯｸE" panose="020B0900000000000000" pitchFamily="50" charset="-128"/>
                <a:ea typeface="HGPｺﾞｼｯｸE" panose="020B0900000000000000" pitchFamily="50" charset="-128"/>
              </a:rPr>
              <a:t>1</a:t>
            </a:r>
            <a:r>
              <a:rPr kumimoji="1" lang="ja-JP" altLang="en-US" sz="2400" dirty="0" smtClean="0">
                <a:latin typeface="HGPｺﾞｼｯｸE" panose="020B0900000000000000" pitchFamily="50" charset="-128"/>
                <a:ea typeface="HGPｺﾞｼｯｸE" panose="020B0900000000000000" pitchFamily="50" charset="-128"/>
              </a:rPr>
              <a:t>回</a:t>
            </a:r>
            <a:r>
              <a:rPr kumimoji="1" lang="en-US" altLang="ja-JP" sz="2400" dirty="0" smtClean="0">
                <a:latin typeface="HGPｺﾞｼｯｸE" panose="020B0900000000000000" pitchFamily="50" charset="-128"/>
                <a:ea typeface="HGPｺﾞｼｯｸE" panose="020B0900000000000000" pitchFamily="50" charset="-128"/>
              </a:rPr>
              <a:t>0.5mg1</a:t>
            </a:r>
            <a:r>
              <a:rPr kumimoji="1" lang="ja-JP" altLang="en-US" sz="2400" dirty="0" smtClean="0">
                <a:latin typeface="HGPｺﾞｼｯｸE" panose="020B0900000000000000" pitchFamily="50" charset="-128"/>
                <a:ea typeface="HGPｺﾞｼｯｸE" panose="020B0900000000000000" pitchFamily="50" charset="-128"/>
              </a:rPr>
              <a:t>日</a:t>
            </a:r>
            <a:r>
              <a:rPr kumimoji="1" lang="en-US" altLang="ja-JP" sz="2400" dirty="0" smtClean="0">
                <a:latin typeface="HGPｺﾞｼｯｸE" panose="020B0900000000000000" pitchFamily="50" charset="-128"/>
                <a:ea typeface="HGPｺﾞｼｯｸE" panose="020B0900000000000000" pitchFamily="50" charset="-128"/>
              </a:rPr>
              <a:t>3</a:t>
            </a:r>
            <a:r>
              <a:rPr kumimoji="1" lang="ja-JP" altLang="en-US" sz="2400" dirty="0" smtClean="0">
                <a:latin typeface="HGPｺﾞｼｯｸE" panose="020B0900000000000000" pitchFamily="50" charset="-128"/>
                <a:ea typeface="HGPｺﾞｼｯｸE" panose="020B0900000000000000" pitchFamily="50" charset="-128"/>
              </a:rPr>
              <a:t>回（</a:t>
            </a:r>
            <a:r>
              <a:rPr kumimoji="1" lang="en-US" altLang="ja-JP" sz="2400" dirty="0" smtClean="0">
                <a:latin typeface="HGPｺﾞｼｯｸE" panose="020B0900000000000000" pitchFamily="50" charset="-128"/>
                <a:ea typeface="HGPｺﾞｼｯｸE" panose="020B0900000000000000" pitchFamily="50" charset="-128"/>
              </a:rPr>
              <a:t>1.5mg/</a:t>
            </a:r>
            <a:r>
              <a:rPr kumimoji="1" lang="ja-JP" altLang="en-US" sz="2400" dirty="0" smtClean="0">
                <a:latin typeface="HGPｺﾞｼｯｸE" panose="020B0900000000000000" pitchFamily="50" charset="-128"/>
                <a:ea typeface="HGPｺﾞｼｯｸE" panose="020B0900000000000000" pitchFamily="50" charset="-128"/>
              </a:rPr>
              <a:t>日）</a:t>
            </a:r>
            <a:endParaRPr kumimoji="1" lang="en-US" altLang="ja-JP" sz="2400" dirty="0" smtClean="0">
              <a:latin typeface="HGPｺﾞｼｯｸE" panose="020B0900000000000000" pitchFamily="50" charset="-128"/>
              <a:ea typeface="HGPｺﾞｼｯｸE" panose="020B0900000000000000" pitchFamily="50" charset="-128"/>
            </a:endParaRPr>
          </a:p>
          <a:p>
            <a:pPr algn="ctr"/>
            <a:r>
              <a:rPr lang="ja-JP" altLang="en-US" sz="2400" dirty="0" smtClean="0">
                <a:latin typeface="HGPｺﾞｼｯｸE" panose="020B0900000000000000" pitchFamily="50" charset="-128"/>
                <a:ea typeface="HGPｺﾞｼｯｸE" panose="020B0900000000000000" pitchFamily="50" charset="-128"/>
              </a:rPr>
              <a:t>投与間隔が開いてしまうため</a:t>
            </a:r>
            <a:endParaRPr lang="en-US" altLang="ja-JP" sz="2400" dirty="0" smtClean="0">
              <a:latin typeface="HGPｺﾞｼｯｸE" panose="020B0900000000000000" pitchFamily="50" charset="-128"/>
              <a:ea typeface="HGPｺﾞｼｯｸE" panose="020B0900000000000000" pitchFamily="50" charset="-128"/>
            </a:endParaRPr>
          </a:p>
          <a:p>
            <a:pPr algn="ctr"/>
            <a:r>
              <a:rPr kumimoji="1" lang="ja-JP" altLang="en-US" sz="2400" dirty="0" smtClean="0">
                <a:latin typeface="HGPｺﾞｼｯｸE" panose="020B0900000000000000" pitchFamily="50" charset="-128"/>
                <a:ea typeface="HGPｺﾞｼｯｸE" panose="020B0900000000000000" pitchFamily="50" charset="-128"/>
              </a:rPr>
              <a:t>ミオクロニー症状</a:t>
            </a:r>
            <a:r>
              <a:rPr lang="ja-JP" altLang="en-US" sz="2400" dirty="0" smtClean="0">
                <a:latin typeface="HGPｺﾞｼｯｸE" panose="020B0900000000000000" pitchFamily="50" charset="-128"/>
                <a:ea typeface="HGPｺﾞｼｯｸE" panose="020B0900000000000000" pitchFamily="50" charset="-128"/>
              </a:rPr>
              <a:t>の頻度</a:t>
            </a:r>
            <a:r>
              <a:rPr lang="ja-JP" altLang="en-US" sz="2400" dirty="0">
                <a:latin typeface="HGPｺﾞｼｯｸE" panose="020B0900000000000000" pitchFamily="50" charset="-128"/>
                <a:ea typeface="HGPｺﾞｼｯｸE" panose="020B0900000000000000" pitchFamily="50" charset="-128"/>
              </a:rPr>
              <a:t>が増加</a:t>
            </a:r>
            <a:endParaRPr kumimoji="1" lang="ja-JP" altLang="en-US" sz="2400" dirty="0">
              <a:latin typeface="HGPｺﾞｼｯｸE" panose="020B0900000000000000" pitchFamily="50" charset="-128"/>
              <a:ea typeface="HGPｺﾞｼｯｸE" panose="020B0900000000000000" pitchFamily="50" charset="-128"/>
            </a:endParaRPr>
          </a:p>
        </p:txBody>
      </p:sp>
      <p:sp>
        <p:nvSpPr>
          <p:cNvPr id="90" name="角丸四角形吹き出し 67"/>
          <p:cNvSpPr/>
          <p:nvPr/>
        </p:nvSpPr>
        <p:spPr>
          <a:xfrm>
            <a:off x="2699792" y="3212976"/>
            <a:ext cx="4536504" cy="1845736"/>
          </a:xfrm>
          <a:custGeom>
            <a:avLst/>
            <a:gdLst/>
            <a:ahLst/>
            <a:cxnLst/>
            <a:rect l="l" t="t" r="r" b="b"/>
            <a:pathLst>
              <a:path w="4464496" h="1845736">
                <a:moveTo>
                  <a:pt x="3739640" y="0"/>
                </a:moveTo>
                <a:lnTo>
                  <a:pt x="4032448" y="282692"/>
                </a:lnTo>
                <a:lnTo>
                  <a:pt x="4203983" y="282692"/>
                </a:lnTo>
                <a:cubicBezTo>
                  <a:pt x="4347860" y="282692"/>
                  <a:pt x="4464496" y="399328"/>
                  <a:pt x="4464496" y="543205"/>
                </a:cubicBezTo>
                <a:lnTo>
                  <a:pt x="4464496" y="933960"/>
                </a:lnTo>
                <a:lnTo>
                  <a:pt x="4464496" y="1585223"/>
                </a:lnTo>
                <a:cubicBezTo>
                  <a:pt x="4464496" y="1729100"/>
                  <a:pt x="4347860" y="1845736"/>
                  <a:pt x="4203983" y="1845736"/>
                </a:cubicBezTo>
                <a:lnTo>
                  <a:pt x="4032448" y="1845736"/>
                </a:lnTo>
                <a:lnTo>
                  <a:pt x="3384376" y="1845736"/>
                </a:lnTo>
                <a:lnTo>
                  <a:pt x="2331775" y="1845736"/>
                </a:lnTo>
                <a:lnTo>
                  <a:pt x="2132721" y="1845736"/>
                </a:lnTo>
                <a:lnTo>
                  <a:pt x="1080120" y="1845736"/>
                </a:lnTo>
                <a:lnTo>
                  <a:pt x="432048" y="1845736"/>
                </a:lnTo>
                <a:lnTo>
                  <a:pt x="260513" y="1845736"/>
                </a:lnTo>
                <a:cubicBezTo>
                  <a:pt x="116636" y="1845736"/>
                  <a:pt x="0" y="1729100"/>
                  <a:pt x="0" y="1585223"/>
                </a:cubicBezTo>
                <a:lnTo>
                  <a:pt x="0" y="933960"/>
                </a:lnTo>
                <a:lnTo>
                  <a:pt x="0" y="543205"/>
                </a:lnTo>
                <a:cubicBezTo>
                  <a:pt x="0" y="399328"/>
                  <a:pt x="116636" y="282692"/>
                  <a:pt x="260513" y="282692"/>
                </a:cubicBezTo>
                <a:lnTo>
                  <a:pt x="432048" y="282692"/>
                </a:lnTo>
                <a:lnTo>
                  <a:pt x="742017" y="14067"/>
                </a:lnTo>
                <a:lnTo>
                  <a:pt x="1080120" y="282692"/>
                </a:lnTo>
                <a:lnTo>
                  <a:pt x="2132721" y="282692"/>
                </a:lnTo>
                <a:lnTo>
                  <a:pt x="2331775" y="282692"/>
                </a:lnTo>
                <a:lnTo>
                  <a:pt x="3384376" y="282692"/>
                </a:lnTo>
                <a:close/>
              </a:path>
            </a:pathLst>
          </a:cu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400" dirty="0" smtClean="0">
              <a:latin typeface="HGPｺﾞｼｯｸE" panose="020B0900000000000000" pitchFamily="50" charset="-128"/>
              <a:ea typeface="HGPｺﾞｼｯｸE" panose="020B0900000000000000" pitchFamily="50" charset="-128"/>
            </a:endParaRPr>
          </a:p>
          <a:p>
            <a:pPr algn="ctr"/>
            <a:endParaRPr lang="en-US" altLang="ja-JP" sz="2400" dirty="0" smtClean="0">
              <a:latin typeface="HGPｺﾞｼｯｸE" panose="020B0900000000000000" pitchFamily="50" charset="-128"/>
              <a:ea typeface="HGPｺﾞｼｯｸE" panose="020B0900000000000000" pitchFamily="50" charset="-128"/>
            </a:endParaRPr>
          </a:p>
          <a:p>
            <a:pPr algn="ctr"/>
            <a:r>
              <a:rPr lang="ja-JP" altLang="en-US" sz="2400" dirty="0" smtClean="0">
                <a:latin typeface="HGPｺﾞｼｯｸE" panose="020B0900000000000000" pitchFamily="50" charset="-128"/>
                <a:ea typeface="HGPｺﾞｼｯｸE" panose="020B0900000000000000" pitchFamily="50" charset="-128"/>
              </a:rPr>
              <a:t>投与量増加による</a:t>
            </a:r>
            <a:endParaRPr lang="en-US" altLang="ja-JP" sz="2400" dirty="0" smtClean="0">
              <a:latin typeface="HGPｺﾞｼｯｸE" panose="020B0900000000000000" pitchFamily="50" charset="-128"/>
              <a:ea typeface="HGPｺﾞｼｯｸE" panose="020B0900000000000000" pitchFamily="50" charset="-128"/>
            </a:endParaRPr>
          </a:p>
          <a:p>
            <a:pPr algn="ctr"/>
            <a:r>
              <a:rPr lang="ja-JP" altLang="en-US" sz="2400" dirty="0" smtClean="0">
                <a:latin typeface="HGPｺﾞｼｯｸE" panose="020B0900000000000000" pitchFamily="50" charset="-128"/>
                <a:ea typeface="HGPｺﾞｼｯｸE" panose="020B0900000000000000" pitchFamily="50" charset="-128"/>
              </a:rPr>
              <a:t>脈拍の低下を医師に報告</a:t>
            </a:r>
            <a:endParaRPr lang="en-US" altLang="ja-JP" sz="2400" dirty="0" smtClean="0">
              <a:latin typeface="HGPｺﾞｼｯｸE" panose="020B0900000000000000" pitchFamily="50" charset="-128"/>
              <a:ea typeface="HGPｺﾞｼｯｸE" panose="020B0900000000000000" pitchFamily="50" charset="-128"/>
            </a:endParaRPr>
          </a:p>
          <a:p>
            <a:pPr algn="ctr"/>
            <a:endParaRPr lang="en-US" altLang="ja-JP" sz="2400" dirty="0" smtClean="0">
              <a:latin typeface="HGPｺﾞｼｯｸE" panose="020B0900000000000000" pitchFamily="50" charset="-128"/>
              <a:ea typeface="HGPｺﾞｼｯｸE" panose="020B0900000000000000" pitchFamily="50" charset="-128"/>
            </a:endParaRPr>
          </a:p>
          <a:p>
            <a:pPr algn="ctr"/>
            <a:endParaRPr kumimoji="1" lang="en-US" altLang="ja-JP" sz="2400" dirty="0" smtClean="0">
              <a:latin typeface="HGPｺﾞｼｯｸE" panose="020B0900000000000000" pitchFamily="50" charset="-128"/>
              <a:ea typeface="HGPｺﾞｼｯｸE" panose="020B0900000000000000" pitchFamily="50" charset="-128"/>
            </a:endParaRPr>
          </a:p>
        </p:txBody>
      </p:sp>
      <p:sp>
        <p:nvSpPr>
          <p:cNvPr id="91" name="角丸四角形吹き出し 21"/>
          <p:cNvSpPr/>
          <p:nvPr/>
        </p:nvSpPr>
        <p:spPr>
          <a:xfrm>
            <a:off x="2699792" y="4092540"/>
            <a:ext cx="5976664" cy="1784732"/>
          </a:xfrm>
          <a:custGeom>
            <a:avLst/>
            <a:gdLst/>
            <a:ahLst/>
            <a:cxnLst/>
            <a:rect l="l" t="t" r="r" b="b"/>
            <a:pathLst>
              <a:path w="5976664" h="1784732">
                <a:moveTo>
                  <a:pt x="3800868" y="0"/>
                </a:moveTo>
                <a:lnTo>
                  <a:pt x="4127698" y="259320"/>
                </a:lnTo>
                <a:lnTo>
                  <a:pt x="4324556" y="259320"/>
                </a:lnTo>
                <a:lnTo>
                  <a:pt x="4890465" y="259320"/>
                </a:lnTo>
                <a:lnTo>
                  <a:pt x="5210789" y="21096"/>
                </a:lnTo>
                <a:lnTo>
                  <a:pt x="5542184" y="259320"/>
                </a:lnTo>
                <a:lnTo>
                  <a:pt x="5722424" y="259320"/>
                </a:lnTo>
                <a:cubicBezTo>
                  <a:pt x="5862837" y="259320"/>
                  <a:pt x="5976664" y="373147"/>
                  <a:pt x="5976664" y="513560"/>
                </a:cubicBezTo>
                <a:lnTo>
                  <a:pt x="5976664" y="894908"/>
                </a:lnTo>
                <a:lnTo>
                  <a:pt x="5976664" y="1530492"/>
                </a:lnTo>
                <a:cubicBezTo>
                  <a:pt x="5976664" y="1670905"/>
                  <a:pt x="5862837" y="1784732"/>
                  <a:pt x="5722424" y="1784732"/>
                </a:cubicBezTo>
                <a:lnTo>
                  <a:pt x="5542184" y="1784732"/>
                </a:lnTo>
                <a:lnTo>
                  <a:pt x="4890465" y="1784732"/>
                </a:lnTo>
                <a:lnTo>
                  <a:pt x="4324556" y="1784732"/>
                </a:lnTo>
                <a:lnTo>
                  <a:pt x="4127698" y="1784732"/>
                </a:lnTo>
                <a:lnTo>
                  <a:pt x="3624026" y="1784732"/>
                </a:lnTo>
                <a:lnTo>
                  <a:pt x="3451051" y="1784732"/>
                </a:lnTo>
                <a:lnTo>
                  <a:pt x="2452348" y="1784732"/>
                </a:lnTo>
                <a:lnTo>
                  <a:pt x="2126448" y="1784732"/>
                </a:lnTo>
                <a:lnTo>
                  <a:pt x="1127745" y="1784732"/>
                </a:lnTo>
                <a:lnTo>
                  <a:pt x="451098" y="1784732"/>
                </a:lnTo>
                <a:lnTo>
                  <a:pt x="254240" y="1784732"/>
                </a:lnTo>
                <a:cubicBezTo>
                  <a:pt x="113827" y="1784732"/>
                  <a:pt x="0" y="1670905"/>
                  <a:pt x="0" y="1530492"/>
                </a:cubicBezTo>
                <a:lnTo>
                  <a:pt x="0" y="894908"/>
                </a:lnTo>
                <a:lnTo>
                  <a:pt x="0" y="513560"/>
                </a:lnTo>
                <a:cubicBezTo>
                  <a:pt x="0" y="373147"/>
                  <a:pt x="113827" y="259320"/>
                  <a:pt x="254240" y="259320"/>
                </a:cubicBezTo>
                <a:lnTo>
                  <a:pt x="451098" y="259320"/>
                </a:lnTo>
                <a:lnTo>
                  <a:pt x="764882" y="13851"/>
                </a:lnTo>
                <a:lnTo>
                  <a:pt x="1127745" y="259320"/>
                </a:lnTo>
                <a:lnTo>
                  <a:pt x="2126448" y="259320"/>
                </a:lnTo>
                <a:lnTo>
                  <a:pt x="2452348" y="259320"/>
                </a:lnTo>
                <a:lnTo>
                  <a:pt x="3451051" y="259320"/>
                </a:lnTo>
                <a:close/>
              </a:path>
            </a:pathLst>
          </a:cu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latin typeface="HGPｺﾞｼｯｸE" panose="020B0900000000000000" pitchFamily="50" charset="-128"/>
                <a:ea typeface="HGPｺﾞｼｯｸE" panose="020B0900000000000000" pitchFamily="50" charset="-128"/>
              </a:rPr>
              <a:t>投与時間の</a:t>
            </a:r>
            <a:r>
              <a:rPr kumimoji="1" lang="ja-JP" altLang="en-US" sz="2400" dirty="0" smtClean="0">
                <a:latin typeface="HGPｺﾞｼｯｸE" panose="020B0900000000000000" pitchFamily="50" charset="-128"/>
                <a:ea typeface="HGPｺﾞｼｯｸE" panose="020B0900000000000000" pitchFamily="50" charset="-128"/>
              </a:rPr>
              <a:t>設定を見直す</a:t>
            </a:r>
            <a:endParaRPr kumimoji="1" lang="en-US" altLang="ja-JP" sz="2400" dirty="0" smtClean="0">
              <a:latin typeface="HGPｺﾞｼｯｸE" panose="020B0900000000000000" pitchFamily="50" charset="-128"/>
              <a:ea typeface="HGPｺﾞｼｯｸE" panose="020B0900000000000000" pitchFamily="50" charset="-128"/>
            </a:endParaRPr>
          </a:p>
          <a:p>
            <a:pPr algn="ctr"/>
            <a:r>
              <a:rPr kumimoji="1" lang="ja-JP" altLang="en-US" sz="2400" dirty="0" smtClean="0">
                <a:latin typeface="HGPｺﾞｼｯｸE" panose="020B0900000000000000" pitchFamily="50" charset="-128"/>
                <a:ea typeface="HGPｺﾞｼｯｸE" panose="020B0900000000000000" pitchFamily="50" charset="-128"/>
              </a:rPr>
              <a:t>必要がある旨を医師に</a:t>
            </a:r>
            <a:r>
              <a:rPr lang="ja-JP" altLang="en-US" sz="2400" dirty="0" smtClean="0">
                <a:latin typeface="HGPｺﾞｼｯｸE" panose="020B0900000000000000" pitchFamily="50" charset="-128"/>
                <a:ea typeface="HGPｺﾞｼｯｸE" panose="020B0900000000000000" pitchFamily="50" charset="-128"/>
              </a:rPr>
              <a:t>報告</a:t>
            </a:r>
            <a:endParaRPr kumimoji="1" lang="en-US" altLang="ja-JP" sz="2400" dirty="0" smtClean="0">
              <a:latin typeface="HGPｺﾞｼｯｸE" panose="020B0900000000000000" pitchFamily="50" charset="-128"/>
              <a:ea typeface="HGPｺﾞｼｯｸE" panose="020B0900000000000000" pitchFamily="50" charset="-128"/>
            </a:endParaRPr>
          </a:p>
        </p:txBody>
      </p:sp>
      <p:sp>
        <p:nvSpPr>
          <p:cNvPr id="88" name="角丸四角形吹き出し 87"/>
          <p:cNvSpPr/>
          <p:nvPr/>
        </p:nvSpPr>
        <p:spPr>
          <a:xfrm>
            <a:off x="2757210" y="3573016"/>
            <a:ext cx="5847238" cy="1789736"/>
          </a:xfrm>
          <a:custGeom>
            <a:avLst/>
            <a:gdLst/>
            <a:ahLst/>
            <a:cxnLst/>
            <a:rect l="l" t="t" r="r" b="b"/>
            <a:pathLst>
              <a:path w="5832648" h="1789736">
                <a:moveTo>
                  <a:pt x="1774664" y="0"/>
                </a:moveTo>
                <a:lnTo>
                  <a:pt x="1908212" y="0"/>
                </a:lnTo>
                <a:lnTo>
                  <a:pt x="2502278" y="0"/>
                </a:lnTo>
                <a:lnTo>
                  <a:pt x="3286832" y="0"/>
                </a:lnTo>
                <a:lnTo>
                  <a:pt x="3420380" y="0"/>
                </a:lnTo>
                <a:lnTo>
                  <a:pt x="3625936" y="0"/>
                </a:lnTo>
                <a:lnTo>
                  <a:pt x="3718880" y="0"/>
                </a:lnTo>
                <a:lnTo>
                  <a:pt x="4014446" y="0"/>
                </a:lnTo>
                <a:lnTo>
                  <a:pt x="4842538" y="0"/>
                </a:lnTo>
                <a:lnTo>
                  <a:pt x="5138104" y="0"/>
                </a:lnTo>
                <a:lnTo>
                  <a:pt x="5436604" y="0"/>
                </a:lnTo>
                <a:lnTo>
                  <a:pt x="5570152" y="0"/>
                </a:lnTo>
                <a:cubicBezTo>
                  <a:pt x="5715125" y="0"/>
                  <a:pt x="5832648" y="117523"/>
                  <a:pt x="5832648" y="262496"/>
                </a:cubicBezTo>
                <a:lnTo>
                  <a:pt x="5832648" y="918718"/>
                </a:lnTo>
                <a:lnTo>
                  <a:pt x="5832648" y="1312449"/>
                </a:lnTo>
                <a:cubicBezTo>
                  <a:pt x="5832648" y="1457422"/>
                  <a:pt x="5715125" y="1574945"/>
                  <a:pt x="5570152" y="1574945"/>
                </a:cubicBezTo>
                <a:lnTo>
                  <a:pt x="5436604" y="1574945"/>
                </a:lnTo>
                <a:lnTo>
                  <a:pt x="5153512" y="1789736"/>
                </a:lnTo>
                <a:lnTo>
                  <a:pt x="4842538" y="1574945"/>
                </a:lnTo>
                <a:lnTo>
                  <a:pt x="4014446" y="1574945"/>
                </a:lnTo>
                <a:lnTo>
                  <a:pt x="3717421" y="1771813"/>
                </a:lnTo>
                <a:lnTo>
                  <a:pt x="3420380" y="1574945"/>
                </a:lnTo>
                <a:lnTo>
                  <a:pt x="3286832" y="1574945"/>
                </a:lnTo>
                <a:lnTo>
                  <a:pt x="2502278" y="1574945"/>
                </a:lnTo>
                <a:lnTo>
                  <a:pt x="2205253" y="1771813"/>
                </a:lnTo>
                <a:lnTo>
                  <a:pt x="1922142" y="1584177"/>
                </a:lnTo>
                <a:lnTo>
                  <a:pt x="990110" y="1584177"/>
                </a:lnTo>
                <a:lnTo>
                  <a:pt x="693085" y="1782199"/>
                </a:lnTo>
                <a:lnTo>
                  <a:pt x="396044" y="1584177"/>
                </a:lnTo>
                <a:lnTo>
                  <a:pt x="264035" y="1584177"/>
                </a:lnTo>
                <a:cubicBezTo>
                  <a:pt x="118212" y="1584177"/>
                  <a:pt x="0" y="1465965"/>
                  <a:pt x="0" y="1320142"/>
                </a:cubicBezTo>
                <a:lnTo>
                  <a:pt x="0" y="924104"/>
                </a:lnTo>
                <a:lnTo>
                  <a:pt x="0" y="264036"/>
                </a:lnTo>
                <a:cubicBezTo>
                  <a:pt x="0" y="118213"/>
                  <a:pt x="118212" y="1"/>
                  <a:pt x="264035" y="1"/>
                </a:cubicBezTo>
                <a:lnTo>
                  <a:pt x="396044" y="1"/>
                </a:lnTo>
                <a:lnTo>
                  <a:pt x="990110" y="1"/>
                </a:lnTo>
                <a:lnTo>
                  <a:pt x="1774654" y="1"/>
                </a:lnTo>
                <a:cubicBezTo>
                  <a:pt x="1774658" y="0"/>
                  <a:pt x="1774661" y="0"/>
                  <a:pt x="1774664" y="0"/>
                </a:cubicBezTo>
                <a:close/>
              </a:path>
            </a:pathLst>
          </a:custGeom>
          <a:solidFill>
            <a:schemeClr val="accent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300" dirty="0" smtClean="0">
                <a:latin typeface="HGPｺﾞｼｯｸE" panose="020B0900000000000000" pitchFamily="50" charset="-128"/>
                <a:ea typeface="HGPｺﾞｼｯｸE" panose="020B0900000000000000" pitchFamily="50" charset="-128"/>
              </a:rPr>
              <a:t>H30 2/15</a:t>
            </a:r>
            <a:r>
              <a:rPr kumimoji="1" lang="ja-JP" altLang="en-US" sz="2300" dirty="0" smtClean="0">
                <a:latin typeface="HGPｺﾞｼｯｸE" panose="020B0900000000000000" pitchFamily="50" charset="-128"/>
                <a:ea typeface="HGPｺﾞｼｯｸE" panose="020B0900000000000000" pitchFamily="50" charset="-128"/>
              </a:rPr>
              <a:t>～</a:t>
            </a:r>
            <a:r>
              <a:rPr kumimoji="1" lang="en-US" altLang="ja-JP" sz="2300" dirty="0" smtClean="0">
                <a:latin typeface="HGPｺﾞｼｯｸE" panose="020B0900000000000000" pitchFamily="50" charset="-128"/>
                <a:ea typeface="HGPｺﾞｼｯｸE" panose="020B0900000000000000" pitchFamily="50" charset="-128"/>
              </a:rPr>
              <a:t>1</a:t>
            </a:r>
            <a:r>
              <a:rPr kumimoji="1" lang="ja-JP" altLang="en-US" sz="2300" dirty="0" smtClean="0">
                <a:latin typeface="HGPｺﾞｼｯｸE" panose="020B0900000000000000" pitchFamily="50" charset="-128"/>
                <a:ea typeface="HGPｺﾞｼｯｸE" panose="020B0900000000000000" pitchFamily="50" charset="-128"/>
              </a:rPr>
              <a:t>回</a:t>
            </a:r>
            <a:r>
              <a:rPr kumimoji="1" lang="en-US" altLang="ja-JP" sz="2300" dirty="0" smtClean="0">
                <a:latin typeface="HGPｺﾞｼｯｸE" panose="020B0900000000000000" pitchFamily="50" charset="-128"/>
                <a:ea typeface="HGPｺﾞｼｯｸE" panose="020B0900000000000000" pitchFamily="50" charset="-128"/>
              </a:rPr>
              <a:t>0.625mg1</a:t>
            </a:r>
            <a:r>
              <a:rPr kumimoji="1" lang="ja-JP" altLang="en-US" sz="2300" dirty="0" smtClean="0">
                <a:latin typeface="HGPｺﾞｼｯｸE" panose="020B0900000000000000" pitchFamily="50" charset="-128"/>
                <a:ea typeface="HGPｺﾞｼｯｸE" panose="020B0900000000000000" pitchFamily="50" charset="-128"/>
              </a:rPr>
              <a:t>日</a:t>
            </a:r>
            <a:r>
              <a:rPr kumimoji="1" lang="en-US" altLang="ja-JP" sz="2300" dirty="0" smtClean="0">
                <a:latin typeface="HGPｺﾞｼｯｸE" panose="020B0900000000000000" pitchFamily="50" charset="-128"/>
                <a:ea typeface="HGPｺﾞｼｯｸE" panose="020B0900000000000000" pitchFamily="50" charset="-128"/>
              </a:rPr>
              <a:t>4</a:t>
            </a:r>
            <a:r>
              <a:rPr kumimoji="1" lang="ja-JP" altLang="en-US" sz="2300" dirty="0" smtClean="0">
                <a:latin typeface="HGPｺﾞｼｯｸE" panose="020B0900000000000000" pitchFamily="50" charset="-128"/>
                <a:ea typeface="HGPｺﾞｼｯｸE" panose="020B0900000000000000" pitchFamily="50" charset="-128"/>
              </a:rPr>
              <a:t>回（</a:t>
            </a:r>
            <a:r>
              <a:rPr kumimoji="1" lang="en-US" altLang="ja-JP" sz="2300" dirty="0" smtClean="0">
                <a:latin typeface="HGPｺﾞｼｯｸE" panose="020B0900000000000000" pitchFamily="50" charset="-128"/>
                <a:ea typeface="HGPｺﾞｼｯｸE" panose="020B0900000000000000" pitchFamily="50" charset="-128"/>
              </a:rPr>
              <a:t>2.5mg/</a:t>
            </a:r>
            <a:r>
              <a:rPr kumimoji="1" lang="ja-JP" altLang="en-US" sz="2300" dirty="0" smtClean="0">
                <a:latin typeface="HGPｺﾞｼｯｸE" panose="020B0900000000000000" pitchFamily="50" charset="-128"/>
                <a:ea typeface="HGPｺﾞｼｯｸE" panose="020B0900000000000000" pitchFamily="50" charset="-128"/>
              </a:rPr>
              <a:t>日）</a:t>
            </a:r>
            <a:endParaRPr kumimoji="1" lang="en-US" altLang="ja-JP" sz="2300" dirty="0" smtClean="0">
              <a:latin typeface="HGPｺﾞｼｯｸE" panose="020B0900000000000000" pitchFamily="50" charset="-128"/>
              <a:ea typeface="HGPｺﾞｼｯｸE" panose="020B0900000000000000" pitchFamily="50" charset="-128"/>
            </a:endParaRPr>
          </a:p>
          <a:p>
            <a:pPr algn="ctr"/>
            <a:r>
              <a:rPr lang="ja-JP" altLang="en-US" sz="2400" dirty="0">
                <a:latin typeface="HGPｺﾞｼｯｸE" panose="020B0900000000000000" pitchFamily="50" charset="-128"/>
                <a:ea typeface="HGPｺﾞｼｯｸE" panose="020B0900000000000000" pitchFamily="50" charset="-128"/>
              </a:rPr>
              <a:t>夜中</a:t>
            </a:r>
            <a:r>
              <a:rPr lang="ja-JP" altLang="en-US" sz="2400" dirty="0" smtClean="0">
                <a:latin typeface="HGPｺﾞｼｯｸE" panose="020B0900000000000000" pitchFamily="50" charset="-128"/>
                <a:ea typeface="HGPｺﾞｼｯｸE" panose="020B0900000000000000" pitchFamily="50" charset="-128"/>
              </a:rPr>
              <a:t>にハフハフすることがあり増量</a:t>
            </a:r>
            <a:endParaRPr lang="en-US" altLang="ja-JP" sz="2400" dirty="0" smtClean="0">
              <a:latin typeface="HGPｺﾞｼｯｸE" panose="020B0900000000000000" pitchFamily="50" charset="-128"/>
              <a:ea typeface="HGPｺﾞｼｯｸE" panose="020B0900000000000000" pitchFamily="50" charset="-128"/>
            </a:endParaRPr>
          </a:p>
          <a:p>
            <a:pPr algn="ctr"/>
            <a:r>
              <a:rPr kumimoji="1" lang="ja-JP" altLang="en-US" sz="2400" dirty="0" smtClean="0">
                <a:latin typeface="HGPｺﾞｼｯｸE" panose="020B0900000000000000" pitchFamily="50" charset="-128"/>
                <a:ea typeface="HGPｺﾞｼｯｸE" panose="020B0900000000000000" pitchFamily="50" charset="-128"/>
              </a:rPr>
              <a:t>現在も同量で継続</a:t>
            </a:r>
            <a:endParaRPr kumimoji="1" lang="ja-JP" altLang="en-US" sz="2400" dirty="0">
              <a:latin typeface="HGPｺﾞｼｯｸE" panose="020B0900000000000000" pitchFamily="50" charset="-128"/>
              <a:ea typeface="HGPｺﾞｼｯｸE" panose="020B0900000000000000" pitchFamily="50" charset="-128"/>
            </a:endParaRPr>
          </a:p>
        </p:txBody>
      </p:sp>
      <p:sp>
        <p:nvSpPr>
          <p:cNvPr id="101" name="角丸四角形吹き出し 100"/>
          <p:cNvSpPr/>
          <p:nvPr/>
        </p:nvSpPr>
        <p:spPr>
          <a:xfrm>
            <a:off x="2699792" y="4941168"/>
            <a:ext cx="5904656" cy="1825930"/>
          </a:xfrm>
          <a:custGeom>
            <a:avLst/>
            <a:gdLst/>
            <a:ahLst/>
            <a:cxnLst/>
            <a:rect l="l" t="t" r="r" b="b"/>
            <a:pathLst>
              <a:path w="5904656" h="1825930">
                <a:moveTo>
                  <a:pt x="2275260" y="0"/>
                </a:moveTo>
                <a:lnTo>
                  <a:pt x="2592288" y="241754"/>
                </a:lnTo>
                <a:lnTo>
                  <a:pt x="3286832" y="241754"/>
                </a:lnTo>
                <a:lnTo>
                  <a:pt x="3456384" y="241754"/>
                </a:lnTo>
                <a:lnTo>
                  <a:pt x="3787428" y="0"/>
                </a:lnTo>
                <a:lnTo>
                  <a:pt x="4104456" y="241754"/>
                </a:lnTo>
                <a:lnTo>
                  <a:pt x="4944549" y="241754"/>
                </a:lnTo>
                <a:lnTo>
                  <a:pt x="5209416" y="13938"/>
                </a:lnTo>
                <a:lnTo>
                  <a:pt x="5520613" y="241754"/>
                </a:lnTo>
                <a:lnTo>
                  <a:pt x="5642160" y="241754"/>
                </a:lnTo>
                <a:cubicBezTo>
                  <a:pt x="5787133" y="241754"/>
                  <a:pt x="5904656" y="359277"/>
                  <a:pt x="5904656" y="504250"/>
                </a:cubicBezTo>
                <a:lnTo>
                  <a:pt x="5904656" y="897981"/>
                </a:lnTo>
                <a:lnTo>
                  <a:pt x="5904656" y="1554203"/>
                </a:lnTo>
                <a:cubicBezTo>
                  <a:pt x="5904656" y="1699176"/>
                  <a:pt x="5787133" y="1816699"/>
                  <a:pt x="5642160" y="1816699"/>
                </a:cubicBezTo>
                <a:lnTo>
                  <a:pt x="5520613" y="1816699"/>
                </a:lnTo>
                <a:lnTo>
                  <a:pt x="5354128" y="1816699"/>
                </a:lnTo>
                <a:lnTo>
                  <a:pt x="4944549" y="1816699"/>
                </a:lnTo>
                <a:lnTo>
                  <a:pt x="4104456" y="1816699"/>
                </a:lnTo>
                <a:lnTo>
                  <a:pt x="3862896" y="1816699"/>
                </a:lnTo>
                <a:lnTo>
                  <a:pt x="3841960" y="1816699"/>
                </a:lnTo>
                <a:lnTo>
                  <a:pt x="3456384" y="1816699"/>
                </a:lnTo>
                <a:lnTo>
                  <a:pt x="3286832" y="1816699"/>
                </a:lnTo>
                <a:lnTo>
                  <a:pt x="2592288" y="1816699"/>
                </a:lnTo>
                <a:lnTo>
                  <a:pt x="2395251" y="1816699"/>
                </a:lnTo>
                <a:cubicBezTo>
                  <a:pt x="2374496" y="1823052"/>
                  <a:pt x="2352480" y="1825930"/>
                  <a:pt x="2329792" y="1825930"/>
                </a:cubicBezTo>
                <a:lnTo>
                  <a:pt x="1080120" y="1825930"/>
                </a:lnTo>
                <a:lnTo>
                  <a:pt x="432048" y="1825930"/>
                </a:lnTo>
                <a:lnTo>
                  <a:pt x="262496" y="1825930"/>
                </a:lnTo>
                <a:cubicBezTo>
                  <a:pt x="117523" y="1825930"/>
                  <a:pt x="0" y="1708407"/>
                  <a:pt x="0" y="1563434"/>
                </a:cubicBezTo>
                <a:lnTo>
                  <a:pt x="0" y="907212"/>
                </a:lnTo>
                <a:lnTo>
                  <a:pt x="0" y="513481"/>
                </a:lnTo>
                <a:cubicBezTo>
                  <a:pt x="0" y="368508"/>
                  <a:pt x="117523" y="250985"/>
                  <a:pt x="262496" y="250985"/>
                </a:cubicBezTo>
                <a:lnTo>
                  <a:pt x="432048" y="250985"/>
                </a:lnTo>
                <a:lnTo>
                  <a:pt x="763092" y="9231"/>
                </a:lnTo>
                <a:lnTo>
                  <a:pt x="1080120" y="250985"/>
                </a:lnTo>
                <a:lnTo>
                  <a:pt x="1709204" y="250985"/>
                </a:lnTo>
                <a:cubicBezTo>
                  <a:pt x="1729960" y="244633"/>
                  <a:pt x="1751976" y="241754"/>
                  <a:pt x="1774664" y="241754"/>
                </a:cubicBezTo>
                <a:lnTo>
                  <a:pt x="1944216" y="241754"/>
                </a:lnTo>
                <a:close/>
              </a:path>
            </a:pathLst>
          </a:custGeom>
          <a:solidFill>
            <a:schemeClr val="accent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smtClean="0">
                <a:latin typeface="HGPｺﾞｼｯｸE" panose="020B0900000000000000" pitchFamily="50" charset="-128"/>
                <a:ea typeface="HGPｺﾞｼｯｸE" panose="020B0900000000000000" pitchFamily="50" charset="-128"/>
              </a:rPr>
              <a:t>H30 1/5</a:t>
            </a:r>
            <a:r>
              <a:rPr lang="ja-JP" altLang="en-US" sz="2400" dirty="0" smtClean="0">
                <a:latin typeface="HGPｺﾞｼｯｸE" panose="020B0900000000000000" pitchFamily="50" charset="-128"/>
                <a:ea typeface="HGPｺﾞｼｯｸE" panose="020B0900000000000000" pitchFamily="50" charset="-128"/>
              </a:rPr>
              <a:t>～</a:t>
            </a:r>
            <a:r>
              <a:rPr lang="en-US" altLang="ja-JP" sz="2400" dirty="0" smtClean="0">
                <a:latin typeface="HGPｺﾞｼｯｸE" panose="020B0900000000000000" pitchFamily="50" charset="-128"/>
                <a:ea typeface="HGPｺﾞｼｯｸE" panose="020B0900000000000000" pitchFamily="50" charset="-128"/>
              </a:rPr>
              <a:t>1</a:t>
            </a:r>
            <a:r>
              <a:rPr lang="ja-JP" altLang="en-US" sz="2400" dirty="0" smtClean="0">
                <a:latin typeface="HGPｺﾞｼｯｸE" panose="020B0900000000000000" pitchFamily="50" charset="-128"/>
                <a:ea typeface="HGPｺﾞｼｯｸE" panose="020B0900000000000000" pitchFamily="50" charset="-128"/>
              </a:rPr>
              <a:t>回</a:t>
            </a:r>
            <a:r>
              <a:rPr lang="en-US" altLang="ja-JP" sz="2400" dirty="0" smtClean="0">
                <a:latin typeface="HGPｺﾞｼｯｸE" panose="020B0900000000000000" pitchFamily="50" charset="-128"/>
                <a:ea typeface="HGPｺﾞｼｯｸE" panose="020B0900000000000000" pitchFamily="50" charset="-128"/>
              </a:rPr>
              <a:t>0.5mg1</a:t>
            </a:r>
            <a:r>
              <a:rPr lang="ja-JP" altLang="en-US" sz="2400" dirty="0" smtClean="0">
                <a:latin typeface="HGPｺﾞｼｯｸE" panose="020B0900000000000000" pitchFamily="50" charset="-128"/>
                <a:ea typeface="HGPｺﾞｼｯｸE" panose="020B0900000000000000" pitchFamily="50" charset="-128"/>
              </a:rPr>
              <a:t>日</a:t>
            </a:r>
            <a:r>
              <a:rPr lang="en-US" altLang="ja-JP" sz="2400" dirty="0" smtClean="0">
                <a:latin typeface="HGPｺﾞｼｯｸE" panose="020B0900000000000000" pitchFamily="50" charset="-128"/>
                <a:ea typeface="HGPｺﾞｼｯｸE" panose="020B0900000000000000" pitchFamily="50" charset="-128"/>
              </a:rPr>
              <a:t>4</a:t>
            </a:r>
            <a:r>
              <a:rPr lang="ja-JP" altLang="en-US" sz="2400" dirty="0" smtClean="0">
                <a:latin typeface="HGPｺﾞｼｯｸE" panose="020B0900000000000000" pitchFamily="50" charset="-128"/>
                <a:ea typeface="HGPｺﾞｼｯｸE" panose="020B0900000000000000" pitchFamily="50" charset="-128"/>
              </a:rPr>
              <a:t>回（</a:t>
            </a:r>
            <a:r>
              <a:rPr lang="en-US" altLang="ja-JP" sz="2400" dirty="0" smtClean="0">
                <a:latin typeface="HGPｺﾞｼｯｸE" panose="020B0900000000000000" pitchFamily="50" charset="-128"/>
                <a:ea typeface="HGPｺﾞｼｯｸE" panose="020B0900000000000000" pitchFamily="50" charset="-128"/>
              </a:rPr>
              <a:t>2mg/</a:t>
            </a:r>
            <a:r>
              <a:rPr lang="ja-JP" altLang="en-US" sz="2400" dirty="0" smtClean="0">
                <a:latin typeface="HGPｺﾞｼｯｸE" panose="020B0900000000000000" pitchFamily="50" charset="-128"/>
                <a:ea typeface="HGPｺﾞｼｯｸE" panose="020B0900000000000000" pitchFamily="50" charset="-128"/>
              </a:rPr>
              <a:t>日</a:t>
            </a:r>
            <a:r>
              <a:rPr lang="en-US" altLang="ja-JP" sz="2400" dirty="0" smtClean="0">
                <a:latin typeface="HGPｺﾞｼｯｸE" panose="020B0900000000000000" pitchFamily="50" charset="-128"/>
                <a:ea typeface="HGPｺﾞｼｯｸE" panose="020B0900000000000000" pitchFamily="50" charset="-128"/>
              </a:rPr>
              <a:t>)</a:t>
            </a:r>
          </a:p>
          <a:p>
            <a:pPr algn="ctr"/>
            <a:r>
              <a:rPr kumimoji="1" lang="ja-JP" altLang="en-US" sz="2400" dirty="0" smtClean="0">
                <a:latin typeface="HGPｺﾞｼｯｸE" panose="020B0900000000000000" pitchFamily="50" charset="-128"/>
                <a:ea typeface="HGPｺﾞｼｯｸE" panose="020B0900000000000000" pitchFamily="50" charset="-128"/>
              </a:rPr>
              <a:t>投与間隔が一定になるよう回数増加</a:t>
            </a:r>
            <a:endParaRPr kumimoji="1" lang="en-US" altLang="ja-JP" sz="2400" dirty="0" smtClean="0">
              <a:latin typeface="HGPｺﾞｼｯｸE" panose="020B0900000000000000" pitchFamily="50" charset="-128"/>
              <a:ea typeface="HGPｺﾞｼｯｸE" panose="020B0900000000000000" pitchFamily="50" charset="-128"/>
            </a:endParaRPr>
          </a:p>
          <a:p>
            <a:pPr algn="ctr"/>
            <a:r>
              <a:rPr lang="ja-JP" altLang="en-US" sz="2400" dirty="0">
                <a:latin typeface="HGPｺﾞｼｯｸE" panose="020B0900000000000000" pitchFamily="50" charset="-128"/>
                <a:ea typeface="HGPｺﾞｼｯｸE" panose="020B0900000000000000" pitchFamily="50" charset="-128"/>
              </a:rPr>
              <a:t>しばらく</a:t>
            </a:r>
            <a:r>
              <a:rPr lang="ja-JP" altLang="en-US" sz="2400" dirty="0" smtClean="0">
                <a:latin typeface="HGPｺﾞｼｯｸE" panose="020B0900000000000000" pitchFamily="50" charset="-128"/>
                <a:ea typeface="HGPｺﾞｼｯｸE" panose="020B0900000000000000" pitchFamily="50" charset="-128"/>
              </a:rPr>
              <a:t>は経過良好</a:t>
            </a:r>
            <a:endParaRPr kumimoji="1" lang="ja-JP" altLang="en-US" sz="2400" dirty="0">
              <a:latin typeface="HGPｺﾞｼｯｸE" panose="020B0900000000000000" pitchFamily="50" charset="-128"/>
              <a:ea typeface="HGPｺﾞｼｯｸE" panose="020B0900000000000000" pitchFamily="50" charset="-128"/>
            </a:endParaRPr>
          </a:p>
        </p:txBody>
      </p:sp>
      <p:sp>
        <p:nvSpPr>
          <p:cNvPr id="105" name="角丸四角形吹き出し 100"/>
          <p:cNvSpPr/>
          <p:nvPr/>
        </p:nvSpPr>
        <p:spPr>
          <a:xfrm>
            <a:off x="2699792" y="4941168"/>
            <a:ext cx="5904656" cy="1825930"/>
          </a:xfrm>
          <a:custGeom>
            <a:avLst/>
            <a:gdLst/>
            <a:ahLst/>
            <a:cxnLst/>
            <a:rect l="l" t="t" r="r" b="b"/>
            <a:pathLst>
              <a:path w="5904656" h="1825930">
                <a:moveTo>
                  <a:pt x="2275260" y="0"/>
                </a:moveTo>
                <a:lnTo>
                  <a:pt x="2592288" y="241754"/>
                </a:lnTo>
                <a:lnTo>
                  <a:pt x="3286832" y="241754"/>
                </a:lnTo>
                <a:lnTo>
                  <a:pt x="3456384" y="241754"/>
                </a:lnTo>
                <a:lnTo>
                  <a:pt x="3787428" y="0"/>
                </a:lnTo>
                <a:lnTo>
                  <a:pt x="4104456" y="241754"/>
                </a:lnTo>
                <a:lnTo>
                  <a:pt x="4944549" y="241754"/>
                </a:lnTo>
                <a:lnTo>
                  <a:pt x="5209416" y="13938"/>
                </a:lnTo>
                <a:lnTo>
                  <a:pt x="5520613" y="241754"/>
                </a:lnTo>
                <a:lnTo>
                  <a:pt x="5642160" y="241754"/>
                </a:lnTo>
                <a:cubicBezTo>
                  <a:pt x="5787133" y="241754"/>
                  <a:pt x="5904656" y="359277"/>
                  <a:pt x="5904656" y="504250"/>
                </a:cubicBezTo>
                <a:lnTo>
                  <a:pt x="5904656" y="897981"/>
                </a:lnTo>
                <a:lnTo>
                  <a:pt x="5904656" y="1554203"/>
                </a:lnTo>
                <a:cubicBezTo>
                  <a:pt x="5904656" y="1699176"/>
                  <a:pt x="5787133" y="1816699"/>
                  <a:pt x="5642160" y="1816699"/>
                </a:cubicBezTo>
                <a:lnTo>
                  <a:pt x="5520613" y="1816699"/>
                </a:lnTo>
                <a:lnTo>
                  <a:pt x="5354128" y="1816699"/>
                </a:lnTo>
                <a:lnTo>
                  <a:pt x="4944549" y="1816699"/>
                </a:lnTo>
                <a:lnTo>
                  <a:pt x="4104456" y="1816699"/>
                </a:lnTo>
                <a:lnTo>
                  <a:pt x="3862896" y="1816699"/>
                </a:lnTo>
                <a:lnTo>
                  <a:pt x="3841960" y="1816699"/>
                </a:lnTo>
                <a:lnTo>
                  <a:pt x="3456384" y="1816699"/>
                </a:lnTo>
                <a:lnTo>
                  <a:pt x="3286832" y="1816699"/>
                </a:lnTo>
                <a:lnTo>
                  <a:pt x="2592288" y="1816699"/>
                </a:lnTo>
                <a:lnTo>
                  <a:pt x="2395251" y="1816699"/>
                </a:lnTo>
                <a:cubicBezTo>
                  <a:pt x="2374496" y="1823052"/>
                  <a:pt x="2352480" y="1825930"/>
                  <a:pt x="2329792" y="1825930"/>
                </a:cubicBezTo>
                <a:lnTo>
                  <a:pt x="1080120" y="1825930"/>
                </a:lnTo>
                <a:lnTo>
                  <a:pt x="432048" y="1825930"/>
                </a:lnTo>
                <a:lnTo>
                  <a:pt x="262496" y="1825930"/>
                </a:lnTo>
                <a:cubicBezTo>
                  <a:pt x="117523" y="1825930"/>
                  <a:pt x="0" y="1708407"/>
                  <a:pt x="0" y="1563434"/>
                </a:cubicBezTo>
                <a:lnTo>
                  <a:pt x="0" y="907212"/>
                </a:lnTo>
                <a:lnTo>
                  <a:pt x="0" y="513481"/>
                </a:lnTo>
                <a:cubicBezTo>
                  <a:pt x="0" y="368508"/>
                  <a:pt x="117523" y="250985"/>
                  <a:pt x="262496" y="250985"/>
                </a:cubicBezTo>
                <a:lnTo>
                  <a:pt x="432048" y="250985"/>
                </a:lnTo>
                <a:lnTo>
                  <a:pt x="763092" y="9231"/>
                </a:lnTo>
                <a:lnTo>
                  <a:pt x="1080120" y="250985"/>
                </a:lnTo>
                <a:lnTo>
                  <a:pt x="1709204" y="250985"/>
                </a:lnTo>
                <a:cubicBezTo>
                  <a:pt x="1729960" y="244633"/>
                  <a:pt x="1751976" y="241754"/>
                  <a:pt x="1774664" y="241754"/>
                </a:cubicBezTo>
                <a:lnTo>
                  <a:pt x="1944216" y="241754"/>
                </a:lnTo>
                <a:close/>
              </a:path>
            </a:pathLst>
          </a:cu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latin typeface="HGPｺﾞｼｯｸE" panose="020B0900000000000000" pitchFamily="50" charset="-128"/>
                <a:ea typeface="HGPｺﾞｼｯｸE" panose="020B0900000000000000" pitchFamily="50" charset="-128"/>
              </a:rPr>
              <a:t>投与回数と共に</a:t>
            </a:r>
            <a:r>
              <a:rPr kumimoji="1" lang="en-US" altLang="ja-JP" sz="2400" dirty="0" smtClean="0">
                <a:latin typeface="HGPｺﾞｼｯｸE" panose="020B0900000000000000" pitchFamily="50" charset="-128"/>
                <a:ea typeface="HGPｺﾞｼｯｸE" panose="020B0900000000000000" pitchFamily="50" charset="-128"/>
              </a:rPr>
              <a:t>1</a:t>
            </a:r>
            <a:r>
              <a:rPr kumimoji="1" lang="ja-JP" altLang="en-US" sz="2400" dirty="0" smtClean="0">
                <a:latin typeface="HGPｺﾞｼｯｸE" panose="020B0900000000000000" pitchFamily="50" charset="-128"/>
                <a:ea typeface="HGPｺﾞｼｯｸE" panose="020B0900000000000000" pitchFamily="50" charset="-128"/>
              </a:rPr>
              <a:t>日量も増えたため</a:t>
            </a:r>
            <a:endParaRPr kumimoji="1" lang="en-US" altLang="ja-JP" sz="2400" dirty="0" smtClean="0">
              <a:latin typeface="HGPｺﾞｼｯｸE" panose="020B0900000000000000" pitchFamily="50" charset="-128"/>
              <a:ea typeface="HGPｺﾞｼｯｸE" panose="020B0900000000000000" pitchFamily="50" charset="-128"/>
            </a:endParaRPr>
          </a:p>
          <a:p>
            <a:pPr algn="ctr"/>
            <a:r>
              <a:rPr lang="ja-JP" altLang="en-US" sz="2400" dirty="0" smtClean="0">
                <a:latin typeface="HGPｺﾞｼｯｸE" panose="020B0900000000000000" pitchFamily="50" charset="-128"/>
                <a:ea typeface="HGPｺﾞｼｯｸE" panose="020B0900000000000000" pitchFamily="50" charset="-128"/>
              </a:rPr>
              <a:t>脈拍の変化に注意するよう</a:t>
            </a:r>
            <a:endParaRPr lang="en-US" altLang="ja-JP" sz="2400" dirty="0" smtClean="0">
              <a:latin typeface="HGPｺﾞｼｯｸE" panose="020B0900000000000000" pitchFamily="50" charset="-128"/>
              <a:ea typeface="HGPｺﾞｼｯｸE" panose="020B0900000000000000" pitchFamily="50" charset="-128"/>
            </a:endParaRPr>
          </a:p>
          <a:p>
            <a:pPr algn="ctr"/>
            <a:r>
              <a:rPr kumimoji="1" lang="ja-JP" altLang="en-US" sz="2400" dirty="0">
                <a:latin typeface="HGPｺﾞｼｯｸE" panose="020B0900000000000000" pitchFamily="50" charset="-128"/>
                <a:ea typeface="HGPｺﾞｼｯｸE" panose="020B0900000000000000" pitchFamily="50" charset="-128"/>
              </a:rPr>
              <a:t>訪問</a:t>
            </a:r>
            <a:r>
              <a:rPr kumimoji="1" lang="ja-JP" altLang="en-US" sz="2400" dirty="0" smtClean="0">
                <a:latin typeface="HGPｺﾞｼｯｸE" panose="020B0900000000000000" pitchFamily="50" charset="-128"/>
                <a:ea typeface="HGPｺﾞｼｯｸE" panose="020B0900000000000000" pitchFamily="50" charset="-128"/>
              </a:rPr>
              <a:t>看護師、母親に説明</a:t>
            </a:r>
            <a:endParaRPr kumimoji="1" lang="ja-JP" altLang="en-US" sz="24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315425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fade">
                                      <p:cBhvr>
                                        <p:cTn id="17" dur="1000"/>
                                        <p:tgtEl>
                                          <p:spTgt spid="68"/>
                                        </p:tgtEl>
                                      </p:cBhvr>
                                    </p:animEffect>
                                    <p:anim calcmode="lin" valueType="num">
                                      <p:cBhvr>
                                        <p:cTn id="18" dur="1000" fill="hold"/>
                                        <p:tgtEl>
                                          <p:spTgt spid="68"/>
                                        </p:tgtEl>
                                        <p:attrNameLst>
                                          <p:attrName>ppt_x</p:attrName>
                                        </p:attrNameLst>
                                      </p:cBhvr>
                                      <p:tavLst>
                                        <p:tav tm="0">
                                          <p:val>
                                            <p:strVal val="#ppt_x"/>
                                          </p:val>
                                        </p:tav>
                                        <p:tav tm="100000">
                                          <p:val>
                                            <p:strVal val="#ppt_x"/>
                                          </p:val>
                                        </p:tav>
                                      </p:tavLst>
                                    </p:anim>
                                    <p:anim calcmode="lin" valueType="num">
                                      <p:cBhvr>
                                        <p:cTn id="19"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grpId="1" nodeType="clickEffect">
                                  <p:stCondLst>
                                    <p:cond delay="0"/>
                                  </p:stCondLst>
                                  <p:childTnLst>
                                    <p:animEffect transition="out" filter="fade">
                                      <p:cBhvr>
                                        <p:cTn id="23" dur="1000"/>
                                        <p:tgtEl>
                                          <p:spTgt spid="68"/>
                                        </p:tgtEl>
                                      </p:cBhvr>
                                    </p:animEffect>
                                    <p:anim calcmode="lin" valueType="num">
                                      <p:cBhvr>
                                        <p:cTn id="24" dur="1000"/>
                                        <p:tgtEl>
                                          <p:spTgt spid="68"/>
                                        </p:tgtEl>
                                        <p:attrNameLst>
                                          <p:attrName>ppt_x</p:attrName>
                                        </p:attrNameLst>
                                      </p:cBhvr>
                                      <p:tavLst>
                                        <p:tav tm="0">
                                          <p:val>
                                            <p:strVal val="ppt_x"/>
                                          </p:val>
                                        </p:tav>
                                        <p:tav tm="100000">
                                          <p:val>
                                            <p:strVal val="ppt_x"/>
                                          </p:val>
                                        </p:tav>
                                      </p:tavLst>
                                    </p:anim>
                                    <p:anim calcmode="lin" valueType="num">
                                      <p:cBhvr>
                                        <p:cTn id="25" dur="1000"/>
                                        <p:tgtEl>
                                          <p:spTgt spid="68"/>
                                        </p:tgtEl>
                                        <p:attrNameLst>
                                          <p:attrName>ppt_y</p:attrName>
                                        </p:attrNameLst>
                                      </p:cBhvr>
                                      <p:tavLst>
                                        <p:tav tm="0">
                                          <p:val>
                                            <p:strVal val="ppt_y"/>
                                          </p:val>
                                        </p:tav>
                                        <p:tav tm="100000">
                                          <p:val>
                                            <p:strVal val="ppt_y+.1"/>
                                          </p:val>
                                        </p:tav>
                                      </p:tavLst>
                                    </p:anim>
                                    <p:set>
                                      <p:cBhvr>
                                        <p:cTn id="26" dur="1" fill="hold">
                                          <p:stCondLst>
                                            <p:cond delay="999"/>
                                          </p:stCondLst>
                                        </p:cTn>
                                        <p:tgtEl>
                                          <p:spTgt spid="68"/>
                                        </p:tgtEl>
                                        <p:attrNameLst>
                                          <p:attrName>style.visibility</p:attrName>
                                        </p:attrNameLst>
                                      </p:cBhvr>
                                      <p:to>
                                        <p:strVal val="hidden"/>
                                      </p:to>
                                    </p:set>
                                  </p:childTnLst>
                                </p:cTn>
                              </p:par>
                              <p:par>
                                <p:cTn id="27" presetID="42"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fade">
                                      <p:cBhvr>
                                        <p:cTn id="34" dur="1000"/>
                                        <p:tgtEl>
                                          <p:spTgt spid="69"/>
                                        </p:tgtEl>
                                      </p:cBhvr>
                                    </p:animEffect>
                                    <p:anim calcmode="lin" valueType="num">
                                      <p:cBhvr>
                                        <p:cTn id="35" dur="1000" fill="hold"/>
                                        <p:tgtEl>
                                          <p:spTgt spid="69"/>
                                        </p:tgtEl>
                                        <p:attrNameLst>
                                          <p:attrName>ppt_x</p:attrName>
                                        </p:attrNameLst>
                                      </p:cBhvr>
                                      <p:tavLst>
                                        <p:tav tm="0">
                                          <p:val>
                                            <p:strVal val="#ppt_x"/>
                                          </p:val>
                                        </p:tav>
                                        <p:tav tm="100000">
                                          <p:val>
                                            <p:strVal val="#ppt_x"/>
                                          </p:val>
                                        </p:tav>
                                      </p:tavLst>
                                    </p:anim>
                                    <p:anim calcmode="lin" valueType="num">
                                      <p:cBhvr>
                                        <p:cTn id="36" dur="1000" fill="hold"/>
                                        <p:tgtEl>
                                          <p:spTgt spid="6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1000"/>
                                        <p:tgtEl>
                                          <p:spTgt spid="35"/>
                                        </p:tgtEl>
                                      </p:cBhvr>
                                    </p:animEffect>
                                    <p:anim calcmode="lin" valueType="num">
                                      <p:cBhvr>
                                        <p:cTn id="40" dur="1000" fill="hold"/>
                                        <p:tgtEl>
                                          <p:spTgt spid="35"/>
                                        </p:tgtEl>
                                        <p:attrNameLst>
                                          <p:attrName>ppt_x</p:attrName>
                                        </p:attrNameLst>
                                      </p:cBhvr>
                                      <p:tavLst>
                                        <p:tav tm="0">
                                          <p:val>
                                            <p:strVal val="#ppt_x"/>
                                          </p:val>
                                        </p:tav>
                                        <p:tav tm="100000">
                                          <p:val>
                                            <p:strVal val="#ppt_x"/>
                                          </p:val>
                                        </p:tav>
                                      </p:tavLst>
                                    </p:anim>
                                    <p:anim calcmode="lin" valueType="num">
                                      <p:cBhvr>
                                        <p:cTn id="41"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xit" presetSubtype="0" fill="hold" grpId="1" nodeType="clickEffect">
                                  <p:stCondLst>
                                    <p:cond delay="0"/>
                                  </p:stCondLst>
                                  <p:childTnLst>
                                    <p:animEffect transition="out" filter="fade">
                                      <p:cBhvr>
                                        <p:cTn id="45" dur="1000"/>
                                        <p:tgtEl>
                                          <p:spTgt spid="69"/>
                                        </p:tgtEl>
                                      </p:cBhvr>
                                    </p:animEffect>
                                    <p:anim calcmode="lin" valueType="num">
                                      <p:cBhvr>
                                        <p:cTn id="46" dur="1000"/>
                                        <p:tgtEl>
                                          <p:spTgt spid="69"/>
                                        </p:tgtEl>
                                        <p:attrNameLst>
                                          <p:attrName>ppt_x</p:attrName>
                                        </p:attrNameLst>
                                      </p:cBhvr>
                                      <p:tavLst>
                                        <p:tav tm="0">
                                          <p:val>
                                            <p:strVal val="ppt_x"/>
                                          </p:val>
                                        </p:tav>
                                        <p:tav tm="100000">
                                          <p:val>
                                            <p:strVal val="ppt_x"/>
                                          </p:val>
                                        </p:tav>
                                      </p:tavLst>
                                    </p:anim>
                                    <p:anim calcmode="lin" valueType="num">
                                      <p:cBhvr>
                                        <p:cTn id="47" dur="1000"/>
                                        <p:tgtEl>
                                          <p:spTgt spid="69"/>
                                        </p:tgtEl>
                                        <p:attrNameLst>
                                          <p:attrName>ppt_y</p:attrName>
                                        </p:attrNameLst>
                                      </p:cBhvr>
                                      <p:tavLst>
                                        <p:tav tm="0">
                                          <p:val>
                                            <p:strVal val="ppt_y"/>
                                          </p:val>
                                        </p:tav>
                                        <p:tav tm="100000">
                                          <p:val>
                                            <p:strVal val="ppt_y+.1"/>
                                          </p:val>
                                        </p:tav>
                                      </p:tavLst>
                                    </p:anim>
                                    <p:set>
                                      <p:cBhvr>
                                        <p:cTn id="48" dur="1" fill="hold">
                                          <p:stCondLst>
                                            <p:cond delay="999"/>
                                          </p:stCondLst>
                                        </p:cTn>
                                        <p:tgtEl>
                                          <p:spTgt spid="69"/>
                                        </p:tgtEl>
                                        <p:attrNameLst>
                                          <p:attrName>style.visibility</p:attrName>
                                        </p:attrNameLst>
                                      </p:cBhvr>
                                      <p:to>
                                        <p:strVal val="hidden"/>
                                      </p:to>
                                    </p:set>
                                  </p:childTnLst>
                                </p:cTn>
                              </p:par>
                              <p:par>
                                <p:cTn id="49" presetID="42"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1000"/>
                                        <p:tgtEl>
                                          <p:spTgt spid="43"/>
                                        </p:tgtEl>
                                      </p:cBhvr>
                                    </p:animEffect>
                                    <p:anim calcmode="lin" valueType="num">
                                      <p:cBhvr>
                                        <p:cTn id="52" dur="1000" fill="hold"/>
                                        <p:tgtEl>
                                          <p:spTgt spid="43"/>
                                        </p:tgtEl>
                                        <p:attrNameLst>
                                          <p:attrName>ppt_x</p:attrName>
                                        </p:attrNameLst>
                                      </p:cBhvr>
                                      <p:tavLst>
                                        <p:tav tm="0">
                                          <p:val>
                                            <p:strVal val="#ppt_x"/>
                                          </p:val>
                                        </p:tav>
                                        <p:tav tm="100000">
                                          <p:val>
                                            <p:strVal val="#ppt_x"/>
                                          </p:val>
                                        </p:tav>
                                      </p:tavLst>
                                    </p:anim>
                                    <p:anim calcmode="lin" valueType="num">
                                      <p:cBhvr>
                                        <p:cTn id="53" dur="1000" fill="hold"/>
                                        <p:tgtEl>
                                          <p:spTgt spid="4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70"/>
                                        </p:tgtEl>
                                        <p:attrNameLst>
                                          <p:attrName>style.visibility</p:attrName>
                                        </p:attrNameLst>
                                      </p:cBhvr>
                                      <p:to>
                                        <p:strVal val="visible"/>
                                      </p:to>
                                    </p:set>
                                    <p:animEffect transition="in" filter="fade">
                                      <p:cBhvr>
                                        <p:cTn id="56" dur="1000"/>
                                        <p:tgtEl>
                                          <p:spTgt spid="70"/>
                                        </p:tgtEl>
                                      </p:cBhvr>
                                    </p:animEffect>
                                    <p:anim calcmode="lin" valueType="num">
                                      <p:cBhvr>
                                        <p:cTn id="57" dur="1000" fill="hold"/>
                                        <p:tgtEl>
                                          <p:spTgt spid="70"/>
                                        </p:tgtEl>
                                        <p:attrNameLst>
                                          <p:attrName>ppt_x</p:attrName>
                                        </p:attrNameLst>
                                      </p:cBhvr>
                                      <p:tavLst>
                                        <p:tav tm="0">
                                          <p:val>
                                            <p:strVal val="#ppt_x"/>
                                          </p:val>
                                        </p:tav>
                                        <p:tav tm="100000">
                                          <p:val>
                                            <p:strVal val="#ppt_x"/>
                                          </p:val>
                                        </p:tav>
                                      </p:tavLst>
                                    </p:anim>
                                    <p:anim calcmode="lin" valueType="num">
                                      <p:cBhvr>
                                        <p:cTn id="58" dur="1000" fill="hold"/>
                                        <p:tgtEl>
                                          <p:spTgt spid="70"/>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fade">
                                      <p:cBhvr>
                                        <p:cTn id="61" dur="1000"/>
                                        <p:tgtEl>
                                          <p:spTgt spid="42"/>
                                        </p:tgtEl>
                                      </p:cBhvr>
                                    </p:animEffect>
                                    <p:anim calcmode="lin" valueType="num">
                                      <p:cBhvr>
                                        <p:cTn id="62" dur="1000" fill="hold"/>
                                        <p:tgtEl>
                                          <p:spTgt spid="42"/>
                                        </p:tgtEl>
                                        <p:attrNameLst>
                                          <p:attrName>ppt_x</p:attrName>
                                        </p:attrNameLst>
                                      </p:cBhvr>
                                      <p:tavLst>
                                        <p:tav tm="0">
                                          <p:val>
                                            <p:strVal val="#ppt_x"/>
                                          </p:val>
                                        </p:tav>
                                        <p:tav tm="100000">
                                          <p:val>
                                            <p:strVal val="#ppt_x"/>
                                          </p:val>
                                        </p:tav>
                                      </p:tavLst>
                                    </p:anim>
                                    <p:anim calcmode="lin" valueType="num">
                                      <p:cBhvr>
                                        <p:cTn id="6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xit" presetSubtype="0" fill="hold" grpId="1" nodeType="clickEffect">
                                  <p:stCondLst>
                                    <p:cond delay="0"/>
                                  </p:stCondLst>
                                  <p:childTnLst>
                                    <p:animEffect transition="out" filter="fade">
                                      <p:cBhvr>
                                        <p:cTn id="67" dur="1000"/>
                                        <p:tgtEl>
                                          <p:spTgt spid="70"/>
                                        </p:tgtEl>
                                      </p:cBhvr>
                                    </p:animEffect>
                                    <p:anim calcmode="lin" valueType="num">
                                      <p:cBhvr>
                                        <p:cTn id="68" dur="1000"/>
                                        <p:tgtEl>
                                          <p:spTgt spid="70"/>
                                        </p:tgtEl>
                                        <p:attrNameLst>
                                          <p:attrName>ppt_x</p:attrName>
                                        </p:attrNameLst>
                                      </p:cBhvr>
                                      <p:tavLst>
                                        <p:tav tm="0">
                                          <p:val>
                                            <p:strVal val="ppt_x"/>
                                          </p:val>
                                        </p:tav>
                                        <p:tav tm="100000">
                                          <p:val>
                                            <p:strVal val="ppt_x"/>
                                          </p:val>
                                        </p:tav>
                                      </p:tavLst>
                                    </p:anim>
                                    <p:anim calcmode="lin" valueType="num">
                                      <p:cBhvr>
                                        <p:cTn id="69" dur="1000"/>
                                        <p:tgtEl>
                                          <p:spTgt spid="70"/>
                                        </p:tgtEl>
                                        <p:attrNameLst>
                                          <p:attrName>ppt_y</p:attrName>
                                        </p:attrNameLst>
                                      </p:cBhvr>
                                      <p:tavLst>
                                        <p:tav tm="0">
                                          <p:val>
                                            <p:strVal val="ppt_y"/>
                                          </p:val>
                                        </p:tav>
                                        <p:tav tm="100000">
                                          <p:val>
                                            <p:strVal val="ppt_y+.1"/>
                                          </p:val>
                                        </p:tav>
                                      </p:tavLst>
                                    </p:anim>
                                    <p:set>
                                      <p:cBhvr>
                                        <p:cTn id="70" dur="1" fill="hold">
                                          <p:stCondLst>
                                            <p:cond delay="999"/>
                                          </p:stCondLst>
                                        </p:cTn>
                                        <p:tgtEl>
                                          <p:spTgt spid="70"/>
                                        </p:tgtEl>
                                        <p:attrNameLst>
                                          <p:attrName>style.visibility</p:attrName>
                                        </p:attrNameLst>
                                      </p:cBhvr>
                                      <p:to>
                                        <p:strVal val="hidden"/>
                                      </p:to>
                                    </p:set>
                                  </p:childTnLst>
                                </p:cTn>
                              </p:par>
                              <p:par>
                                <p:cTn id="71" presetID="42" presetClass="entr" presetSubtype="0" fill="hold" grpId="0" nodeType="withEffect">
                                  <p:stCondLst>
                                    <p:cond delay="0"/>
                                  </p:stCondLst>
                                  <p:childTnLst>
                                    <p:set>
                                      <p:cBhvr>
                                        <p:cTn id="72" dur="1" fill="hold">
                                          <p:stCondLst>
                                            <p:cond delay="0"/>
                                          </p:stCondLst>
                                        </p:cTn>
                                        <p:tgtEl>
                                          <p:spTgt spid="90"/>
                                        </p:tgtEl>
                                        <p:attrNameLst>
                                          <p:attrName>style.visibility</p:attrName>
                                        </p:attrNameLst>
                                      </p:cBhvr>
                                      <p:to>
                                        <p:strVal val="visible"/>
                                      </p:to>
                                    </p:set>
                                    <p:animEffect transition="in" filter="fade">
                                      <p:cBhvr>
                                        <p:cTn id="73" dur="1000"/>
                                        <p:tgtEl>
                                          <p:spTgt spid="90"/>
                                        </p:tgtEl>
                                      </p:cBhvr>
                                    </p:animEffect>
                                    <p:anim calcmode="lin" valueType="num">
                                      <p:cBhvr>
                                        <p:cTn id="74" dur="1000" fill="hold"/>
                                        <p:tgtEl>
                                          <p:spTgt spid="90"/>
                                        </p:tgtEl>
                                        <p:attrNameLst>
                                          <p:attrName>ppt_x</p:attrName>
                                        </p:attrNameLst>
                                      </p:cBhvr>
                                      <p:tavLst>
                                        <p:tav tm="0">
                                          <p:val>
                                            <p:strVal val="#ppt_x"/>
                                          </p:val>
                                        </p:tav>
                                        <p:tav tm="100000">
                                          <p:val>
                                            <p:strVal val="#ppt_x"/>
                                          </p:val>
                                        </p:tav>
                                      </p:tavLst>
                                    </p:anim>
                                    <p:anim calcmode="lin" valueType="num">
                                      <p:cBhvr>
                                        <p:cTn id="75"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xit" presetSubtype="0" fill="hold" grpId="1" nodeType="clickEffect">
                                  <p:stCondLst>
                                    <p:cond delay="0"/>
                                  </p:stCondLst>
                                  <p:childTnLst>
                                    <p:animEffect transition="out" filter="fade">
                                      <p:cBhvr>
                                        <p:cTn id="79" dur="1000"/>
                                        <p:tgtEl>
                                          <p:spTgt spid="90"/>
                                        </p:tgtEl>
                                      </p:cBhvr>
                                    </p:animEffect>
                                    <p:anim calcmode="lin" valueType="num">
                                      <p:cBhvr>
                                        <p:cTn id="80" dur="1000"/>
                                        <p:tgtEl>
                                          <p:spTgt spid="90"/>
                                        </p:tgtEl>
                                        <p:attrNameLst>
                                          <p:attrName>ppt_x</p:attrName>
                                        </p:attrNameLst>
                                      </p:cBhvr>
                                      <p:tavLst>
                                        <p:tav tm="0">
                                          <p:val>
                                            <p:strVal val="ppt_x"/>
                                          </p:val>
                                        </p:tav>
                                        <p:tav tm="100000">
                                          <p:val>
                                            <p:strVal val="ppt_x"/>
                                          </p:val>
                                        </p:tav>
                                      </p:tavLst>
                                    </p:anim>
                                    <p:anim calcmode="lin" valueType="num">
                                      <p:cBhvr>
                                        <p:cTn id="81" dur="1000"/>
                                        <p:tgtEl>
                                          <p:spTgt spid="90"/>
                                        </p:tgtEl>
                                        <p:attrNameLst>
                                          <p:attrName>ppt_y</p:attrName>
                                        </p:attrNameLst>
                                      </p:cBhvr>
                                      <p:tavLst>
                                        <p:tav tm="0">
                                          <p:val>
                                            <p:strVal val="ppt_y"/>
                                          </p:val>
                                        </p:tav>
                                        <p:tav tm="100000">
                                          <p:val>
                                            <p:strVal val="ppt_y+.1"/>
                                          </p:val>
                                        </p:tav>
                                      </p:tavLst>
                                    </p:anim>
                                    <p:set>
                                      <p:cBhvr>
                                        <p:cTn id="82" dur="1" fill="hold">
                                          <p:stCondLst>
                                            <p:cond delay="999"/>
                                          </p:stCondLst>
                                        </p:cTn>
                                        <p:tgtEl>
                                          <p:spTgt spid="90"/>
                                        </p:tgtEl>
                                        <p:attrNameLst>
                                          <p:attrName>style.visibility</p:attrName>
                                        </p:attrNameLst>
                                      </p:cBhvr>
                                      <p:to>
                                        <p:strVal val="hidden"/>
                                      </p:to>
                                    </p:set>
                                  </p:childTnLst>
                                </p:cTn>
                              </p:par>
                              <p:par>
                                <p:cTn id="83" presetID="42"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fade">
                                      <p:cBhvr>
                                        <p:cTn id="100" dur="1000"/>
                                        <p:tgtEl>
                                          <p:spTgt spid="22"/>
                                        </p:tgtEl>
                                      </p:cBhvr>
                                    </p:animEffect>
                                    <p:anim calcmode="lin" valueType="num">
                                      <p:cBhvr>
                                        <p:cTn id="101" dur="1000" fill="hold"/>
                                        <p:tgtEl>
                                          <p:spTgt spid="22"/>
                                        </p:tgtEl>
                                        <p:attrNameLst>
                                          <p:attrName>ppt_x</p:attrName>
                                        </p:attrNameLst>
                                      </p:cBhvr>
                                      <p:tavLst>
                                        <p:tav tm="0">
                                          <p:val>
                                            <p:strVal val="#ppt_x"/>
                                          </p:val>
                                        </p:tav>
                                        <p:tav tm="100000">
                                          <p:val>
                                            <p:strVal val="#ppt_x"/>
                                          </p:val>
                                        </p:tav>
                                      </p:tavLst>
                                    </p:anim>
                                    <p:anim calcmode="lin" valueType="num">
                                      <p:cBhvr>
                                        <p:cTn id="10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xit" presetSubtype="0" fill="hold" grpId="1" nodeType="clickEffect">
                                  <p:stCondLst>
                                    <p:cond delay="0"/>
                                  </p:stCondLst>
                                  <p:childTnLst>
                                    <p:animEffect transition="out" filter="fade">
                                      <p:cBhvr>
                                        <p:cTn id="106" dur="1000"/>
                                        <p:tgtEl>
                                          <p:spTgt spid="22"/>
                                        </p:tgtEl>
                                      </p:cBhvr>
                                    </p:animEffect>
                                    <p:anim calcmode="lin" valueType="num">
                                      <p:cBhvr>
                                        <p:cTn id="107" dur="1000"/>
                                        <p:tgtEl>
                                          <p:spTgt spid="22"/>
                                        </p:tgtEl>
                                        <p:attrNameLst>
                                          <p:attrName>ppt_x</p:attrName>
                                        </p:attrNameLst>
                                      </p:cBhvr>
                                      <p:tavLst>
                                        <p:tav tm="0">
                                          <p:val>
                                            <p:strVal val="ppt_x"/>
                                          </p:val>
                                        </p:tav>
                                        <p:tav tm="100000">
                                          <p:val>
                                            <p:strVal val="ppt_x"/>
                                          </p:val>
                                        </p:tav>
                                      </p:tavLst>
                                    </p:anim>
                                    <p:anim calcmode="lin" valueType="num">
                                      <p:cBhvr>
                                        <p:cTn id="108" dur="1000"/>
                                        <p:tgtEl>
                                          <p:spTgt spid="22"/>
                                        </p:tgtEl>
                                        <p:attrNameLst>
                                          <p:attrName>ppt_y</p:attrName>
                                        </p:attrNameLst>
                                      </p:cBhvr>
                                      <p:tavLst>
                                        <p:tav tm="0">
                                          <p:val>
                                            <p:strVal val="ppt_y"/>
                                          </p:val>
                                        </p:tav>
                                        <p:tav tm="100000">
                                          <p:val>
                                            <p:strVal val="ppt_y+.1"/>
                                          </p:val>
                                        </p:tav>
                                      </p:tavLst>
                                    </p:anim>
                                    <p:set>
                                      <p:cBhvr>
                                        <p:cTn id="109" dur="1" fill="hold">
                                          <p:stCondLst>
                                            <p:cond delay="999"/>
                                          </p:stCondLst>
                                        </p:cTn>
                                        <p:tgtEl>
                                          <p:spTgt spid="22"/>
                                        </p:tgtEl>
                                        <p:attrNameLst>
                                          <p:attrName>style.visibility</p:attrName>
                                        </p:attrNameLst>
                                      </p:cBhvr>
                                      <p:to>
                                        <p:strVal val="hidden"/>
                                      </p:to>
                                    </p:set>
                                  </p:childTnLst>
                                </p:cTn>
                              </p:par>
                              <p:par>
                                <p:cTn id="110" presetID="42" presetClass="entr" presetSubtype="0" fill="hold" grpId="0" nodeType="withEffect">
                                  <p:stCondLst>
                                    <p:cond delay="0"/>
                                  </p:stCondLst>
                                  <p:childTnLst>
                                    <p:set>
                                      <p:cBhvr>
                                        <p:cTn id="111" dur="1" fill="hold">
                                          <p:stCondLst>
                                            <p:cond delay="0"/>
                                          </p:stCondLst>
                                        </p:cTn>
                                        <p:tgtEl>
                                          <p:spTgt spid="91"/>
                                        </p:tgtEl>
                                        <p:attrNameLst>
                                          <p:attrName>style.visibility</p:attrName>
                                        </p:attrNameLst>
                                      </p:cBhvr>
                                      <p:to>
                                        <p:strVal val="visible"/>
                                      </p:to>
                                    </p:set>
                                    <p:animEffect transition="in" filter="fade">
                                      <p:cBhvr>
                                        <p:cTn id="112" dur="1000"/>
                                        <p:tgtEl>
                                          <p:spTgt spid="91"/>
                                        </p:tgtEl>
                                      </p:cBhvr>
                                    </p:animEffect>
                                    <p:anim calcmode="lin" valueType="num">
                                      <p:cBhvr>
                                        <p:cTn id="113" dur="1000" fill="hold"/>
                                        <p:tgtEl>
                                          <p:spTgt spid="91"/>
                                        </p:tgtEl>
                                        <p:attrNameLst>
                                          <p:attrName>ppt_x</p:attrName>
                                        </p:attrNameLst>
                                      </p:cBhvr>
                                      <p:tavLst>
                                        <p:tav tm="0">
                                          <p:val>
                                            <p:strVal val="#ppt_x"/>
                                          </p:val>
                                        </p:tav>
                                        <p:tav tm="100000">
                                          <p:val>
                                            <p:strVal val="#ppt_x"/>
                                          </p:val>
                                        </p:tav>
                                      </p:tavLst>
                                    </p:anim>
                                    <p:anim calcmode="lin" valueType="num">
                                      <p:cBhvr>
                                        <p:cTn id="114"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xit" presetSubtype="0" fill="hold" grpId="1" nodeType="clickEffect">
                                  <p:stCondLst>
                                    <p:cond delay="0"/>
                                  </p:stCondLst>
                                  <p:childTnLst>
                                    <p:animEffect transition="out" filter="fade">
                                      <p:cBhvr>
                                        <p:cTn id="118" dur="1000"/>
                                        <p:tgtEl>
                                          <p:spTgt spid="91"/>
                                        </p:tgtEl>
                                      </p:cBhvr>
                                    </p:animEffect>
                                    <p:anim calcmode="lin" valueType="num">
                                      <p:cBhvr>
                                        <p:cTn id="119" dur="1000"/>
                                        <p:tgtEl>
                                          <p:spTgt spid="91"/>
                                        </p:tgtEl>
                                        <p:attrNameLst>
                                          <p:attrName>ppt_x</p:attrName>
                                        </p:attrNameLst>
                                      </p:cBhvr>
                                      <p:tavLst>
                                        <p:tav tm="0">
                                          <p:val>
                                            <p:strVal val="ppt_x"/>
                                          </p:val>
                                        </p:tav>
                                        <p:tav tm="100000">
                                          <p:val>
                                            <p:strVal val="ppt_x"/>
                                          </p:val>
                                        </p:tav>
                                      </p:tavLst>
                                    </p:anim>
                                    <p:anim calcmode="lin" valueType="num">
                                      <p:cBhvr>
                                        <p:cTn id="120" dur="1000"/>
                                        <p:tgtEl>
                                          <p:spTgt spid="91"/>
                                        </p:tgtEl>
                                        <p:attrNameLst>
                                          <p:attrName>ppt_y</p:attrName>
                                        </p:attrNameLst>
                                      </p:cBhvr>
                                      <p:tavLst>
                                        <p:tav tm="0">
                                          <p:val>
                                            <p:strVal val="ppt_y"/>
                                          </p:val>
                                        </p:tav>
                                        <p:tav tm="100000">
                                          <p:val>
                                            <p:strVal val="ppt_y+.1"/>
                                          </p:val>
                                        </p:tav>
                                      </p:tavLst>
                                    </p:anim>
                                    <p:set>
                                      <p:cBhvr>
                                        <p:cTn id="121" dur="1" fill="hold">
                                          <p:stCondLst>
                                            <p:cond delay="999"/>
                                          </p:stCondLst>
                                        </p:cTn>
                                        <p:tgtEl>
                                          <p:spTgt spid="91"/>
                                        </p:tgtEl>
                                        <p:attrNameLst>
                                          <p:attrName>style.visibility</p:attrName>
                                        </p:attrNameLst>
                                      </p:cBhvr>
                                      <p:to>
                                        <p:strVal val="hidden"/>
                                      </p:to>
                                    </p:set>
                                  </p:childTnLst>
                                </p:cTn>
                              </p:par>
                              <p:par>
                                <p:cTn id="122" presetID="42" presetClass="entr" presetSubtype="0" fill="hold" grpId="0" nodeType="with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59"/>
                                        </p:tgtEl>
                                        <p:attrNameLst>
                                          <p:attrName>style.visibility</p:attrName>
                                        </p:attrNameLst>
                                      </p:cBhvr>
                                      <p:to>
                                        <p:strVal val="visible"/>
                                      </p:to>
                                    </p:set>
                                    <p:animEffect transition="in" filter="fade">
                                      <p:cBhvr>
                                        <p:cTn id="129" dur="1000"/>
                                        <p:tgtEl>
                                          <p:spTgt spid="59"/>
                                        </p:tgtEl>
                                      </p:cBhvr>
                                    </p:animEffect>
                                    <p:anim calcmode="lin" valueType="num">
                                      <p:cBhvr>
                                        <p:cTn id="130" dur="1000" fill="hold"/>
                                        <p:tgtEl>
                                          <p:spTgt spid="59"/>
                                        </p:tgtEl>
                                        <p:attrNameLst>
                                          <p:attrName>ppt_x</p:attrName>
                                        </p:attrNameLst>
                                      </p:cBhvr>
                                      <p:tavLst>
                                        <p:tav tm="0">
                                          <p:val>
                                            <p:strVal val="#ppt_x"/>
                                          </p:val>
                                        </p:tav>
                                        <p:tav tm="100000">
                                          <p:val>
                                            <p:strVal val="#ppt_x"/>
                                          </p:val>
                                        </p:tav>
                                      </p:tavLst>
                                    </p:anim>
                                    <p:anim calcmode="lin" valueType="num">
                                      <p:cBhvr>
                                        <p:cTn id="131" dur="1000" fill="hold"/>
                                        <p:tgtEl>
                                          <p:spTgt spid="59"/>
                                        </p:tgtEl>
                                        <p:attrNameLst>
                                          <p:attrName>ppt_y</p:attrName>
                                        </p:attrNameLst>
                                      </p:cBhvr>
                                      <p:tavLst>
                                        <p:tav tm="0">
                                          <p:val>
                                            <p:strVal val="#ppt_y+.1"/>
                                          </p:val>
                                        </p:tav>
                                        <p:tav tm="100000">
                                          <p:val>
                                            <p:strVal val="#ppt_y"/>
                                          </p:val>
                                        </p:tav>
                                      </p:tavLst>
                                    </p:anim>
                                  </p:childTnLst>
                                </p:cTn>
                              </p:par>
                              <p:par>
                                <p:cTn id="132" presetID="42" presetClass="entr" presetSubtype="0" fill="hold" grpId="0" nodeType="withEffect">
                                  <p:stCondLst>
                                    <p:cond delay="0"/>
                                  </p:stCondLst>
                                  <p:childTnLst>
                                    <p:set>
                                      <p:cBhvr>
                                        <p:cTn id="133" dur="1" fill="hold">
                                          <p:stCondLst>
                                            <p:cond delay="0"/>
                                          </p:stCondLst>
                                        </p:cTn>
                                        <p:tgtEl>
                                          <p:spTgt spid="57"/>
                                        </p:tgtEl>
                                        <p:attrNameLst>
                                          <p:attrName>style.visibility</p:attrName>
                                        </p:attrNameLst>
                                      </p:cBhvr>
                                      <p:to>
                                        <p:strVal val="visible"/>
                                      </p:to>
                                    </p:set>
                                    <p:animEffect transition="in" filter="fade">
                                      <p:cBhvr>
                                        <p:cTn id="134" dur="1000"/>
                                        <p:tgtEl>
                                          <p:spTgt spid="57"/>
                                        </p:tgtEl>
                                      </p:cBhvr>
                                    </p:animEffect>
                                    <p:anim calcmode="lin" valueType="num">
                                      <p:cBhvr>
                                        <p:cTn id="135" dur="1000" fill="hold"/>
                                        <p:tgtEl>
                                          <p:spTgt spid="57"/>
                                        </p:tgtEl>
                                        <p:attrNameLst>
                                          <p:attrName>ppt_x</p:attrName>
                                        </p:attrNameLst>
                                      </p:cBhvr>
                                      <p:tavLst>
                                        <p:tav tm="0">
                                          <p:val>
                                            <p:strVal val="#ppt_x"/>
                                          </p:val>
                                        </p:tav>
                                        <p:tav tm="100000">
                                          <p:val>
                                            <p:strVal val="#ppt_x"/>
                                          </p:val>
                                        </p:tav>
                                      </p:tavLst>
                                    </p:anim>
                                    <p:anim calcmode="lin" valueType="num">
                                      <p:cBhvr>
                                        <p:cTn id="136" dur="1000" fill="hold"/>
                                        <p:tgtEl>
                                          <p:spTgt spid="57"/>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Effect transition="in" filter="fade">
                                      <p:cBhvr>
                                        <p:cTn id="139" dur="1000"/>
                                        <p:tgtEl>
                                          <p:spTgt spid="58"/>
                                        </p:tgtEl>
                                      </p:cBhvr>
                                    </p:animEffect>
                                    <p:anim calcmode="lin" valueType="num">
                                      <p:cBhvr>
                                        <p:cTn id="140" dur="1000" fill="hold"/>
                                        <p:tgtEl>
                                          <p:spTgt spid="58"/>
                                        </p:tgtEl>
                                        <p:attrNameLst>
                                          <p:attrName>ppt_x</p:attrName>
                                        </p:attrNameLst>
                                      </p:cBhvr>
                                      <p:tavLst>
                                        <p:tav tm="0">
                                          <p:val>
                                            <p:strVal val="#ppt_x"/>
                                          </p:val>
                                        </p:tav>
                                        <p:tav tm="100000">
                                          <p:val>
                                            <p:strVal val="#ppt_x"/>
                                          </p:val>
                                        </p:tav>
                                      </p:tavLst>
                                    </p:anim>
                                    <p:anim calcmode="lin" valueType="num">
                                      <p:cBhvr>
                                        <p:cTn id="141" dur="1000" fill="hold"/>
                                        <p:tgtEl>
                                          <p:spTgt spid="58"/>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01"/>
                                        </p:tgtEl>
                                        <p:attrNameLst>
                                          <p:attrName>style.visibility</p:attrName>
                                        </p:attrNameLst>
                                      </p:cBhvr>
                                      <p:to>
                                        <p:strVal val="visible"/>
                                      </p:to>
                                    </p:set>
                                    <p:animEffect transition="in" filter="fade">
                                      <p:cBhvr>
                                        <p:cTn id="144" dur="1000"/>
                                        <p:tgtEl>
                                          <p:spTgt spid="101"/>
                                        </p:tgtEl>
                                      </p:cBhvr>
                                    </p:animEffect>
                                    <p:anim calcmode="lin" valueType="num">
                                      <p:cBhvr>
                                        <p:cTn id="145" dur="1000" fill="hold"/>
                                        <p:tgtEl>
                                          <p:spTgt spid="101"/>
                                        </p:tgtEl>
                                        <p:attrNameLst>
                                          <p:attrName>ppt_x</p:attrName>
                                        </p:attrNameLst>
                                      </p:cBhvr>
                                      <p:tavLst>
                                        <p:tav tm="0">
                                          <p:val>
                                            <p:strVal val="#ppt_x"/>
                                          </p:val>
                                        </p:tav>
                                        <p:tav tm="100000">
                                          <p:val>
                                            <p:strVal val="#ppt_x"/>
                                          </p:val>
                                        </p:tav>
                                      </p:tavLst>
                                    </p:anim>
                                    <p:anim calcmode="lin" valueType="num">
                                      <p:cBhvr>
                                        <p:cTn id="146" dur="1000" fill="hold"/>
                                        <p:tgtEl>
                                          <p:spTgt spid="101"/>
                                        </p:tgtEl>
                                        <p:attrNameLst>
                                          <p:attrName>ppt_y</p:attrName>
                                        </p:attrNameLst>
                                      </p:cBhvr>
                                      <p:tavLst>
                                        <p:tav tm="0">
                                          <p:val>
                                            <p:strVal val="#ppt_y+.1"/>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42" presetClass="exit" presetSubtype="0" fill="hold" grpId="1" nodeType="clickEffect">
                                  <p:stCondLst>
                                    <p:cond delay="0"/>
                                  </p:stCondLst>
                                  <p:childTnLst>
                                    <p:animEffect transition="out" filter="fade">
                                      <p:cBhvr>
                                        <p:cTn id="150" dur="1000"/>
                                        <p:tgtEl>
                                          <p:spTgt spid="101"/>
                                        </p:tgtEl>
                                      </p:cBhvr>
                                    </p:animEffect>
                                    <p:anim calcmode="lin" valueType="num">
                                      <p:cBhvr>
                                        <p:cTn id="151" dur="1000"/>
                                        <p:tgtEl>
                                          <p:spTgt spid="101"/>
                                        </p:tgtEl>
                                        <p:attrNameLst>
                                          <p:attrName>ppt_x</p:attrName>
                                        </p:attrNameLst>
                                      </p:cBhvr>
                                      <p:tavLst>
                                        <p:tav tm="0">
                                          <p:val>
                                            <p:strVal val="ppt_x"/>
                                          </p:val>
                                        </p:tav>
                                        <p:tav tm="100000">
                                          <p:val>
                                            <p:strVal val="ppt_x"/>
                                          </p:val>
                                        </p:tav>
                                      </p:tavLst>
                                    </p:anim>
                                    <p:anim calcmode="lin" valueType="num">
                                      <p:cBhvr>
                                        <p:cTn id="152" dur="1000"/>
                                        <p:tgtEl>
                                          <p:spTgt spid="101"/>
                                        </p:tgtEl>
                                        <p:attrNameLst>
                                          <p:attrName>ppt_y</p:attrName>
                                        </p:attrNameLst>
                                      </p:cBhvr>
                                      <p:tavLst>
                                        <p:tav tm="0">
                                          <p:val>
                                            <p:strVal val="ppt_y"/>
                                          </p:val>
                                        </p:tav>
                                        <p:tav tm="100000">
                                          <p:val>
                                            <p:strVal val="ppt_y+.1"/>
                                          </p:val>
                                        </p:tav>
                                      </p:tavLst>
                                    </p:anim>
                                    <p:set>
                                      <p:cBhvr>
                                        <p:cTn id="153" dur="1" fill="hold">
                                          <p:stCondLst>
                                            <p:cond delay="999"/>
                                          </p:stCondLst>
                                        </p:cTn>
                                        <p:tgtEl>
                                          <p:spTgt spid="101"/>
                                        </p:tgtEl>
                                        <p:attrNameLst>
                                          <p:attrName>style.visibility</p:attrName>
                                        </p:attrNameLst>
                                      </p:cBhvr>
                                      <p:to>
                                        <p:strVal val="hidden"/>
                                      </p:to>
                                    </p:set>
                                  </p:childTnLst>
                                </p:cTn>
                              </p:par>
                              <p:par>
                                <p:cTn id="154" presetID="42" presetClass="entr" presetSubtype="0" fill="hold" grpId="0" nodeType="withEffect">
                                  <p:stCondLst>
                                    <p:cond delay="0"/>
                                  </p:stCondLst>
                                  <p:childTnLst>
                                    <p:set>
                                      <p:cBhvr>
                                        <p:cTn id="155" dur="1" fill="hold">
                                          <p:stCondLst>
                                            <p:cond delay="0"/>
                                          </p:stCondLst>
                                        </p:cTn>
                                        <p:tgtEl>
                                          <p:spTgt spid="105"/>
                                        </p:tgtEl>
                                        <p:attrNameLst>
                                          <p:attrName>style.visibility</p:attrName>
                                        </p:attrNameLst>
                                      </p:cBhvr>
                                      <p:to>
                                        <p:strVal val="visible"/>
                                      </p:to>
                                    </p:set>
                                    <p:animEffect transition="in" filter="fade">
                                      <p:cBhvr>
                                        <p:cTn id="156" dur="1000"/>
                                        <p:tgtEl>
                                          <p:spTgt spid="105"/>
                                        </p:tgtEl>
                                      </p:cBhvr>
                                    </p:animEffect>
                                    <p:anim calcmode="lin" valueType="num">
                                      <p:cBhvr>
                                        <p:cTn id="157" dur="1000" fill="hold"/>
                                        <p:tgtEl>
                                          <p:spTgt spid="105"/>
                                        </p:tgtEl>
                                        <p:attrNameLst>
                                          <p:attrName>ppt_x</p:attrName>
                                        </p:attrNameLst>
                                      </p:cBhvr>
                                      <p:tavLst>
                                        <p:tav tm="0">
                                          <p:val>
                                            <p:strVal val="#ppt_x"/>
                                          </p:val>
                                        </p:tav>
                                        <p:tav tm="100000">
                                          <p:val>
                                            <p:strVal val="#ppt_x"/>
                                          </p:val>
                                        </p:tav>
                                      </p:tavLst>
                                    </p:anim>
                                    <p:anim calcmode="lin" valueType="num">
                                      <p:cBhvr>
                                        <p:cTn id="158"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42" presetClass="exit" presetSubtype="0" fill="hold" grpId="1" nodeType="clickEffect">
                                  <p:stCondLst>
                                    <p:cond delay="0"/>
                                  </p:stCondLst>
                                  <p:childTnLst>
                                    <p:animEffect transition="out" filter="fade">
                                      <p:cBhvr>
                                        <p:cTn id="162" dur="1000"/>
                                        <p:tgtEl>
                                          <p:spTgt spid="105"/>
                                        </p:tgtEl>
                                      </p:cBhvr>
                                    </p:animEffect>
                                    <p:anim calcmode="lin" valueType="num">
                                      <p:cBhvr>
                                        <p:cTn id="163" dur="1000"/>
                                        <p:tgtEl>
                                          <p:spTgt spid="105"/>
                                        </p:tgtEl>
                                        <p:attrNameLst>
                                          <p:attrName>ppt_x</p:attrName>
                                        </p:attrNameLst>
                                      </p:cBhvr>
                                      <p:tavLst>
                                        <p:tav tm="0">
                                          <p:val>
                                            <p:strVal val="ppt_x"/>
                                          </p:val>
                                        </p:tav>
                                        <p:tav tm="100000">
                                          <p:val>
                                            <p:strVal val="ppt_x"/>
                                          </p:val>
                                        </p:tav>
                                      </p:tavLst>
                                    </p:anim>
                                    <p:anim calcmode="lin" valueType="num">
                                      <p:cBhvr>
                                        <p:cTn id="164" dur="1000"/>
                                        <p:tgtEl>
                                          <p:spTgt spid="105"/>
                                        </p:tgtEl>
                                        <p:attrNameLst>
                                          <p:attrName>ppt_y</p:attrName>
                                        </p:attrNameLst>
                                      </p:cBhvr>
                                      <p:tavLst>
                                        <p:tav tm="0">
                                          <p:val>
                                            <p:strVal val="ppt_y"/>
                                          </p:val>
                                        </p:tav>
                                        <p:tav tm="100000">
                                          <p:val>
                                            <p:strVal val="ppt_y+.1"/>
                                          </p:val>
                                        </p:tav>
                                      </p:tavLst>
                                    </p:anim>
                                    <p:set>
                                      <p:cBhvr>
                                        <p:cTn id="165" dur="1" fill="hold">
                                          <p:stCondLst>
                                            <p:cond delay="999"/>
                                          </p:stCondLst>
                                        </p:cTn>
                                        <p:tgtEl>
                                          <p:spTgt spid="105"/>
                                        </p:tgtEl>
                                        <p:attrNameLst>
                                          <p:attrName>style.visibility</p:attrName>
                                        </p:attrNameLst>
                                      </p:cBhvr>
                                      <p:to>
                                        <p:strVal val="hidden"/>
                                      </p:to>
                                    </p:set>
                                  </p:childTnLst>
                                </p:cTn>
                              </p:par>
                              <p:par>
                                <p:cTn id="166" presetID="42" presetClass="entr" presetSubtype="0" fill="hold" grpId="0" nodeType="withEffect">
                                  <p:stCondLst>
                                    <p:cond delay="0"/>
                                  </p:stCondLst>
                                  <p:childTnLst>
                                    <p:set>
                                      <p:cBhvr>
                                        <p:cTn id="167" dur="1" fill="hold">
                                          <p:stCondLst>
                                            <p:cond delay="0"/>
                                          </p:stCondLst>
                                        </p:cTn>
                                        <p:tgtEl>
                                          <p:spTgt spid="65"/>
                                        </p:tgtEl>
                                        <p:attrNameLst>
                                          <p:attrName>style.visibility</p:attrName>
                                        </p:attrNameLst>
                                      </p:cBhvr>
                                      <p:to>
                                        <p:strVal val="visible"/>
                                      </p:to>
                                    </p:set>
                                    <p:animEffect transition="in" filter="fade">
                                      <p:cBhvr>
                                        <p:cTn id="168" dur="1000"/>
                                        <p:tgtEl>
                                          <p:spTgt spid="65"/>
                                        </p:tgtEl>
                                      </p:cBhvr>
                                    </p:animEffect>
                                    <p:anim calcmode="lin" valueType="num">
                                      <p:cBhvr>
                                        <p:cTn id="169" dur="1000" fill="hold"/>
                                        <p:tgtEl>
                                          <p:spTgt spid="65"/>
                                        </p:tgtEl>
                                        <p:attrNameLst>
                                          <p:attrName>ppt_x</p:attrName>
                                        </p:attrNameLst>
                                      </p:cBhvr>
                                      <p:tavLst>
                                        <p:tav tm="0">
                                          <p:val>
                                            <p:strVal val="#ppt_x"/>
                                          </p:val>
                                        </p:tav>
                                        <p:tav tm="100000">
                                          <p:val>
                                            <p:strVal val="#ppt_x"/>
                                          </p:val>
                                        </p:tav>
                                      </p:tavLst>
                                    </p:anim>
                                    <p:anim calcmode="lin" valueType="num">
                                      <p:cBhvr>
                                        <p:cTn id="170" dur="1000" fill="hold"/>
                                        <p:tgtEl>
                                          <p:spTgt spid="65"/>
                                        </p:tgtEl>
                                        <p:attrNameLst>
                                          <p:attrName>ppt_y</p:attrName>
                                        </p:attrNameLst>
                                      </p:cBhvr>
                                      <p:tavLst>
                                        <p:tav tm="0">
                                          <p:val>
                                            <p:strVal val="#ppt_y+.1"/>
                                          </p:val>
                                        </p:tav>
                                        <p:tav tm="100000">
                                          <p:val>
                                            <p:strVal val="#ppt_y"/>
                                          </p:val>
                                        </p:tav>
                                      </p:tavLst>
                                    </p:anim>
                                  </p:childTnLst>
                                </p:cTn>
                              </p:par>
                              <p:par>
                                <p:cTn id="171" presetID="42" presetClass="entr" presetSubtype="0" fill="hold" grpId="0" nodeType="withEffect">
                                  <p:stCondLst>
                                    <p:cond delay="0"/>
                                  </p:stCondLst>
                                  <p:childTnLst>
                                    <p:set>
                                      <p:cBhvr>
                                        <p:cTn id="172" dur="1" fill="hold">
                                          <p:stCondLst>
                                            <p:cond delay="0"/>
                                          </p:stCondLst>
                                        </p:cTn>
                                        <p:tgtEl>
                                          <p:spTgt spid="64"/>
                                        </p:tgtEl>
                                        <p:attrNameLst>
                                          <p:attrName>style.visibility</p:attrName>
                                        </p:attrNameLst>
                                      </p:cBhvr>
                                      <p:to>
                                        <p:strVal val="visible"/>
                                      </p:to>
                                    </p:set>
                                    <p:animEffect transition="in" filter="fade">
                                      <p:cBhvr>
                                        <p:cTn id="173" dur="1000"/>
                                        <p:tgtEl>
                                          <p:spTgt spid="64"/>
                                        </p:tgtEl>
                                      </p:cBhvr>
                                    </p:animEffect>
                                    <p:anim calcmode="lin" valueType="num">
                                      <p:cBhvr>
                                        <p:cTn id="174" dur="1000" fill="hold"/>
                                        <p:tgtEl>
                                          <p:spTgt spid="64"/>
                                        </p:tgtEl>
                                        <p:attrNameLst>
                                          <p:attrName>ppt_x</p:attrName>
                                        </p:attrNameLst>
                                      </p:cBhvr>
                                      <p:tavLst>
                                        <p:tav tm="0">
                                          <p:val>
                                            <p:strVal val="#ppt_x"/>
                                          </p:val>
                                        </p:tav>
                                        <p:tav tm="100000">
                                          <p:val>
                                            <p:strVal val="#ppt_x"/>
                                          </p:val>
                                        </p:tav>
                                      </p:tavLst>
                                    </p:anim>
                                    <p:anim calcmode="lin" valueType="num">
                                      <p:cBhvr>
                                        <p:cTn id="175" dur="1000" fill="hold"/>
                                        <p:tgtEl>
                                          <p:spTgt spid="64"/>
                                        </p:tgtEl>
                                        <p:attrNameLst>
                                          <p:attrName>ppt_y</p:attrName>
                                        </p:attrNameLst>
                                      </p:cBhvr>
                                      <p:tavLst>
                                        <p:tav tm="0">
                                          <p:val>
                                            <p:strVal val="#ppt_y+.1"/>
                                          </p:val>
                                        </p:tav>
                                        <p:tav tm="100000">
                                          <p:val>
                                            <p:strVal val="#ppt_y"/>
                                          </p:val>
                                        </p:tav>
                                      </p:tavLst>
                                    </p:anim>
                                  </p:childTnLst>
                                </p:cTn>
                              </p:par>
                              <p:par>
                                <p:cTn id="176" presetID="42" presetClass="entr" presetSubtype="0" fill="hold" grpId="0" nodeType="withEffect">
                                  <p:stCondLst>
                                    <p:cond delay="0"/>
                                  </p:stCondLst>
                                  <p:childTnLst>
                                    <p:set>
                                      <p:cBhvr>
                                        <p:cTn id="177" dur="1" fill="hold">
                                          <p:stCondLst>
                                            <p:cond delay="0"/>
                                          </p:stCondLst>
                                        </p:cTn>
                                        <p:tgtEl>
                                          <p:spTgt spid="66"/>
                                        </p:tgtEl>
                                        <p:attrNameLst>
                                          <p:attrName>style.visibility</p:attrName>
                                        </p:attrNameLst>
                                      </p:cBhvr>
                                      <p:to>
                                        <p:strVal val="visible"/>
                                      </p:to>
                                    </p:set>
                                    <p:animEffect transition="in" filter="fade">
                                      <p:cBhvr>
                                        <p:cTn id="178" dur="1000"/>
                                        <p:tgtEl>
                                          <p:spTgt spid="66"/>
                                        </p:tgtEl>
                                      </p:cBhvr>
                                    </p:animEffect>
                                    <p:anim calcmode="lin" valueType="num">
                                      <p:cBhvr>
                                        <p:cTn id="179" dur="1000" fill="hold"/>
                                        <p:tgtEl>
                                          <p:spTgt spid="66"/>
                                        </p:tgtEl>
                                        <p:attrNameLst>
                                          <p:attrName>ppt_x</p:attrName>
                                        </p:attrNameLst>
                                      </p:cBhvr>
                                      <p:tavLst>
                                        <p:tav tm="0">
                                          <p:val>
                                            <p:strVal val="#ppt_x"/>
                                          </p:val>
                                        </p:tav>
                                        <p:tav tm="100000">
                                          <p:val>
                                            <p:strVal val="#ppt_x"/>
                                          </p:val>
                                        </p:tav>
                                      </p:tavLst>
                                    </p:anim>
                                    <p:anim calcmode="lin" valueType="num">
                                      <p:cBhvr>
                                        <p:cTn id="180" dur="1000" fill="hold"/>
                                        <p:tgtEl>
                                          <p:spTgt spid="66"/>
                                        </p:tgtEl>
                                        <p:attrNameLst>
                                          <p:attrName>ppt_y</p:attrName>
                                        </p:attrNameLst>
                                      </p:cBhvr>
                                      <p:tavLst>
                                        <p:tav tm="0">
                                          <p:val>
                                            <p:strVal val="#ppt_y+.1"/>
                                          </p:val>
                                        </p:tav>
                                        <p:tav tm="100000">
                                          <p:val>
                                            <p:strVal val="#ppt_y"/>
                                          </p:val>
                                        </p:tav>
                                      </p:tavLst>
                                    </p:anim>
                                  </p:childTnLst>
                                </p:cTn>
                              </p:par>
                              <p:par>
                                <p:cTn id="181" presetID="42" presetClass="entr" presetSubtype="0" fill="hold" grpId="0" nodeType="withEffect">
                                  <p:stCondLst>
                                    <p:cond delay="0"/>
                                  </p:stCondLst>
                                  <p:childTnLst>
                                    <p:set>
                                      <p:cBhvr>
                                        <p:cTn id="182" dur="1" fill="hold">
                                          <p:stCondLst>
                                            <p:cond delay="0"/>
                                          </p:stCondLst>
                                        </p:cTn>
                                        <p:tgtEl>
                                          <p:spTgt spid="63"/>
                                        </p:tgtEl>
                                        <p:attrNameLst>
                                          <p:attrName>style.visibility</p:attrName>
                                        </p:attrNameLst>
                                      </p:cBhvr>
                                      <p:to>
                                        <p:strVal val="visible"/>
                                      </p:to>
                                    </p:set>
                                    <p:animEffect transition="in" filter="fade">
                                      <p:cBhvr>
                                        <p:cTn id="183" dur="1000"/>
                                        <p:tgtEl>
                                          <p:spTgt spid="63"/>
                                        </p:tgtEl>
                                      </p:cBhvr>
                                    </p:animEffect>
                                    <p:anim calcmode="lin" valueType="num">
                                      <p:cBhvr>
                                        <p:cTn id="184" dur="1000" fill="hold"/>
                                        <p:tgtEl>
                                          <p:spTgt spid="63"/>
                                        </p:tgtEl>
                                        <p:attrNameLst>
                                          <p:attrName>ppt_x</p:attrName>
                                        </p:attrNameLst>
                                      </p:cBhvr>
                                      <p:tavLst>
                                        <p:tav tm="0">
                                          <p:val>
                                            <p:strVal val="#ppt_x"/>
                                          </p:val>
                                        </p:tav>
                                        <p:tav tm="100000">
                                          <p:val>
                                            <p:strVal val="#ppt_x"/>
                                          </p:val>
                                        </p:tav>
                                      </p:tavLst>
                                    </p:anim>
                                    <p:anim calcmode="lin" valueType="num">
                                      <p:cBhvr>
                                        <p:cTn id="185" dur="1000" fill="hold"/>
                                        <p:tgtEl>
                                          <p:spTgt spid="63"/>
                                        </p:tgtEl>
                                        <p:attrNameLst>
                                          <p:attrName>ppt_y</p:attrName>
                                        </p:attrNameLst>
                                      </p:cBhvr>
                                      <p:tavLst>
                                        <p:tav tm="0">
                                          <p:val>
                                            <p:strVal val="#ppt_y+.1"/>
                                          </p:val>
                                        </p:tav>
                                        <p:tav tm="100000">
                                          <p:val>
                                            <p:strVal val="#ppt_y"/>
                                          </p:val>
                                        </p:tav>
                                      </p:tavLst>
                                    </p:anim>
                                  </p:childTnLst>
                                </p:cTn>
                              </p:par>
                              <p:par>
                                <p:cTn id="186" presetID="42" presetClass="entr" presetSubtype="0" fill="hold" grpId="0" nodeType="withEffect">
                                  <p:stCondLst>
                                    <p:cond delay="0"/>
                                  </p:stCondLst>
                                  <p:childTnLst>
                                    <p:set>
                                      <p:cBhvr>
                                        <p:cTn id="187" dur="1" fill="hold">
                                          <p:stCondLst>
                                            <p:cond delay="0"/>
                                          </p:stCondLst>
                                        </p:cTn>
                                        <p:tgtEl>
                                          <p:spTgt spid="88"/>
                                        </p:tgtEl>
                                        <p:attrNameLst>
                                          <p:attrName>style.visibility</p:attrName>
                                        </p:attrNameLst>
                                      </p:cBhvr>
                                      <p:to>
                                        <p:strVal val="visible"/>
                                      </p:to>
                                    </p:set>
                                    <p:animEffect transition="in" filter="fade">
                                      <p:cBhvr>
                                        <p:cTn id="188" dur="1000"/>
                                        <p:tgtEl>
                                          <p:spTgt spid="88"/>
                                        </p:tgtEl>
                                      </p:cBhvr>
                                    </p:animEffect>
                                    <p:anim calcmode="lin" valueType="num">
                                      <p:cBhvr>
                                        <p:cTn id="189" dur="1000" fill="hold"/>
                                        <p:tgtEl>
                                          <p:spTgt spid="88"/>
                                        </p:tgtEl>
                                        <p:attrNameLst>
                                          <p:attrName>ppt_x</p:attrName>
                                        </p:attrNameLst>
                                      </p:cBhvr>
                                      <p:tavLst>
                                        <p:tav tm="0">
                                          <p:val>
                                            <p:strVal val="#ppt_x"/>
                                          </p:val>
                                        </p:tav>
                                        <p:tav tm="100000">
                                          <p:val>
                                            <p:strVal val="#ppt_x"/>
                                          </p:val>
                                        </p:tav>
                                      </p:tavLst>
                                    </p:anim>
                                    <p:anim calcmode="lin" valueType="num">
                                      <p:cBhvr>
                                        <p:cTn id="190"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5" grpId="0" animBg="1"/>
      <p:bldP spid="36" grpId="0" animBg="1"/>
      <p:bldP spid="42" grpId="0" animBg="1"/>
      <p:bldP spid="43" grpId="0" animBg="1"/>
      <p:bldP spid="49" grpId="0" animBg="1"/>
      <p:bldP spid="50" grpId="0" animBg="1"/>
      <p:bldP spid="51" grpId="0" animBg="1"/>
      <p:bldP spid="56" grpId="0" animBg="1"/>
      <p:bldP spid="57" grpId="0" animBg="1"/>
      <p:bldP spid="58" grpId="0" animBg="1"/>
      <p:bldP spid="59" grpId="0" animBg="1"/>
      <p:bldP spid="63" grpId="0" animBg="1"/>
      <p:bldP spid="64" grpId="0" animBg="1"/>
      <p:bldP spid="65" grpId="0" animBg="1"/>
      <p:bldP spid="66" grpId="0" animBg="1"/>
      <p:bldP spid="68" grpId="0" animBg="1"/>
      <p:bldP spid="68" grpId="1" animBg="1"/>
      <p:bldP spid="69" grpId="0" animBg="1"/>
      <p:bldP spid="69" grpId="1" animBg="1"/>
      <p:bldP spid="70" grpId="0" animBg="1"/>
      <p:bldP spid="70" grpId="1" animBg="1"/>
      <p:bldP spid="22" grpId="0" animBg="1"/>
      <p:bldP spid="22" grpId="1" animBg="1"/>
      <p:bldP spid="90" grpId="0" animBg="1"/>
      <p:bldP spid="90" grpId="1" animBg="1"/>
      <p:bldP spid="91" grpId="0" animBg="1"/>
      <p:bldP spid="91" grpId="1" animBg="1"/>
      <p:bldP spid="88" grpId="0" animBg="1"/>
      <p:bldP spid="101" grpId="0" animBg="1"/>
      <p:bldP spid="101" grpId="1" animBg="1"/>
      <p:bldP spid="105" grpId="0" animBg="1"/>
      <p:bldP spid="10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t="15118"/>
          <a:stretch/>
        </p:blipFill>
        <p:spPr bwMode="auto">
          <a:xfrm>
            <a:off x="35496" y="4663222"/>
            <a:ext cx="8968756" cy="2078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9849" y="7495728"/>
            <a:ext cx="863917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34592"/>
          <a:stretch/>
        </p:blipFill>
        <p:spPr bwMode="auto">
          <a:xfrm>
            <a:off x="35496" y="2780487"/>
            <a:ext cx="9001000" cy="1224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rotWithShape="1">
          <a:blip r:embed="rId5">
            <a:extLst>
              <a:ext uri="{28A0092B-C50C-407E-A947-70E740481C1C}">
                <a14:useLocalDpi xmlns:a14="http://schemas.microsoft.com/office/drawing/2010/main" val="0"/>
              </a:ext>
            </a:extLst>
          </a:blip>
          <a:srcRect t="17194"/>
          <a:stretch/>
        </p:blipFill>
        <p:spPr bwMode="auto">
          <a:xfrm>
            <a:off x="35496" y="689430"/>
            <a:ext cx="9001000" cy="1371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740" y="7677472"/>
            <a:ext cx="8968756"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107504" y="116632"/>
            <a:ext cx="3816424" cy="523220"/>
          </a:xfrm>
          <a:prstGeom prst="rect">
            <a:avLst/>
          </a:prstGeom>
          <a:noFill/>
        </p:spPr>
        <p:txBody>
          <a:bodyPr wrap="square" rtlCol="0">
            <a:spAutoFit/>
          </a:bodyPr>
          <a:lstStyle/>
          <a:p>
            <a:r>
              <a:rPr lang="en-US" altLang="ja-JP" sz="2800" dirty="0" smtClean="0"/>
              <a:t>(H30 2/14)</a:t>
            </a:r>
            <a:r>
              <a:rPr lang="ja-JP" altLang="en-US" sz="2800" dirty="0" smtClean="0"/>
              <a:t>　訪問</a:t>
            </a:r>
            <a:r>
              <a:rPr lang="ja-JP" altLang="en-US" sz="2800" dirty="0"/>
              <a:t>看護師</a:t>
            </a:r>
            <a:endParaRPr kumimoji="1" lang="en-US" altLang="ja-JP" sz="2800" dirty="0" smtClean="0"/>
          </a:p>
        </p:txBody>
      </p:sp>
      <p:sp>
        <p:nvSpPr>
          <p:cNvPr id="3" name="テキスト ボックス 2"/>
          <p:cNvSpPr txBox="1"/>
          <p:nvPr/>
        </p:nvSpPr>
        <p:spPr>
          <a:xfrm>
            <a:off x="107504" y="2185700"/>
            <a:ext cx="3168352" cy="523220"/>
          </a:xfrm>
          <a:prstGeom prst="rect">
            <a:avLst/>
          </a:prstGeom>
          <a:noFill/>
        </p:spPr>
        <p:txBody>
          <a:bodyPr wrap="square" rtlCol="0">
            <a:spAutoFit/>
          </a:bodyPr>
          <a:lstStyle/>
          <a:p>
            <a:r>
              <a:rPr lang="en-US" altLang="ja-JP" sz="2800" dirty="0" smtClean="0"/>
              <a:t>(H30 2/14)</a:t>
            </a:r>
            <a:r>
              <a:rPr lang="ja-JP" altLang="en-US" sz="2800" dirty="0" smtClean="0"/>
              <a:t>　処方医</a:t>
            </a:r>
            <a:endParaRPr kumimoji="1" lang="ja-JP" altLang="en-US" sz="2800" dirty="0"/>
          </a:p>
        </p:txBody>
      </p:sp>
      <p:sp>
        <p:nvSpPr>
          <p:cNvPr id="4" name="テキスト ボックス 3"/>
          <p:cNvSpPr txBox="1"/>
          <p:nvPr/>
        </p:nvSpPr>
        <p:spPr>
          <a:xfrm>
            <a:off x="107504" y="4057908"/>
            <a:ext cx="3384376" cy="523220"/>
          </a:xfrm>
          <a:prstGeom prst="rect">
            <a:avLst/>
          </a:prstGeom>
          <a:noFill/>
        </p:spPr>
        <p:txBody>
          <a:bodyPr wrap="square" rtlCol="0">
            <a:spAutoFit/>
          </a:bodyPr>
          <a:lstStyle/>
          <a:p>
            <a:r>
              <a:rPr lang="en-US" altLang="ja-JP" sz="2800" dirty="0" smtClean="0"/>
              <a:t>(H30 2/15)</a:t>
            </a:r>
            <a:r>
              <a:rPr lang="ja-JP" altLang="en-US" sz="2800" dirty="0" smtClean="0"/>
              <a:t>　薬剤師</a:t>
            </a:r>
            <a:endParaRPr kumimoji="1" lang="ja-JP" altLang="en-US" sz="2800" dirty="0"/>
          </a:p>
        </p:txBody>
      </p:sp>
    </p:spTree>
    <p:extLst>
      <p:ext uri="{BB962C8B-B14F-4D97-AF65-F5344CB8AC3E}">
        <p14:creationId xmlns:p14="http://schemas.microsoft.com/office/powerpoint/2010/main" val="2572910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940966"/>
          </a:xfrm>
        </p:spPr>
        <p:txBody>
          <a:bodyPr>
            <a:normAutofit/>
          </a:bodyPr>
          <a:lstStyle/>
          <a:p>
            <a:pPr algn="l"/>
            <a:r>
              <a:rPr kumimoji="1" lang="ja-JP" altLang="en-US" sz="4000" dirty="0"/>
              <a:t>まとめ</a:t>
            </a:r>
          </a:p>
        </p:txBody>
      </p:sp>
      <p:sp>
        <p:nvSpPr>
          <p:cNvPr id="3" name="コンテンツ プレースホルダー 2"/>
          <p:cNvSpPr>
            <a:spLocks noGrp="1"/>
          </p:cNvSpPr>
          <p:nvPr>
            <p:ph idx="1"/>
          </p:nvPr>
        </p:nvSpPr>
        <p:spPr>
          <a:xfrm>
            <a:off x="179512" y="908720"/>
            <a:ext cx="8784976" cy="5429200"/>
          </a:xfrm>
        </p:spPr>
        <p:txBody>
          <a:bodyPr>
            <a:noAutofit/>
          </a:bodyPr>
          <a:lstStyle/>
          <a:p>
            <a:r>
              <a:rPr lang="ja-JP" altLang="en-US" sz="3600" dirty="0"/>
              <a:t>在宅開始当初はミオクロニー症状のコントロールが</a:t>
            </a:r>
            <a:r>
              <a:rPr lang="ja-JP" altLang="en-US" sz="3600" dirty="0" smtClean="0"/>
              <a:t>難しく</a:t>
            </a:r>
            <a:r>
              <a:rPr lang="ja-JP" altLang="en-US" sz="3600" dirty="0"/>
              <a:t>母親</a:t>
            </a:r>
            <a:r>
              <a:rPr lang="ja-JP" altLang="en-US" sz="3600" dirty="0" smtClean="0"/>
              <a:t>から相談が</a:t>
            </a:r>
            <a:r>
              <a:rPr lang="ja-JP" altLang="en-US" sz="3600" dirty="0"/>
              <a:t>あったが医師、看護師、薬剤師</a:t>
            </a:r>
            <a:r>
              <a:rPr lang="ja-JP" altLang="en-US" sz="3600" dirty="0" smtClean="0"/>
              <a:t>、</a:t>
            </a:r>
            <a:r>
              <a:rPr lang="ja-JP" altLang="en-US" sz="3600" dirty="0"/>
              <a:t>母親</a:t>
            </a:r>
            <a:r>
              <a:rPr lang="ja-JP" altLang="en-US" sz="3600" dirty="0" smtClean="0"/>
              <a:t>とで情報を共有し薬剤</a:t>
            </a:r>
            <a:r>
              <a:rPr lang="ja-JP" altLang="en-US" sz="3600" dirty="0"/>
              <a:t>の追加、増量、投与回数の変更を行った</a:t>
            </a:r>
            <a:r>
              <a:rPr lang="ja-JP" altLang="en-US" sz="3600" dirty="0" smtClean="0"/>
              <a:t>。</a:t>
            </a:r>
            <a:endParaRPr lang="en-US" altLang="ja-JP" sz="3600" dirty="0" smtClean="0"/>
          </a:p>
          <a:p>
            <a:r>
              <a:rPr lang="ja-JP" altLang="en-US" sz="3600" dirty="0" smtClean="0"/>
              <a:t>在宅</a:t>
            </a:r>
            <a:r>
              <a:rPr lang="ja-JP" altLang="en-US" sz="3600" dirty="0"/>
              <a:t>移行後</a:t>
            </a:r>
            <a:r>
              <a:rPr lang="ja-JP" altLang="en-US" sz="3600" dirty="0" smtClean="0"/>
              <a:t>、介護への疲労</a:t>
            </a:r>
            <a:r>
              <a:rPr lang="ja-JP" altLang="en-US" sz="3600" dirty="0"/>
              <a:t>が見え始め、心理状態の相談もあった</a:t>
            </a:r>
            <a:r>
              <a:rPr lang="ja-JP" altLang="en-US" sz="3600" dirty="0" smtClean="0"/>
              <a:t>が多職種間</a:t>
            </a:r>
            <a:r>
              <a:rPr lang="ja-JP" altLang="en-US" sz="3600" dirty="0"/>
              <a:t>での連絡を密に</a:t>
            </a:r>
            <a:r>
              <a:rPr lang="ja-JP" altLang="en-US" sz="3600" dirty="0" smtClean="0"/>
              <a:t>取り合って精神面の</a:t>
            </a:r>
            <a:r>
              <a:rPr lang="ja-JP" altLang="en-US" sz="3600" dirty="0"/>
              <a:t>フォローにも取り組んだ。</a:t>
            </a:r>
            <a:endParaRPr lang="en-US" altLang="ja-JP" sz="3600" dirty="0"/>
          </a:p>
        </p:txBody>
      </p:sp>
    </p:spTree>
    <p:extLst>
      <p:ext uri="{BB962C8B-B14F-4D97-AF65-F5344CB8AC3E}">
        <p14:creationId xmlns:p14="http://schemas.microsoft.com/office/powerpoint/2010/main" val="3636465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940966"/>
          </a:xfrm>
        </p:spPr>
        <p:txBody>
          <a:bodyPr>
            <a:normAutofit/>
          </a:bodyPr>
          <a:lstStyle/>
          <a:p>
            <a:pPr algn="l"/>
            <a:r>
              <a:rPr kumimoji="1" lang="ja-JP" altLang="en-US" sz="4000" dirty="0" smtClean="0"/>
              <a:t>考察</a:t>
            </a:r>
            <a:endParaRPr kumimoji="1" lang="ja-JP" altLang="en-US" sz="4000" dirty="0"/>
          </a:p>
        </p:txBody>
      </p:sp>
      <p:sp>
        <p:nvSpPr>
          <p:cNvPr id="3" name="コンテンツ プレースホルダー 2"/>
          <p:cNvSpPr>
            <a:spLocks noGrp="1"/>
          </p:cNvSpPr>
          <p:nvPr>
            <p:ph idx="1"/>
          </p:nvPr>
        </p:nvSpPr>
        <p:spPr>
          <a:xfrm>
            <a:off x="179512" y="980728"/>
            <a:ext cx="8856984" cy="5544616"/>
          </a:xfrm>
        </p:spPr>
        <p:txBody>
          <a:bodyPr>
            <a:noAutofit/>
          </a:bodyPr>
          <a:lstStyle/>
          <a:p>
            <a:pPr marL="0" indent="0">
              <a:lnSpc>
                <a:spcPts val="5000"/>
              </a:lnSpc>
              <a:spcAft>
                <a:spcPts val="600"/>
              </a:spcAft>
              <a:buNone/>
            </a:pPr>
            <a:r>
              <a:rPr lang="ja-JP" altLang="en-US" sz="3600" dirty="0" smtClean="0"/>
              <a:t>小児</a:t>
            </a:r>
            <a:r>
              <a:rPr lang="ja-JP" altLang="en-US" sz="3600" dirty="0"/>
              <a:t>在宅は専門医療機関の受診を継続する必要のあるケースが多く、体調も不安定</a:t>
            </a:r>
            <a:r>
              <a:rPr lang="ja-JP" altLang="en-US" sz="3600" dirty="0" smtClean="0"/>
              <a:t>で</a:t>
            </a:r>
            <a:endParaRPr lang="en-US" altLang="ja-JP" sz="3600" dirty="0" smtClean="0"/>
          </a:p>
          <a:p>
            <a:pPr marL="0" indent="0">
              <a:lnSpc>
                <a:spcPts val="5000"/>
              </a:lnSpc>
              <a:spcBef>
                <a:spcPts val="0"/>
              </a:spcBef>
              <a:buNone/>
            </a:pPr>
            <a:r>
              <a:rPr lang="ja-JP" altLang="en-US" sz="3600" dirty="0" smtClean="0"/>
              <a:t>入退院</a:t>
            </a:r>
            <a:r>
              <a:rPr lang="ja-JP" altLang="en-US" sz="3600" dirty="0"/>
              <a:t>を繰り返すことが</a:t>
            </a:r>
            <a:r>
              <a:rPr lang="ja-JP" altLang="en-US" sz="3600" dirty="0" smtClean="0"/>
              <a:t>ある。そのため家族の</a:t>
            </a:r>
            <a:r>
              <a:rPr lang="ja-JP" altLang="en-US" sz="3600" dirty="0"/>
              <a:t>負担が大きくなる傾向に</a:t>
            </a:r>
            <a:r>
              <a:rPr lang="ja-JP" altLang="en-US" sz="3600" dirty="0" smtClean="0"/>
              <a:t>あり、家族への</a:t>
            </a:r>
            <a:endParaRPr lang="en-US" altLang="ja-JP" sz="3600" dirty="0" smtClean="0"/>
          </a:p>
          <a:p>
            <a:pPr marL="0" indent="0">
              <a:lnSpc>
                <a:spcPts val="5000"/>
              </a:lnSpc>
              <a:spcBef>
                <a:spcPts val="0"/>
              </a:spcBef>
              <a:buNone/>
            </a:pPr>
            <a:r>
              <a:rPr lang="ja-JP" altLang="en-US" sz="3600" dirty="0" smtClean="0"/>
              <a:t>ライフステージ</a:t>
            </a:r>
            <a:r>
              <a:rPr lang="ja-JP" altLang="en-US" sz="3600" dirty="0"/>
              <a:t>に寄り添う支援も</a:t>
            </a:r>
            <a:r>
              <a:rPr lang="ja-JP" altLang="en-US" sz="3600" dirty="0" smtClean="0"/>
              <a:t>求められて</a:t>
            </a:r>
            <a:endParaRPr lang="en-US" altLang="ja-JP" sz="3600" dirty="0" smtClean="0"/>
          </a:p>
          <a:p>
            <a:pPr marL="0" indent="0">
              <a:lnSpc>
                <a:spcPts val="5000"/>
              </a:lnSpc>
              <a:spcBef>
                <a:spcPts val="0"/>
              </a:spcBef>
              <a:buNone/>
            </a:pPr>
            <a:r>
              <a:rPr lang="ja-JP" altLang="en-US" sz="3600" dirty="0" smtClean="0"/>
              <a:t>いる</a:t>
            </a:r>
            <a:r>
              <a:rPr lang="ja-JP" altLang="en-US" sz="3600" dirty="0"/>
              <a:t>がまだまだ足りていない。これらの問題が解決されれば在宅療養への移行</a:t>
            </a:r>
            <a:r>
              <a:rPr lang="ja-JP" altLang="en-US" sz="3600" dirty="0" smtClean="0"/>
              <a:t>も</a:t>
            </a:r>
            <a:endParaRPr lang="en-US" altLang="ja-JP" sz="3600" dirty="0" smtClean="0"/>
          </a:p>
          <a:p>
            <a:pPr marL="0" indent="0">
              <a:lnSpc>
                <a:spcPts val="5000"/>
              </a:lnSpc>
              <a:spcBef>
                <a:spcPts val="0"/>
              </a:spcBef>
              <a:buNone/>
            </a:pPr>
            <a:r>
              <a:rPr lang="ja-JP" altLang="en-US" sz="3600" dirty="0" smtClean="0"/>
              <a:t>スムーズ</a:t>
            </a:r>
            <a:r>
              <a:rPr lang="ja-JP" altLang="en-US" sz="3600" dirty="0"/>
              <a:t>に果たされるのではないかと考えられる。</a:t>
            </a:r>
            <a:endParaRPr lang="en-US" altLang="ja-JP" sz="3600" dirty="0"/>
          </a:p>
          <a:p>
            <a:pPr marL="0" indent="0">
              <a:lnSpc>
                <a:spcPts val="5000"/>
              </a:lnSpc>
              <a:buNone/>
            </a:pPr>
            <a:r>
              <a:rPr lang="ja-JP" altLang="en-US" sz="3000" dirty="0"/>
              <a:t>　</a:t>
            </a:r>
            <a:endParaRPr kumimoji="1" lang="ja-JP" altLang="en-US" sz="3000" dirty="0"/>
          </a:p>
        </p:txBody>
      </p:sp>
    </p:spTree>
    <p:extLst>
      <p:ext uri="{BB962C8B-B14F-4D97-AF65-F5344CB8AC3E}">
        <p14:creationId xmlns:p14="http://schemas.microsoft.com/office/powerpoint/2010/main" val="18379476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4249</TotalTime>
  <Words>687</Words>
  <Application>Microsoft Office PowerPoint</Application>
  <PresentationFormat>画面に合わせる (4:3)</PresentationFormat>
  <Paragraphs>143</Paragraphs>
  <Slides>9</Slides>
  <Notes>1</Notes>
  <HiddenSlides>0</HiddenSlides>
  <MMClips>0</MMClips>
  <ScaleCrop>false</ScaleCrop>
  <HeadingPairs>
    <vt:vector size="4" baseType="variant">
      <vt:variant>
        <vt:lpstr>テーマ</vt:lpstr>
      </vt:variant>
      <vt:variant>
        <vt:i4>1</vt:i4>
      </vt:variant>
      <vt:variant>
        <vt:lpstr>スライド タイトル</vt:lpstr>
      </vt:variant>
      <vt:variant>
        <vt:i4>9</vt:i4>
      </vt:variant>
    </vt:vector>
  </HeadingPairs>
  <TitlesOfParts>
    <vt:vector size="10" baseType="lpstr">
      <vt:lpstr>Office ​​テーマ</vt:lpstr>
      <vt:lpstr>小児在宅症例を通じて薬剤師として感じたこと及び今後の課題について</vt:lpstr>
      <vt:lpstr>PowerPoint プレゼンテーション</vt:lpstr>
      <vt:lpstr>はじめに（小児在宅の問題点）</vt:lpstr>
      <vt:lpstr>症例（ミオクロニー症状の軽減に至るまで）</vt:lpstr>
      <vt:lpstr>【処方経過】</vt:lpstr>
      <vt:lpstr>【ミオクロニー症状に対しての薬剤師の関与】</vt:lpstr>
      <vt:lpstr>PowerPoint プレゼンテーション</vt:lpstr>
      <vt:lpstr>まとめ</vt:lpstr>
      <vt:lpstr>考察</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kento</dc:creator>
  <cp:lastModifiedBy>kento</cp:lastModifiedBy>
  <cp:revision>313</cp:revision>
  <cp:lastPrinted>2018-10-08T02:48:22Z</cp:lastPrinted>
  <dcterms:created xsi:type="dcterms:W3CDTF">2018-09-09T11:30:28Z</dcterms:created>
  <dcterms:modified xsi:type="dcterms:W3CDTF">2018-11-08T13:40:07Z</dcterms:modified>
</cp:coreProperties>
</file>