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13"/>
  </p:notesMasterIdLst>
  <p:sldIdLst>
    <p:sldId id="256" r:id="rId2"/>
    <p:sldId id="280" r:id="rId3"/>
    <p:sldId id="264" r:id="rId4"/>
    <p:sldId id="269" r:id="rId5"/>
    <p:sldId id="258" r:id="rId6"/>
    <p:sldId id="285" r:id="rId7"/>
    <p:sldId id="284" r:id="rId8"/>
    <p:sldId id="281" r:id="rId9"/>
    <p:sldId id="282" r:id="rId10"/>
    <p:sldId id="278" r:id="rId11"/>
    <p:sldId id="279" r:id="rId1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04" autoAdjust="0"/>
  </p:normalViewPr>
  <p:slideViewPr>
    <p:cSldViewPr>
      <p:cViewPr varScale="1">
        <p:scale>
          <a:sx n="69" d="100"/>
          <a:sy n="69" d="100"/>
        </p:scale>
        <p:origin x="-1416" y="-96"/>
      </p:cViewPr>
      <p:guideLst>
        <p:guide orient="horz" pos="2160"/>
        <p:guide pos="2880"/>
      </p:guideLst>
    </p:cSldViewPr>
  </p:slideViewPr>
  <p:outlineViewPr>
    <p:cViewPr>
      <p:scale>
        <a:sx n="33" d="100"/>
        <a:sy n="33" d="100"/>
      </p:scale>
      <p:origin x="0" y="2208"/>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barChart>
        <c:barDir val="col"/>
        <c:grouping val="clustered"/>
        <c:varyColors val="0"/>
        <c:ser>
          <c:idx val="0"/>
          <c:order val="0"/>
          <c:tx>
            <c:strRef>
              <c:f>Sheet1!$B$1</c:f>
              <c:strCache>
                <c:ptCount val="1"/>
                <c:pt idx="0">
                  <c:v>在宅中止の人数と内訳</c:v>
                </c:pt>
              </c:strCache>
            </c:strRef>
          </c:tx>
          <c:invertIfNegative val="0"/>
          <c:cat>
            <c:strRef>
              <c:f>Sheet1!$A$2:$A$4</c:f>
              <c:strCache>
                <c:ptCount val="3"/>
                <c:pt idx="0">
                  <c:v>アドヒアランス改善</c:v>
                </c:pt>
                <c:pt idx="1">
                  <c:v>家族が不要と判断</c:v>
                </c:pt>
                <c:pt idx="2">
                  <c:v>入院・死亡等で中止</c:v>
                </c:pt>
              </c:strCache>
            </c:strRef>
          </c:cat>
          <c:val>
            <c:numRef>
              <c:f>Sheet1!$B$2:$B$4</c:f>
              <c:numCache>
                <c:formatCode>General</c:formatCode>
                <c:ptCount val="3"/>
                <c:pt idx="0">
                  <c:v>6</c:v>
                </c:pt>
                <c:pt idx="1">
                  <c:v>3</c:v>
                </c:pt>
                <c:pt idx="2">
                  <c:v>4</c:v>
                </c:pt>
              </c:numCache>
            </c:numRef>
          </c:val>
        </c:ser>
        <c:dLbls>
          <c:showLegendKey val="0"/>
          <c:showVal val="0"/>
          <c:showCatName val="0"/>
          <c:showSerName val="0"/>
          <c:showPercent val="0"/>
          <c:showBubbleSize val="0"/>
        </c:dLbls>
        <c:gapWidth val="150"/>
        <c:axId val="23220992"/>
        <c:axId val="23222528"/>
      </c:barChart>
      <c:catAx>
        <c:axId val="23220992"/>
        <c:scaling>
          <c:orientation val="minMax"/>
        </c:scaling>
        <c:delete val="0"/>
        <c:axPos val="b"/>
        <c:numFmt formatCode="General" sourceLinked="0"/>
        <c:majorTickMark val="none"/>
        <c:minorTickMark val="none"/>
        <c:tickLblPos val="nextTo"/>
        <c:txPr>
          <a:bodyPr/>
          <a:lstStyle/>
          <a:p>
            <a:pPr>
              <a:defRPr b="1"/>
            </a:pPr>
            <a:endParaRPr lang="ja-JP"/>
          </a:p>
        </c:txPr>
        <c:crossAx val="23222528"/>
        <c:crosses val="autoZero"/>
        <c:auto val="1"/>
        <c:lblAlgn val="ctr"/>
        <c:lblOffset val="100"/>
        <c:noMultiLvlLbl val="0"/>
      </c:catAx>
      <c:valAx>
        <c:axId val="23222528"/>
        <c:scaling>
          <c:orientation val="minMax"/>
        </c:scaling>
        <c:delete val="0"/>
        <c:axPos val="l"/>
        <c:majorGridlines/>
        <c:numFmt formatCode="General" sourceLinked="1"/>
        <c:majorTickMark val="none"/>
        <c:minorTickMark val="none"/>
        <c:tickLblPos val="nextTo"/>
        <c:crossAx val="23220992"/>
        <c:crosses val="autoZero"/>
        <c:crossBetween val="between"/>
      </c:valAx>
    </c:plotArea>
    <c:plotVisOnly val="1"/>
    <c:dispBlanksAs val="gap"/>
    <c:showDLblsOverMax val="0"/>
  </c:chart>
  <c:txPr>
    <a:bodyPr/>
    <a:lstStyle/>
    <a:p>
      <a:pPr>
        <a:defRPr sz="1800"/>
      </a:pPr>
      <a:endParaRPr lang="ja-JP"/>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ja-JP" altLang="en-US" dirty="0"/>
              <a:t>在宅</a:t>
            </a:r>
            <a:r>
              <a:rPr lang="ja-JP" altLang="en-US" dirty="0" smtClean="0"/>
              <a:t>人数　１８名</a:t>
            </a:r>
            <a:endParaRPr lang="en-US" altLang="ja-JP" dirty="0" smtClean="0"/>
          </a:p>
        </c:rich>
      </c:tx>
      <c:layout>
        <c:manualLayout>
          <c:xMode val="edge"/>
          <c:yMode val="edge"/>
          <c:x val="0.18672916666666667"/>
          <c:y val="9.3749999999999997E-3"/>
        </c:manualLayout>
      </c:layout>
      <c:overlay val="0"/>
    </c:title>
    <c:autoTitleDeleted val="0"/>
    <c:plotArea>
      <c:layout>
        <c:manualLayout>
          <c:layoutTarget val="inner"/>
          <c:xMode val="edge"/>
          <c:yMode val="edge"/>
          <c:x val="7.0877624671916009E-2"/>
          <c:y val="0.14401574803149605"/>
          <c:w val="0.5435728346456693"/>
          <c:h val="0.8153592519685039"/>
        </c:manualLayout>
      </c:layout>
      <c:pieChart>
        <c:varyColors val="1"/>
        <c:ser>
          <c:idx val="0"/>
          <c:order val="0"/>
          <c:tx>
            <c:strRef>
              <c:f>Sheet1!$B$1</c:f>
              <c:strCache>
                <c:ptCount val="1"/>
                <c:pt idx="0">
                  <c:v>在宅人数</c:v>
                </c:pt>
              </c:strCache>
            </c:strRef>
          </c:tx>
          <c:dPt>
            <c:idx val="0"/>
            <c:bubble3D val="0"/>
            <c:spPr>
              <a:solidFill>
                <a:srgbClr val="C00000"/>
              </a:solidFill>
            </c:spPr>
          </c:dPt>
          <c:dPt>
            <c:idx val="1"/>
            <c:bubble3D val="0"/>
            <c:spPr>
              <a:solidFill>
                <a:schemeClr val="accent1"/>
              </a:solidFill>
            </c:spPr>
          </c:dPt>
          <c:cat>
            <c:strRef>
              <c:f>Sheet1!$A$2:$A$5</c:f>
              <c:strCache>
                <c:ptCount val="2"/>
                <c:pt idx="0">
                  <c:v>在宅継続中</c:v>
                </c:pt>
                <c:pt idx="1">
                  <c:v>在宅中止</c:v>
                </c:pt>
              </c:strCache>
            </c:strRef>
          </c:cat>
          <c:val>
            <c:numRef>
              <c:f>Sheet1!$B$2:$B$5</c:f>
              <c:numCache>
                <c:formatCode>General</c:formatCode>
                <c:ptCount val="4"/>
                <c:pt idx="0">
                  <c:v>5</c:v>
                </c:pt>
                <c:pt idx="1">
                  <c:v>13</c:v>
                </c:pt>
                <c:pt idx="2">
                  <c:v>0</c:v>
                </c:pt>
                <c:pt idx="3">
                  <c:v>0</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ja-JP"/>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0.49196</cdr:x>
      <cdr:y>0.48858</cdr:y>
    </cdr:from>
    <cdr:to>
      <cdr:x>0.67045</cdr:x>
      <cdr:y>0.67037</cdr:y>
    </cdr:to>
    <cdr:sp macro="" textlink="">
      <cdr:nvSpPr>
        <cdr:cNvPr id="2" name="テキスト ボックス 1"/>
        <cdr:cNvSpPr txBox="1"/>
      </cdr:nvSpPr>
      <cdr:spPr>
        <a:xfrm xmlns:a="http://schemas.openxmlformats.org/drawingml/2006/main">
          <a:off x="2520268" y="2457567"/>
          <a:ext cx="914388" cy="91440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ja-JP" altLang="en-US" sz="1800" b="1" dirty="0">
              <a:solidFill>
                <a:schemeClr val="bg1"/>
              </a:solidFill>
            </a:rPr>
            <a:t>３</a:t>
          </a:r>
          <a:r>
            <a:rPr lang="ja-JP" altLang="en-US" sz="1800" b="1" dirty="0" smtClean="0">
              <a:solidFill>
                <a:schemeClr val="bg1"/>
              </a:solidFill>
            </a:rPr>
            <a:t>名</a:t>
          </a:r>
          <a:endParaRPr lang="ja-JP" altLang="en-US" sz="1800" b="1" dirty="0">
            <a:solidFill>
              <a:schemeClr val="bg1"/>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0.33857</cdr:x>
      <cdr:y>0.19842</cdr:y>
    </cdr:from>
    <cdr:to>
      <cdr:x>0.6417</cdr:x>
      <cdr:y>0.59594</cdr:y>
    </cdr:to>
    <cdr:sp macro="" textlink="">
      <cdr:nvSpPr>
        <cdr:cNvPr id="2" name="テキスト ボックス 1"/>
        <cdr:cNvSpPr txBox="1"/>
      </cdr:nvSpPr>
      <cdr:spPr>
        <a:xfrm xmlns:a="http://schemas.openxmlformats.org/drawingml/2006/main">
          <a:off x="2063917" y="806366"/>
          <a:ext cx="1847893" cy="1615543"/>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ja-JP" altLang="en-US" sz="2800" dirty="0" smtClean="0">
              <a:solidFill>
                <a:schemeClr val="bg1"/>
              </a:solidFill>
            </a:rPr>
            <a:t>在宅</a:t>
          </a:r>
          <a:endParaRPr lang="en-US" altLang="ja-JP" sz="2800" dirty="0" smtClean="0">
            <a:solidFill>
              <a:schemeClr val="bg1"/>
            </a:solidFill>
          </a:endParaRPr>
        </a:p>
        <a:p xmlns:a="http://schemas.openxmlformats.org/drawingml/2006/main">
          <a:r>
            <a:rPr lang="ja-JP" altLang="en-US" sz="2800" dirty="0" smtClean="0">
              <a:solidFill>
                <a:schemeClr val="bg1"/>
              </a:solidFill>
            </a:rPr>
            <a:t>継続中</a:t>
          </a:r>
          <a:endParaRPr lang="en-US" altLang="ja-JP" sz="2800" dirty="0" smtClean="0">
            <a:solidFill>
              <a:schemeClr val="bg1"/>
            </a:solidFill>
          </a:endParaRPr>
        </a:p>
        <a:p xmlns:a="http://schemas.openxmlformats.org/drawingml/2006/main">
          <a:r>
            <a:rPr lang="ja-JP" altLang="en-US" sz="2800" dirty="0">
              <a:solidFill>
                <a:schemeClr val="bg1"/>
              </a:solidFill>
            </a:rPr>
            <a:t>５</a:t>
          </a:r>
          <a:r>
            <a:rPr lang="ja-JP" altLang="en-US" sz="2800" dirty="0" smtClean="0">
              <a:solidFill>
                <a:schemeClr val="bg1"/>
              </a:solidFill>
            </a:rPr>
            <a:t>名</a:t>
          </a:r>
          <a:endParaRPr lang="en-US" altLang="ja-JP" sz="2800" dirty="0" smtClean="0">
            <a:solidFill>
              <a:schemeClr val="bg1"/>
            </a:solidFill>
          </a:endParaRPr>
        </a:p>
      </cdr:txBody>
    </cdr:sp>
  </cdr:relSizeAnchor>
  <cdr:relSizeAnchor xmlns:cdr="http://schemas.openxmlformats.org/drawingml/2006/chartDrawing">
    <cdr:from>
      <cdr:x>0.11812</cdr:x>
      <cdr:y>0.69102</cdr:y>
    </cdr:from>
    <cdr:to>
      <cdr:x>0.26812</cdr:x>
      <cdr:y>0.91602</cdr:y>
    </cdr:to>
    <cdr:sp macro="" textlink="">
      <cdr:nvSpPr>
        <cdr:cNvPr id="3" name="テキスト ボックス 2"/>
        <cdr:cNvSpPr txBox="1"/>
      </cdr:nvSpPr>
      <cdr:spPr>
        <a:xfrm xmlns:a="http://schemas.openxmlformats.org/drawingml/2006/main">
          <a:off x="720080" y="2808312"/>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ja-JP" altLang="en-US" sz="2800" dirty="0" smtClean="0">
              <a:solidFill>
                <a:schemeClr val="bg1"/>
              </a:solidFill>
            </a:rPr>
            <a:t>在宅中止　</a:t>
          </a:r>
          <a:r>
            <a:rPr lang="en-US" altLang="ja-JP" sz="2800" dirty="0" smtClean="0">
              <a:solidFill>
                <a:schemeClr val="bg1"/>
              </a:solidFill>
            </a:rPr>
            <a:t>1</a:t>
          </a:r>
          <a:r>
            <a:rPr lang="ja-JP" altLang="en-US" sz="2800" dirty="0" smtClean="0">
              <a:solidFill>
                <a:schemeClr val="bg1"/>
              </a:solidFill>
            </a:rPr>
            <a:t>３名</a:t>
          </a:r>
          <a:endParaRPr lang="ja-JP" altLang="en-US" sz="2800" dirty="0">
            <a:solidFill>
              <a:schemeClr val="bg1"/>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9390AEB-97E1-4AEF-9DF7-F612292AC705}" type="datetimeFigureOut">
              <a:rPr kumimoji="1" lang="ja-JP" altLang="en-US" smtClean="0"/>
              <a:t>2018/11/9</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064F70-CF5F-45F3-AEE4-EBE28E9C968E}" type="slidenum">
              <a:rPr kumimoji="1" lang="ja-JP" altLang="en-US" smtClean="0"/>
              <a:t>‹#›</a:t>
            </a:fld>
            <a:endParaRPr kumimoji="1" lang="ja-JP" altLang="en-US"/>
          </a:p>
        </p:txBody>
      </p:sp>
    </p:spTree>
    <p:extLst>
      <p:ext uri="{BB962C8B-B14F-4D97-AF65-F5344CB8AC3E}">
        <p14:creationId xmlns:p14="http://schemas.microsoft.com/office/powerpoint/2010/main" val="22500855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9064F70-CF5F-45F3-AEE4-EBE28E9C968E}" type="slidenum">
              <a:rPr kumimoji="1" lang="ja-JP" altLang="en-US" smtClean="0"/>
              <a:t>1</a:t>
            </a:fld>
            <a:endParaRPr kumimoji="1" lang="ja-JP" altLang="en-US"/>
          </a:p>
        </p:txBody>
      </p:sp>
    </p:spTree>
    <p:extLst>
      <p:ext uri="{BB962C8B-B14F-4D97-AF65-F5344CB8AC3E}">
        <p14:creationId xmlns:p14="http://schemas.microsoft.com/office/powerpoint/2010/main" val="26275374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ずはじめに目的です。近年、薬剤師による在宅業務、以下在宅の重要性が高まっています。当薬局でも昨年から積極的に取り組むようになり、２０１８年７月までにのべ１８名の在宅を行ってきました。その中で、服薬アドヒアランスの改善により在宅が中止になった事例がいくつかありました。</a:t>
            </a:r>
            <a:endParaRPr kumimoji="1" lang="ja-JP" altLang="en-US" dirty="0"/>
          </a:p>
        </p:txBody>
      </p:sp>
      <p:sp>
        <p:nvSpPr>
          <p:cNvPr id="4" name="スライド番号プレースホルダー 3"/>
          <p:cNvSpPr>
            <a:spLocks noGrp="1"/>
          </p:cNvSpPr>
          <p:nvPr>
            <p:ph type="sldNum" sz="quarter" idx="10"/>
          </p:nvPr>
        </p:nvSpPr>
        <p:spPr/>
        <p:txBody>
          <a:bodyPr/>
          <a:lstStyle/>
          <a:p>
            <a:fld id="{19064F70-CF5F-45F3-AEE4-EBE28E9C968E}" type="slidenum">
              <a:rPr kumimoji="1" lang="ja-JP" altLang="en-US" smtClean="0"/>
              <a:t>3</a:t>
            </a:fld>
            <a:endParaRPr kumimoji="1" lang="ja-JP" altLang="en-US"/>
          </a:p>
        </p:txBody>
      </p:sp>
    </p:spTree>
    <p:extLst>
      <p:ext uri="{BB962C8B-B14F-4D97-AF65-F5344CB8AC3E}">
        <p14:creationId xmlns:p14="http://schemas.microsoft.com/office/powerpoint/2010/main" val="17705206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現在、薬剤師不足などで積極的に在宅を行うことのできない薬局もあると思われますが、薬剤師が短期間でも在宅を行うことで、服薬アドヒアランスが向上し、その後担当薬剤師が外来業務でかかりつけとしてかかわることで良好なアドヒアランスを維持できれば、薬剤師不足などの薬局の負担も軽減され、新規在宅症例受け入れにも繋がるのではないかと推察しました。</a:t>
            </a:r>
            <a:endParaRPr kumimoji="1" lang="en-US" altLang="ja-JP" dirty="0" smtClean="0"/>
          </a:p>
          <a:p>
            <a:r>
              <a:rPr kumimoji="1" lang="ja-JP" altLang="en-US" dirty="0" smtClean="0"/>
              <a:t>そこで今回、アドヒアランス不良で在宅を開始した患者で、アドヒアランスが改善し在宅を中止した後、かかりつけとして外来で服薬支援を行うことでアドヒアランスの悪化を防ぐことができるかを調査しましたので報告したいと思います。</a:t>
            </a:r>
            <a:endParaRPr kumimoji="1" lang="ja-JP" altLang="en-US" dirty="0"/>
          </a:p>
        </p:txBody>
      </p:sp>
      <p:sp>
        <p:nvSpPr>
          <p:cNvPr id="4" name="スライド番号プレースホルダー 3"/>
          <p:cNvSpPr>
            <a:spLocks noGrp="1"/>
          </p:cNvSpPr>
          <p:nvPr>
            <p:ph type="sldNum" sz="quarter" idx="10"/>
          </p:nvPr>
        </p:nvSpPr>
        <p:spPr/>
        <p:txBody>
          <a:bodyPr/>
          <a:lstStyle/>
          <a:p>
            <a:fld id="{19064F70-CF5F-45F3-AEE4-EBE28E9C968E}" type="slidenum">
              <a:rPr kumimoji="1" lang="ja-JP" altLang="en-US" smtClean="0"/>
              <a:t>4</a:t>
            </a:fld>
            <a:endParaRPr kumimoji="1" lang="ja-JP" altLang="en-US"/>
          </a:p>
        </p:txBody>
      </p:sp>
    </p:spTree>
    <p:extLst>
      <p:ext uri="{BB962C8B-B14F-4D97-AF65-F5344CB8AC3E}">
        <p14:creationId xmlns:p14="http://schemas.microsoft.com/office/powerpoint/2010/main" val="19600296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ずはじめに当薬局について紹介したいと思います。当薬局の月処方箋応需枚数は○○枚。薬局スタッフは常勤の薬剤師が５名、パート薬剤師が５名。現在は主に常勤薬剤師が在宅を担当しています。主な処方箋応需医療機関は野市中央病院で、地域医療の基幹病院の役割を担っています。当薬局の在宅患者も主に野市中央病院の患者です。</a:t>
            </a:r>
            <a:endParaRPr kumimoji="1" lang="ja-JP" altLang="en-US" dirty="0"/>
          </a:p>
        </p:txBody>
      </p:sp>
      <p:sp>
        <p:nvSpPr>
          <p:cNvPr id="4" name="スライド番号プレースホルダー 3"/>
          <p:cNvSpPr>
            <a:spLocks noGrp="1"/>
          </p:cNvSpPr>
          <p:nvPr>
            <p:ph type="sldNum" sz="quarter" idx="10"/>
          </p:nvPr>
        </p:nvSpPr>
        <p:spPr/>
        <p:txBody>
          <a:bodyPr/>
          <a:lstStyle/>
          <a:p>
            <a:fld id="{19064F70-CF5F-45F3-AEE4-EBE28E9C968E}" type="slidenum">
              <a:rPr kumimoji="1" lang="ja-JP" altLang="en-US" smtClean="0"/>
              <a:t>5</a:t>
            </a:fld>
            <a:endParaRPr kumimoji="1" lang="ja-JP" altLang="en-US"/>
          </a:p>
        </p:txBody>
      </p:sp>
    </p:spTree>
    <p:extLst>
      <p:ext uri="{BB962C8B-B14F-4D97-AF65-F5344CB8AC3E}">
        <p14:creationId xmlns:p14="http://schemas.microsoft.com/office/powerpoint/2010/main" val="20819148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次に方法です。対象患者は当薬局で在宅を行った患者。調査期間は平成２９年７月１日から平成３０年１０月３１日まで。調査項目は在宅中止人数とその理由、中止後の経価などです。</a:t>
            </a:r>
            <a:endParaRPr kumimoji="1" lang="ja-JP" altLang="en-US" dirty="0"/>
          </a:p>
        </p:txBody>
      </p:sp>
      <p:sp>
        <p:nvSpPr>
          <p:cNvPr id="4" name="スライド番号プレースホルダー 3"/>
          <p:cNvSpPr>
            <a:spLocks noGrp="1"/>
          </p:cNvSpPr>
          <p:nvPr>
            <p:ph type="sldNum" sz="quarter" idx="10"/>
          </p:nvPr>
        </p:nvSpPr>
        <p:spPr/>
        <p:txBody>
          <a:bodyPr/>
          <a:lstStyle/>
          <a:p>
            <a:fld id="{19064F70-CF5F-45F3-AEE4-EBE28E9C968E}" type="slidenum">
              <a:rPr kumimoji="1" lang="ja-JP" altLang="en-US" smtClean="0"/>
              <a:t>6</a:t>
            </a:fld>
            <a:endParaRPr kumimoji="1" lang="ja-JP" altLang="en-US"/>
          </a:p>
        </p:txBody>
      </p:sp>
    </p:spTree>
    <p:extLst>
      <p:ext uri="{BB962C8B-B14F-4D97-AF65-F5344CB8AC3E}">
        <p14:creationId xmlns:p14="http://schemas.microsoft.com/office/powerpoint/2010/main" val="33316407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以上のことよりアドヒアランス改善後</a:t>
            </a:r>
            <a:r>
              <a:rPr lang="ja-JP" altLang="ja-JP" dirty="0" smtClean="0"/>
              <a:t>に在宅から外来での支援に切り替えてフォローすることで、良好なアドヒアランスを維持できることが示唆され</a:t>
            </a:r>
            <a:r>
              <a:rPr lang="ja-JP" altLang="en-US" dirty="0" smtClean="0"/>
              <a:t>ました。</a:t>
            </a:r>
            <a:r>
              <a:rPr kumimoji="1" lang="ja-JP" altLang="en-US" dirty="0" smtClean="0"/>
              <a:t>薬剤師が在宅を行うことで、患者家族の意識が変わり、積極的に患者の服薬管理に協力してくれることで薬剤師の在宅中止につながった事例もありました。</a:t>
            </a:r>
            <a:r>
              <a:rPr lang="ja-JP" altLang="en-US" dirty="0" smtClean="0"/>
              <a:t>在宅患者は８名前後で推移しており、在宅中止後外来での業務に切り替えることで在宅に関する負担の軽減にもつながると示唆されます。</a:t>
            </a:r>
            <a:endParaRPr kumimoji="1" lang="ja-JP" altLang="en-US" dirty="0" smtClean="0"/>
          </a:p>
        </p:txBody>
      </p:sp>
      <p:sp>
        <p:nvSpPr>
          <p:cNvPr id="4" name="スライド番号プレースホルダー 3"/>
          <p:cNvSpPr>
            <a:spLocks noGrp="1"/>
          </p:cNvSpPr>
          <p:nvPr>
            <p:ph type="sldNum" sz="quarter" idx="10"/>
          </p:nvPr>
        </p:nvSpPr>
        <p:spPr/>
        <p:txBody>
          <a:bodyPr/>
          <a:lstStyle/>
          <a:p>
            <a:fld id="{19064F70-CF5F-45F3-AEE4-EBE28E9C968E}" type="slidenum">
              <a:rPr kumimoji="1" lang="ja-JP" altLang="en-US" smtClean="0"/>
              <a:t>10</a:t>
            </a:fld>
            <a:endParaRPr kumimoji="1" lang="ja-JP" altLang="en-US"/>
          </a:p>
        </p:txBody>
      </p:sp>
    </p:spTree>
    <p:extLst>
      <p:ext uri="{BB962C8B-B14F-4D97-AF65-F5344CB8AC3E}">
        <p14:creationId xmlns:p14="http://schemas.microsoft.com/office/powerpoint/2010/main" val="29980615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dirty="0" smtClean="0"/>
              <a:t>在宅中止の判断については、他職種との連携で得られた情報をもとに担当薬剤師が医師に提案することが多い状況です。しかしながら当局としては明確な判断基準がないことが課題としてあげ</a:t>
            </a:r>
            <a:r>
              <a:rPr lang="ja-JP" altLang="en-US" dirty="0" err="1" smtClean="0"/>
              <a:t>ら</a:t>
            </a:r>
            <a:r>
              <a:rPr lang="ja-JP" altLang="en-US" dirty="0" smtClean="0"/>
              <a:t>ます。今後、担当薬剤師だけでなくほかの薬剤師と情報共有を図ったうえで訪問計画や目標設定を行うことで、在宅継続の要不要をより正確に判断できるものと考えられました。今回の症例では、対象患者がのいちご薬局の患者のみだったので人数が少なかったと思われます。今後は当グループ全体でこのような取り組みを積極的に行っていきたいと考えています。以上で発表を終わりたいと思います。ご清聴ありがとうございました。</a:t>
            </a:r>
            <a:endParaRPr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19064F70-CF5F-45F3-AEE4-EBE28E9C968E}" type="slidenum">
              <a:rPr kumimoji="1" lang="ja-JP" altLang="en-US" smtClean="0"/>
              <a:t>11</a:t>
            </a:fld>
            <a:endParaRPr kumimoji="1" lang="ja-JP" altLang="en-US"/>
          </a:p>
        </p:txBody>
      </p:sp>
    </p:spTree>
    <p:extLst>
      <p:ext uri="{BB962C8B-B14F-4D97-AF65-F5344CB8AC3E}">
        <p14:creationId xmlns:p14="http://schemas.microsoft.com/office/powerpoint/2010/main" val="1081108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85E3019-6586-48CF-9E47-C087776180B2}" type="datetimeFigureOut">
              <a:rPr kumimoji="1" lang="ja-JP" altLang="en-US" smtClean="0"/>
              <a:t>2018/11/9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D14A077-9861-4D44-95DC-5E98B61EE0AD}" type="slidenum">
              <a:rPr kumimoji="1" lang="ja-JP" altLang="en-US" smtClean="0"/>
              <a:t>‹#›</a:t>
            </a:fld>
            <a:endParaRPr kumimoji="1" lang="ja-JP" altLang="en-US"/>
          </a:p>
        </p:txBody>
      </p:sp>
    </p:spTree>
    <p:extLst>
      <p:ext uri="{BB962C8B-B14F-4D97-AF65-F5344CB8AC3E}">
        <p14:creationId xmlns:p14="http://schemas.microsoft.com/office/powerpoint/2010/main" val="4191417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85E3019-6586-48CF-9E47-C087776180B2}" type="datetimeFigureOut">
              <a:rPr kumimoji="1" lang="ja-JP" altLang="en-US" smtClean="0"/>
              <a:t>2018/11/9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D14A077-9861-4D44-95DC-5E98B61EE0AD}" type="slidenum">
              <a:rPr kumimoji="1" lang="ja-JP" altLang="en-US" smtClean="0"/>
              <a:t>‹#›</a:t>
            </a:fld>
            <a:endParaRPr kumimoji="1" lang="ja-JP" altLang="en-US"/>
          </a:p>
        </p:txBody>
      </p:sp>
    </p:spTree>
    <p:extLst>
      <p:ext uri="{BB962C8B-B14F-4D97-AF65-F5344CB8AC3E}">
        <p14:creationId xmlns:p14="http://schemas.microsoft.com/office/powerpoint/2010/main" val="1168444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85E3019-6586-48CF-9E47-C087776180B2}" type="datetimeFigureOut">
              <a:rPr kumimoji="1" lang="ja-JP" altLang="en-US" smtClean="0"/>
              <a:t>2018/11/9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D14A077-9861-4D44-95DC-5E98B61EE0AD}" type="slidenum">
              <a:rPr kumimoji="1" lang="ja-JP" altLang="en-US" smtClean="0"/>
              <a:t>‹#›</a:t>
            </a:fld>
            <a:endParaRPr kumimoji="1" lang="ja-JP" altLang="en-US"/>
          </a:p>
        </p:txBody>
      </p:sp>
    </p:spTree>
    <p:extLst>
      <p:ext uri="{BB962C8B-B14F-4D97-AF65-F5344CB8AC3E}">
        <p14:creationId xmlns:p14="http://schemas.microsoft.com/office/powerpoint/2010/main" val="4278682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85E3019-6586-48CF-9E47-C087776180B2}" type="datetimeFigureOut">
              <a:rPr kumimoji="1" lang="ja-JP" altLang="en-US" smtClean="0"/>
              <a:t>2018/11/9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D14A077-9861-4D44-95DC-5E98B61EE0AD}" type="slidenum">
              <a:rPr kumimoji="1" lang="ja-JP" altLang="en-US" smtClean="0"/>
              <a:t>‹#›</a:t>
            </a:fld>
            <a:endParaRPr kumimoji="1" lang="ja-JP" altLang="en-US"/>
          </a:p>
        </p:txBody>
      </p:sp>
    </p:spTree>
    <p:extLst>
      <p:ext uri="{BB962C8B-B14F-4D97-AF65-F5344CB8AC3E}">
        <p14:creationId xmlns:p14="http://schemas.microsoft.com/office/powerpoint/2010/main" val="1948981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85E3019-6586-48CF-9E47-C087776180B2}" type="datetimeFigureOut">
              <a:rPr kumimoji="1" lang="ja-JP" altLang="en-US" smtClean="0"/>
              <a:t>2018/11/9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D14A077-9861-4D44-95DC-5E98B61EE0AD}" type="slidenum">
              <a:rPr kumimoji="1" lang="ja-JP" altLang="en-US" smtClean="0"/>
              <a:t>‹#›</a:t>
            </a:fld>
            <a:endParaRPr kumimoji="1" lang="ja-JP" altLang="en-US"/>
          </a:p>
        </p:txBody>
      </p:sp>
    </p:spTree>
    <p:extLst>
      <p:ext uri="{BB962C8B-B14F-4D97-AF65-F5344CB8AC3E}">
        <p14:creationId xmlns:p14="http://schemas.microsoft.com/office/powerpoint/2010/main" val="3303889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85E3019-6586-48CF-9E47-C087776180B2}" type="datetimeFigureOut">
              <a:rPr kumimoji="1" lang="ja-JP" altLang="en-US" smtClean="0"/>
              <a:t>2018/11/9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D14A077-9861-4D44-95DC-5E98B61EE0AD}" type="slidenum">
              <a:rPr kumimoji="1" lang="ja-JP" altLang="en-US" smtClean="0"/>
              <a:t>‹#›</a:t>
            </a:fld>
            <a:endParaRPr kumimoji="1" lang="ja-JP" altLang="en-US"/>
          </a:p>
        </p:txBody>
      </p:sp>
    </p:spTree>
    <p:extLst>
      <p:ext uri="{BB962C8B-B14F-4D97-AF65-F5344CB8AC3E}">
        <p14:creationId xmlns:p14="http://schemas.microsoft.com/office/powerpoint/2010/main" val="3964078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85E3019-6586-48CF-9E47-C087776180B2}" type="datetimeFigureOut">
              <a:rPr kumimoji="1" lang="ja-JP" altLang="en-US" smtClean="0"/>
              <a:t>2018/11/9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D14A077-9861-4D44-95DC-5E98B61EE0AD}" type="slidenum">
              <a:rPr kumimoji="1" lang="ja-JP" altLang="en-US" smtClean="0"/>
              <a:t>‹#›</a:t>
            </a:fld>
            <a:endParaRPr kumimoji="1" lang="ja-JP" altLang="en-US"/>
          </a:p>
        </p:txBody>
      </p:sp>
    </p:spTree>
    <p:extLst>
      <p:ext uri="{BB962C8B-B14F-4D97-AF65-F5344CB8AC3E}">
        <p14:creationId xmlns:p14="http://schemas.microsoft.com/office/powerpoint/2010/main" val="1137554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85E3019-6586-48CF-9E47-C087776180B2}" type="datetimeFigureOut">
              <a:rPr kumimoji="1" lang="ja-JP" altLang="en-US" smtClean="0"/>
              <a:t>2018/11/9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D14A077-9861-4D44-95DC-5E98B61EE0AD}" type="slidenum">
              <a:rPr kumimoji="1" lang="ja-JP" altLang="en-US" smtClean="0"/>
              <a:t>‹#›</a:t>
            </a:fld>
            <a:endParaRPr kumimoji="1" lang="ja-JP" altLang="en-US"/>
          </a:p>
        </p:txBody>
      </p:sp>
    </p:spTree>
    <p:extLst>
      <p:ext uri="{BB962C8B-B14F-4D97-AF65-F5344CB8AC3E}">
        <p14:creationId xmlns:p14="http://schemas.microsoft.com/office/powerpoint/2010/main" val="29250891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85E3019-6586-48CF-9E47-C087776180B2}" type="datetimeFigureOut">
              <a:rPr kumimoji="1" lang="ja-JP" altLang="en-US" smtClean="0"/>
              <a:t>2018/11/9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D14A077-9861-4D44-95DC-5E98B61EE0AD}" type="slidenum">
              <a:rPr kumimoji="1" lang="ja-JP" altLang="en-US" smtClean="0"/>
              <a:t>‹#›</a:t>
            </a:fld>
            <a:endParaRPr kumimoji="1" lang="ja-JP" altLang="en-US"/>
          </a:p>
        </p:txBody>
      </p:sp>
    </p:spTree>
    <p:extLst>
      <p:ext uri="{BB962C8B-B14F-4D97-AF65-F5344CB8AC3E}">
        <p14:creationId xmlns:p14="http://schemas.microsoft.com/office/powerpoint/2010/main" val="2753233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85E3019-6586-48CF-9E47-C087776180B2}" type="datetimeFigureOut">
              <a:rPr kumimoji="1" lang="ja-JP" altLang="en-US" smtClean="0"/>
              <a:t>2018/11/9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D14A077-9861-4D44-95DC-5E98B61EE0AD}" type="slidenum">
              <a:rPr kumimoji="1" lang="ja-JP" altLang="en-US" smtClean="0"/>
              <a:t>‹#›</a:t>
            </a:fld>
            <a:endParaRPr kumimoji="1" lang="ja-JP" altLang="en-US"/>
          </a:p>
        </p:txBody>
      </p:sp>
    </p:spTree>
    <p:extLst>
      <p:ext uri="{BB962C8B-B14F-4D97-AF65-F5344CB8AC3E}">
        <p14:creationId xmlns:p14="http://schemas.microsoft.com/office/powerpoint/2010/main" val="2304867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85E3019-6586-48CF-9E47-C087776180B2}" type="datetimeFigureOut">
              <a:rPr kumimoji="1" lang="ja-JP" altLang="en-US" smtClean="0"/>
              <a:t>2018/11/9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D14A077-9861-4D44-95DC-5E98B61EE0AD}" type="slidenum">
              <a:rPr kumimoji="1" lang="ja-JP" altLang="en-US" smtClean="0"/>
              <a:t>‹#›</a:t>
            </a:fld>
            <a:endParaRPr kumimoji="1" lang="ja-JP" altLang="en-US"/>
          </a:p>
        </p:txBody>
      </p:sp>
    </p:spTree>
    <p:extLst>
      <p:ext uri="{BB962C8B-B14F-4D97-AF65-F5344CB8AC3E}">
        <p14:creationId xmlns:p14="http://schemas.microsoft.com/office/powerpoint/2010/main" val="9285366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5E3019-6586-48CF-9E47-C087776180B2}" type="datetimeFigureOut">
              <a:rPr kumimoji="1" lang="ja-JP" altLang="en-US" smtClean="0"/>
              <a:t>2018/11/9</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14A077-9861-4D44-95DC-5E98B61EE0AD}" type="slidenum">
              <a:rPr kumimoji="1" lang="ja-JP" altLang="en-US" smtClean="0"/>
              <a:t>‹#›</a:t>
            </a:fld>
            <a:endParaRPr kumimoji="1" lang="ja-JP" altLang="en-US"/>
          </a:p>
        </p:txBody>
      </p:sp>
    </p:spTree>
    <p:extLst>
      <p:ext uri="{BB962C8B-B14F-4D97-AF65-F5344CB8AC3E}">
        <p14:creationId xmlns:p14="http://schemas.microsoft.com/office/powerpoint/2010/main" val="2900302922"/>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3568" y="1196752"/>
            <a:ext cx="7772400" cy="1470025"/>
          </a:xfrm>
        </p:spPr>
        <p:txBody>
          <a:bodyPr>
            <a:normAutofit/>
          </a:bodyPr>
          <a:lstStyle/>
          <a:p>
            <a:r>
              <a:rPr kumimoji="1" lang="ja-JP" altLang="en-US" sz="3200" dirty="0" smtClean="0"/>
              <a:t>在宅業務を中止後、かかりつけ薬剤師として服薬支援する症例と有益性について</a:t>
            </a:r>
            <a:endParaRPr kumimoji="1" lang="ja-JP" altLang="en-US" sz="3200" dirty="0"/>
          </a:p>
        </p:txBody>
      </p:sp>
      <p:sp>
        <p:nvSpPr>
          <p:cNvPr id="3" name="サブタイトル 2"/>
          <p:cNvSpPr>
            <a:spLocks noGrp="1"/>
          </p:cNvSpPr>
          <p:nvPr>
            <p:ph type="subTitle" idx="1"/>
          </p:nvPr>
        </p:nvSpPr>
        <p:spPr>
          <a:xfrm>
            <a:off x="251520" y="3886200"/>
            <a:ext cx="8784976" cy="1752600"/>
          </a:xfrm>
        </p:spPr>
        <p:txBody>
          <a:bodyPr>
            <a:normAutofit/>
          </a:bodyPr>
          <a:lstStyle/>
          <a:p>
            <a:r>
              <a:rPr kumimoji="1" lang="ja-JP" altLang="en-US" dirty="0" smtClean="0"/>
              <a:t>四国調剤グループ：泉 政宏　稲本 悠　田中 繁樹　</a:t>
            </a:r>
            <a:r>
              <a:rPr lang="ja-JP" altLang="en-US" dirty="0" smtClean="0"/>
              <a:t>濱田　嘉則</a:t>
            </a:r>
            <a:endParaRPr kumimoji="1" lang="en-US" altLang="ja-JP" dirty="0" smtClean="0"/>
          </a:p>
          <a:p>
            <a:r>
              <a:rPr lang="ja-JP" altLang="en-US" dirty="0"/>
              <a:t>徳島文理</a:t>
            </a:r>
            <a:r>
              <a:rPr lang="ja-JP" altLang="en-US" dirty="0" smtClean="0"/>
              <a:t>大学薬学部 医療薬学講座：</a:t>
            </a:r>
            <a:r>
              <a:rPr lang="ja-JP" altLang="en-US" dirty="0"/>
              <a:t>濱田</a:t>
            </a:r>
            <a:r>
              <a:rPr lang="ja-JP" altLang="en-US" dirty="0" smtClean="0"/>
              <a:t> 嘉則</a:t>
            </a:r>
            <a:endParaRPr kumimoji="1" lang="ja-JP" altLang="en-US" dirty="0"/>
          </a:p>
        </p:txBody>
      </p:sp>
    </p:spTree>
    <p:extLst>
      <p:ext uri="{BB962C8B-B14F-4D97-AF65-F5344CB8AC3E}">
        <p14:creationId xmlns:p14="http://schemas.microsoft.com/office/powerpoint/2010/main" val="26665880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kumimoji="1" lang="ja-JP" altLang="en-US" dirty="0" smtClean="0"/>
              <a:t>考察</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pPr marL="0" indent="0">
              <a:lnSpc>
                <a:spcPct val="120000"/>
              </a:lnSpc>
              <a:buNone/>
            </a:pPr>
            <a:r>
              <a:rPr lang="ja-JP" altLang="en-US" dirty="0" smtClean="0"/>
              <a:t>薬剤師</a:t>
            </a:r>
            <a:r>
              <a:rPr lang="ja-JP" altLang="en-US" dirty="0"/>
              <a:t>が在宅に介入したことをきっかけに</a:t>
            </a:r>
            <a:r>
              <a:rPr lang="ja-JP" altLang="en-US" dirty="0" smtClean="0"/>
              <a:t>、多職種</a:t>
            </a:r>
            <a:r>
              <a:rPr lang="ja-JP" altLang="en-US" dirty="0"/>
              <a:t>との連携</a:t>
            </a:r>
            <a:r>
              <a:rPr lang="ja-JP" altLang="en-US" dirty="0" smtClean="0"/>
              <a:t>がより深まり</a:t>
            </a:r>
            <a:r>
              <a:rPr lang="ja-JP" altLang="en-US" dirty="0"/>
              <a:t>、さらには患者家族の服薬に対する意識</a:t>
            </a:r>
            <a:r>
              <a:rPr lang="ja-JP" altLang="en-US" dirty="0" smtClean="0"/>
              <a:t>向上につながった。</a:t>
            </a:r>
            <a:endParaRPr lang="en-US" altLang="ja-JP" dirty="0"/>
          </a:p>
          <a:p>
            <a:pPr marL="0" indent="0">
              <a:lnSpc>
                <a:spcPct val="120000"/>
              </a:lnSpc>
              <a:buNone/>
            </a:pPr>
            <a:r>
              <a:rPr lang="ja-JP" altLang="en-US" dirty="0" smtClean="0"/>
              <a:t>また、在宅から外来</a:t>
            </a:r>
            <a:r>
              <a:rPr lang="ja-JP" altLang="en-US" dirty="0"/>
              <a:t>移行後</a:t>
            </a:r>
            <a:r>
              <a:rPr lang="ja-JP" altLang="en-US" dirty="0" smtClean="0"/>
              <a:t>も、かかりつけ</a:t>
            </a:r>
            <a:r>
              <a:rPr lang="ja-JP" altLang="en-US" dirty="0"/>
              <a:t>薬剤師</a:t>
            </a:r>
            <a:r>
              <a:rPr lang="ja-JP" altLang="en-US" dirty="0" smtClean="0"/>
              <a:t>が多職種や家族と連携して継続した服薬管理ができており、</a:t>
            </a:r>
            <a:r>
              <a:rPr lang="ja-JP" altLang="ja-JP" dirty="0" smtClean="0"/>
              <a:t>外来</a:t>
            </a:r>
            <a:r>
              <a:rPr lang="ja-JP" altLang="en-US" dirty="0" smtClean="0"/>
              <a:t>移行後も</a:t>
            </a:r>
            <a:r>
              <a:rPr lang="ja-JP" altLang="ja-JP" dirty="0" smtClean="0"/>
              <a:t>良好</a:t>
            </a:r>
            <a:r>
              <a:rPr lang="ja-JP" altLang="ja-JP" dirty="0"/>
              <a:t>なアドヒアランス</a:t>
            </a:r>
            <a:r>
              <a:rPr lang="ja-JP" altLang="en-US" dirty="0"/>
              <a:t>等</a:t>
            </a:r>
            <a:r>
              <a:rPr lang="ja-JP" altLang="ja-JP" dirty="0"/>
              <a:t>を維持できる</a:t>
            </a:r>
            <a:r>
              <a:rPr lang="ja-JP" altLang="en-US" dirty="0" smtClean="0"/>
              <a:t>可能性がある</a:t>
            </a:r>
            <a:r>
              <a:rPr lang="ja-JP" altLang="en-US" dirty="0"/>
              <a:t>ことが示唆された</a:t>
            </a:r>
            <a:r>
              <a:rPr lang="ja-JP" altLang="en-US" dirty="0" smtClean="0"/>
              <a:t>。　</a:t>
            </a:r>
            <a:endParaRPr lang="en-US" altLang="ja-JP" dirty="0" smtClean="0"/>
          </a:p>
          <a:p>
            <a:pPr marL="0" indent="0">
              <a:lnSpc>
                <a:spcPct val="120000"/>
              </a:lnSpc>
              <a:buNone/>
            </a:pPr>
            <a:r>
              <a:rPr lang="ja-JP" altLang="en-US" dirty="0"/>
              <a:t>調査</a:t>
            </a:r>
            <a:r>
              <a:rPr lang="ja-JP" altLang="en-US" dirty="0" smtClean="0"/>
              <a:t>期間を通じて、在宅患者数も一定数で推移していることから、新規在宅患者を含む高度な管理が求められる患者の受け入れにつながる可能性が示唆された。</a:t>
            </a:r>
            <a:endParaRPr lang="en-US" altLang="ja-JP" dirty="0"/>
          </a:p>
          <a:p>
            <a:pPr marL="0" indent="0">
              <a:lnSpc>
                <a:spcPct val="120000"/>
              </a:lnSpc>
              <a:buNone/>
            </a:pPr>
            <a:endParaRPr lang="en-US" altLang="ja-JP" dirty="0" smtClean="0"/>
          </a:p>
          <a:p>
            <a:pPr marL="0" indent="0">
              <a:lnSpc>
                <a:spcPct val="120000"/>
              </a:lnSpc>
              <a:buNone/>
            </a:pPr>
            <a:endParaRPr lang="en-US" altLang="ja-JP" dirty="0"/>
          </a:p>
          <a:p>
            <a:pPr marL="0" indent="0">
              <a:buNone/>
            </a:pPr>
            <a:endParaRPr lang="en-US" altLang="ja-JP" dirty="0"/>
          </a:p>
          <a:p>
            <a:pPr marL="0" indent="0">
              <a:buNone/>
            </a:pPr>
            <a:endParaRPr kumimoji="1" lang="en-US" altLang="ja-JP" dirty="0" smtClean="0"/>
          </a:p>
        </p:txBody>
      </p:sp>
    </p:spTree>
    <p:extLst>
      <p:ext uri="{BB962C8B-B14F-4D97-AF65-F5344CB8AC3E}">
        <p14:creationId xmlns:p14="http://schemas.microsoft.com/office/powerpoint/2010/main" val="4219733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l"/>
            <a:r>
              <a:rPr lang="ja-JP" altLang="en-US" dirty="0"/>
              <a:t>おわりに</a:t>
            </a:r>
            <a:endParaRPr kumimoji="1" lang="ja-JP" altLang="en-US" dirty="0"/>
          </a:p>
        </p:txBody>
      </p:sp>
      <p:sp>
        <p:nvSpPr>
          <p:cNvPr id="3" name="コンテンツ プレースホルダー 2"/>
          <p:cNvSpPr>
            <a:spLocks noGrp="1"/>
          </p:cNvSpPr>
          <p:nvPr>
            <p:ph idx="1"/>
          </p:nvPr>
        </p:nvSpPr>
        <p:spPr/>
        <p:txBody>
          <a:bodyPr>
            <a:noAutofit/>
          </a:bodyPr>
          <a:lstStyle/>
          <a:p>
            <a:pPr marL="0" indent="0">
              <a:buNone/>
            </a:pPr>
            <a:r>
              <a:rPr lang="ja-JP" altLang="en-US" sz="2800" dirty="0" smtClean="0"/>
              <a:t>在宅</a:t>
            </a:r>
            <a:r>
              <a:rPr lang="ja-JP" altLang="en-US" sz="2800" dirty="0"/>
              <a:t>中止の判断については</a:t>
            </a:r>
            <a:r>
              <a:rPr lang="ja-JP" altLang="en-US" sz="2800" dirty="0" smtClean="0"/>
              <a:t>、担当薬剤師が</a:t>
            </a:r>
            <a:r>
              <a:rPr lang="ja-JP" altLang="en-US" sz="2800" dirty="0"/>
              <a:t>単独で</a:t>
            </a:r>
            <a:r>
              <a:rPr lang="ja-JP" altLang="en-US" sz="2800" dirty="0" smtClean="0"/>
              <a:t>医師</a:t>
            </a:r>
            <a:r>
              <a:rPr lang="ja-JP" altLang="en-US" sz="2800" dirty="0"/>
              <a:t>に提案することが</a:t>
            </a:r>
            <a:r>
              <a:rPr lang="ja-JP" altLang="en-US" sz="2800" dirty="0" smtClean="0"/>
              <a:t>多いため、当薬局として明確</a:t>
            </a:r>
            <a:r>
              <a:rPr lang="ja-JP" altLang="en-US" sz="2800" dirty="0"/>
              <a:t>な判断基準がないことが課題としてあげられる。</a:t>
            </a:r>
            <a:endParaRPr lang="en-US" altLang="ja-JP" sz="2800" dirty="0"/>
          </a:p>
          <a:p>
            <a:pPr marL="0" indent="0">
              <a:buNone/>
            </a:pPr>
            <a:r>
              <a:rPr lang="ja-JP" altLang="en-US" sz="2800" dirty="0" smtClean="0"/>
              <a:t>今後</a:t>
            </a:r>
            <a:r>
              <a:rPr lang="ja-JP" altLang="en-US" sz="2800" dirty="0"/>
              <a:t>、担当薬剤師だけでなくほかの薬剤師と情報共有を</a:t>
            </a:r>
            <a:r>
              <a:rPr lang="ja-JP" altLang="en-US" sz="2800" dirty="0" smtClean="0"/>
              <a:t>図り、訪問</a:t>
            </a:r>
            <a:r>
              <a:rPr lang="ja-JP" altLang="en-US" sz="2800" dirty="0"/>
              <a:t>計画や目標設定を行うことで、在宅継続</a:t>
            </a:r>
            <a:r>
              <a:rPr lang="ja-JP" altLang="en-US" sz="2800" dirty="0" smtClean="0"/>
              <a:t>の</a:t>
            </a:r>
            <a:r>
              <a:rPr lang="ja-JP" altLang="en-US" sz="2800" dirty="0"/>
              <a:t>必要性</a:t>
            </a:r>
            <a:r>
              <a:rPr lang="ja-JP" altLang="en-US" sz="2800" dirty="0" smtClean="0"/>
              <a:t>をより客観的に</a:t>
            </a:r>
            <a:r>
              <a:rPr lang="ja-JP" altLang="en-US" sz="2800" dirty="0"/>
              <a:t>判断できるものと考えられる。</a:t>
            </a:r>
            <a:endParaRPr lang="en-US" altLang="ja-JP" sz="2800" dirty="0" smtClean="0"/>
          </a:p>
          <a:p>
            <a:pPr marL="0" indent="0">
              <a:buNone/>
            </a:pPr>
            <a:r>
              <a:rPr lang="ja-JP" altLang="en-US" sz="2800" dirty="0" smtClean="0"/>
              <a:t>今回の症例では、</a:t>
            </a:r>
            <a:r>
              <a:rPr lang="ja-JP" altLang="en-US" sz="2800" dirty="0"/>
              <a:t>対象</a:t>
            </a:r>
            <a:r>
              <a:rPr lang="ja-JP" altLang="en-US" sz="2800" dirty="0" smtClean="0"/>
              <a:t>患者が</a:t>
            </a:r>
            <a:r>
              <a:rPr lang="ja-JP" altLang="en-US" sz="2800" dirty="0" err="1" smtClean="0"/>
              <a:t>のいち</a:t>
            </a:r>
            <a:r>
              <a:rPr lang="ja-JP" altLang="en-US" sz="2800" dirty="0" smtClean="0"/>
              <a:t>ご薬局の患者のみだったので人数が少なかった。今後は当グループ全体でこのような取り組みを積極的に行っていきたいと考える。</a:t>
            </a:r>
            <a:endParaRPr lang="en-US" altLang="ja-JP" sz="2800" dirty="0" smtClean="0"/>
          </a:p>
        </p:txBody>
      </p:sp>
    </p:spTree>
    <p:extLst>
      <p:ext uri="{BB962C8B-B14F-4D97-AF65-F5344CB8AC3E}">
        <p14:creationId xmlns:p14="http://schemas.microsoft.com/office/powerpoint/2010/main" val="20098199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normAutofit/>
          </a:bodyPr>
          <a:lstStyle/>
          <a:p>
            <a:pPr marL="0" indent="0" algn="ctr">
              <a:buNone/>
            </a:pPr>
            <a:endParaRPr kumimoji="1" lang="en-US" altLang="ja-JP" sz="4400" dirty="0" smtClean="0"/>
          </a:p>
          <a:p>
            <a:pPr marL="0" indent="0" algn="ctr">
              <a:buNone/>
            </a:pPr>
            <a:r>
              <a:rPr lang="ja-JP" altLang="en-US" sz="4400" dirty="0"/>
              <a:t>本演題発表に関連</a:t>
            </a:r>
            <a:r>
              <a:rPr lang="ja-JP" altLang="en-US" sz="4400" dirty="0" smtClean="0"/>
              <a:t>して、</a:t>
            </a:r>
            <a:endParaRPr lang="en-US" altLang="ja-JP" sz="4400" dirty="0" smtClean="0"/>
          </a:p>
          <a:p>
            <a:pPr marL="0" indent="0" algn="ctr">
              <a:buNone/>
            </a:pPr>
            <a:r>
              <a:rPr kumimoji="1" lang="ja-JP" altLang="en-US" sz="4400" dirty="0"/>
              <a:t>開示</a:t>
            </a:r>
            <a:r>
              <a:rPr kumimoji="1" lang="ja-JP" altLang="en-US" sz="4400" dirty="0" smtClean="0"/>
              <a:t>すべき利益相反はありません。</a:t>
            </a:r>
            <a:endParaRPr kumimoji="1" lang="ja-JP" altLang="en-US" sz="4400" dirty="0"/>
          </a:p>
        </p:txBody>
      </p:sp>
    </p:spTree>
    <p:extLst>
      <p:ext uri="{BB962C8B-B14F-4D97-AF65-F5344CB8AC3E}">
        <p14:creationId xmlns:p14="http://schemas.microsoft.com/office/powerpoint/2010/main" val="25069334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kumimoji="1" lang="ja-JP" altLang="en-US" dirty="0" smtClean="0"/>
              <a:t>はじめに</a:t>
            </a:r>
            <a:endParaRPr kumimoji="1" lang="ja-JP" altLang="en-US" dirty="0"/>
          </a:p>
        </p:txBody>
      </p:sp>
      <p:sp>
        <p:nvSpPr>
          <p:cNvPr id="3" name="コンテンツ プレースホルダー 2"/>
          <p:cNvSpPr>
            <a:spLocks noGrp="1"/>
          </p:cNvSpPr>
          <p:nvPr>
            <p:ph idx="1"/>
          </p:nvPr>
        </p:nvSpPr>
        <p:spPr/>
        <p:txBody>
          <a:bodyPr>
            <a:normAutofit fontScale="92500"/>
          </a:bodyPr>
          <a:lstStyle/>
          <a:p>
            <a:pPr marL="0" indent="0" algn="just">
              <a:lnSpc>
                <a:spcPts val="4500"/>
              </a:lnSpc>
              <a:buNone/>
            </a:pPr>
            <a:r>
              <a:rPr lang="ja-JP" altLang="en-US" sz="3600" dirty="0" smtClean="0"/>
              <a:t>近年</a:t>
            </a:r>
            <a:r>
              <a:rPr lang="ja-JP" altLang="en-US" sz="3600" dirty="0"/>
              <a:t>、薬剤師による在宅業務（以下、在宅</a:t>
            </a:r>
            <a:r>
              <a:rPr lang="ja-JP" altLang="en-US" sz="3600" dirty="0" smtClean="0"/>
              <a:t>）</a:t>
            </a:r>
            <a:endParaRPr lang="en-US" altLang="ja-JP" sz="3600" dirty="0" smtClean="0"/>
          </a:p>
          <a:p>
            <a:pPr marL="0" indent="0" algn="just">
              <a:lnSpc>
                <a:spcPts val="4500"/>
              </a:lnSpc>
              <a:buNone/>
            </a:pPr>
            <a:r>
              <a:rPr lang="ja-JP" altLang="en-US" sz="3600" dirty="0" smtClean="0"/>
              <a:t>の</a:t>
            </a:r>
            <a:r>
              <a:rPr lang="ja-JP" altLang="en-US" sz="3600" dirty="0"/>
              <a:t>重要性が</a:t>
            </a:r>
            <a:r>
              <a:rPr lang="ja-JP" altLang="en-US" sz="3600" dirty="0" smtClean="0"/>
              <a:t>高まっており、当薬局</a:t>
            </a:r>
            <a:r>
              <a:rPr lang="ja-JP" altLang="en-US" sz="3600" dirty="0"/>
              <a:t>でも昨年から積極的に取り組むように</a:t>
            </a:r>
            <a:r>
              <a:rPr lang="ja-JP" altLang="en-US" sz="3600" dirty="0" smtClean="0"/>
              <a:t>なった。</a:t>
            </a:r>
            <a:r>
              <a:rPr lang="en-US" altLang="ja-JP" sz="3600" dirty="0" smtClean="0"/>
              <a:t>2018</a:t>
            </a:r>
            <a:r>
              <a:rPr lang="ja-JP" altLang="en-US" sz="3600" dirty="0"/>
              <a:t>年</a:t>
            </a:r>
            <a:r>
              <a:rPr lang="en-US" altLang="ja-JP" sz="3600" dirty="0"/>
              <a:t>7</a:t>
            </a:r>
            <a:r>
              <a:rPr lang="ja-JP" altLang="en-US" sz="3600" dirty="0" smtClean="0"/>
              <a:t>月</a:t>
            </a:r>
            <a:endParaRPr lang="en-US" altLang="ja-JP" sz="3600" dirty="0" smtClean="0"/>
          </a:p>
          <a:p>
            <a:pPr marL="0" indent="0" algn="just">
              <a:lnSpc>
                <a:spcPts val="4500"/>
              </a:lnSpc>
              <a:buNone/>
            </a:pPr>
            <a:r>
              <a:rPr lang="ja-JP" altLang="en-US" sz="3600" dirty="0" err="1" smtClean="0"/>
              <a:t>までに</a:t>
            </a:r>
            <a:r>
              <a:rPr lang="ja-JP" altLang="en-US" sz="3600" dirty="0"/>
              <a:t>のべ</a:t>
            </a:r>
            <a:r>
              <a:rPr lang="en-US" altLang="ja-JP" sz="3600" dirty="0"/>
              <a:t>18</a:t>
            </a:r>
            <a:r>
              <a:rPr lang="ja-JP" altLang="en-US" sz="3600" dirty="0"/>
              <a:t>名の在宅を行って</a:t>
            </a:r>
            <a:r>
              <a:rPr lang="ja-JP" altLang="en-US" sz="3600" dirty="0" smtClean="0"/>
              <a:t>きたが、その</a:t>
            </a:r>
            <a:r>
              <a:rPr lang="ja-JP" altLang="en-US" sz="3600" dirty="0"/>
              <a:t>中</a:t>
            </a:r>
            <a:r>
              <a:rPr lang="ja-JP" altLang="en-US" sz="3600" dirty="0" smtClean="0"/>
              <a:t>で服薬</a:t>
            </a:r>
            <a:r>
              <a:rPr lang="ja-JP" altLang="en-US" sz="3600" dirty="0"/>
              <a:t>アドヒアランスの改善により在宅が中止になった事例がいくつかあった。</a:t>
            </a:r>
            <a:endParaRPr lang="en-US" altLang="ja-JP" sz="3600" dirty="0"/>
          </a:p>
          <a:p>
            <a:pPr marL="0" indent="0">
              <a:lnSpc>
                <a:spcPts val="4500"/>
              </a:lnSpc>
              <a:buNone/>
            </a:pPr>
            <a:endParaRPr kumimoji="1" lang="ja-JP" altLang="en-US" dirty="0"/>
          </a:p>
        </p:txBody>
      </p:sp>
    </p:spTree>
    <p:extLst>
      <p:ext uri="{BB962C8B-B14F-4D97-AF65-F5344CB8AC3E}">
        <p14:creationId xmlns:p14="http://schemas.microsoft.com/office/powerpoint/2010/main" val="7968885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kumimoji="1" lang="ja-JP" altLang="en-US" dirty="0" smtClean="0"/>
              <a:t>目的</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lnSpc>
                <a:spcPts val="4500"/>
              </a:lnSpc>
              <a:spcBef>
                <a:spcPts val="0"/>
              </a:spcBef>
              <a:buNone/>
            </a:pPr>
            <a:r>
              <a:rPr kumimoji="1" lang="ja-JP" altLang="en-US" sz="3600" dirty="0" smtClean="0"/>
              <a:t>薬剤師が在宅を行うことでアドヒアランス等が改善し、</a:t>
            </a:r>
            <a:r>
              <a:rPr lang="ja-JP" altLang="en-US" sz="3600" dirty="0"/>
              <a:t>在宅</a:t>
            </a:r>
            <a:r>
              <a:rPr lang="ja-JP" altLang="en-US" sz="3600" dirty="0" smtClean="0"/>
              <a:t>中止後</a:t>
            </a:r>
            <a:r>
              <a:rPr lang="ja-JP" altLang="en-US" sz="3600" dirty="0"/>
              <a:t>も</a:t>
            </a:r>
            <a:r>
              <a:rPr kumimoji="1" lang="ja-JP" altLang="en-US" sz="3600" dirty="0" smtClean="0"/>
              <a:t>外来でかかりつけ薬剤師として</a:t>
            </a:r>
            <a:r>
              <a:rPr lang="ja-JP" altLang="en-US" sz="3600" dirty="0"/>
              <a:t>関わることで</a:t>
            </a:r>
            <a:r>
              <a:rPr kumimoji="1" lang="ja-JP" altLang="en-US" sz="3600" dirty="0" smtClean="0"/>
              <a:t>良好な</a:t>
            </a:r>
            <a:endParaRPr kumimoji="1" lang="en-US" altLang="ja-JP" sz="3600" dirty="0" smtClean="0"/>
          </a:p>
          <a:p>
            <a:pPr marL="0" indent="0">
              <a:lnSpc>
                <a:spcPts val="4500"/>
              </a:lnSpc>
              <a:spcBef>
                <a:spcPts val="0"/>
              </a:spcBef>
              <a:buNone/>
            </a:pPr>
            <a:r>
              <a:rPr kumimoji="1" lang="ja-JP" altLang="en-US" sz="3600" dirty="0" smtClean="0"/>
              <a:t>アドヒアランス等を維持することができれば、患者の良好な</a:t>
            </a:r>
            <a:r>
              <a:rPr kumimoji="1" lang="en-US" altLang="ja-JP" sz="3600" dirty="0" smtClean="0"/>
              <a:t>QOL</a:t>
            </a:r>
            <a:r>
              <a:rPr lang="ja-JP" altLang="en-US" sz="3600" dirty="0" smtClean="0"/>
              <a:t>の</a:t>
            </a:r>
            <a:r>
              <a:rPr kumimoji="1" lang="ja-JP" altLang="en-US" sz="3600" dirty="0" smtClean="0"/>
              <a:t>維持に繋がる</a:t>
            </a:r>
            <a:endParaRPr kumimoji="1" lang="en-US" altLang="ja-JP" sz="3600" dirty="0" smtClean="0"/>
          </a:p>
          <a:p>
            <a:pPr marL="0" indent="0">
              <a:lnSpc>
                <a:spcPts val="4500"/>
              </a:lnSpc>
              <a:spcBef>
                <a:spcPts val="0"/>
              </a:spcBef>
              <a:buNone/>
            </a:pPr>
            <a:r>
              <a:rPr kumimoji="1" lang="ja-JP" altLang="en-US" sz="3600" dirty="0" smtClean="0"/>
              <a:t>のではないかと推察した。</a:t>
            </a:r>
            <a:endParaRPr kumimoji="1" lang="en-US" altLang="ja-JP" sz="3600" dirty="0" smtClean="0"/>
          </a:p>
          <a:p>
            <a:pPr marL="0" indent="0">
              <a:lnSpc>
                <a:spcPts val="5000"/>
              </a:lnSpc>
              <a:spcBef>
                <a:spcPts val="0"/>
              </a:spcBef>
              <a:buNone/>
            </a:pPr>
            <a:r>
              <a:rPr lang="ja-JP" altLang="en-US" sz="3600" dirty="0"/>
              <a:t>　</a:t>
            </a:r>
            <a:endParaRPr kumimoji="1" lang="ja-JP" altLang="en-US" sz="3600" dirty="0"/>
          </a:p>
        </p:txBody>
      </p:sp>
    </p:spTree>
    <p:extLst>
      <p:ext uri="{BB962C8B-B14F-4D97-AF65-F5344CB8AC3E}">
        <p14:creationId xmlns:p14="http://schemas.microsoft.com/office/powerpoint/2010/main" val="36995619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kumimoji="1" lang="ja-JP" altLang="en-US" dirty="0" err="1" smtClean="0"/>
              <a:t>のいち</a:t>
            </a:r>
            <a:r>
              <a:rPr kumimoji="1" lang="ja-JP" altLang="en-US" dirty="0" smtClean="0"/>
              <a:t>ご薬局</a:t>
            </a:r>
            <a:endParaRPr kumimoji="1" lang="ja-JP" altLang="en-US" dirty="0"/>
          </a:p>
        </p:txBody>
      </p:sp>
      <p:sp>
        <p:nvSpPr>
          <p:cNvPr id="3" name="コンテンツ プレースホルダー 2"/>
          <p:cNvSpPr>
            <a:spLocks noGrp="1"/>
          </p:cNvSpPr>
          <p:nvPr>
            <p:ph idx="1"/>
          </p:nvPr>
        </p:nvSpPr>
        <p:spPr>
          <a:xfrm>
            <a:off x="457200" y="1600200"/>
            <a:ext cx="8229600" cy="4525963"/>
          </a:xfrm>
        </p:spPr>
        <p:txBody>
          <a:bodyPr/>
          <a:lstStyle/>
          <a:p>
            <a:pPr marL="0" indent="0">
              <a:lnSpc>
                <a:spcPts val="4500"/>
              </a:lnSpc>
              <a:buNone/>
            </a:pPr>
            <a:r>
              <a:rPr kumimoji="1" lang="ja-JP" altLang="en-US" dirty="0" smtClean="0"/>
              <a:t>・月処方箋応需枚数：３４８８枚（</a:t>
            </a:r>
            <a:r>
              <a:rPr kumimoji="1" lang="en-US" altLang="ja-JP" dirty="0" smtClean="0"/>
              <a:t>2018</a:t>
            </a:r>
            <a:r>
              <a:rPr kumimoji="1" lang="ja-JP" altLang="en-US" dirty="0" smtClean="0"/>
              <a:t>年</a:t>
            </a:r>
            <a:r>
              <a:rPr kumimoji="1" lang="en-US" altLang="ja-JP" dirty="0" smtClean="0"/>
              <a:t>9</a:t>
            </a:r>
            <a:r>
              <a:rPr kumimoji="1" lang="ja-JP" altLang="en-US" dirty="0" smtClean="0"/>
              <a:t>月）</a:t>
            </a:r>
            <a:endParaRPr kumimoji="1" lang="en-US" altLang="ja-JP" dirty="0" smtClean="0"/>
          </a:p>
          <a:p>
            <a:pPr marL="0" indent="0">
              <a:lnSpc>
                <a:spcPts val="4500"/>
              </a:lnSpc>
              <a:buNone/>
            </a:pPr>
            <a:r>
              <a:rPr lang="ja-JP" altLang="en-US" dirty="0" smtClean="0"/>
              <a:t>・薬局スタッフ：常勤薬剤師　  ５名</a:t>
            </a:r>
            <a:endParaRPr lang="en-US" altLang="ja-JP" dirty="0" smtClean="0"/>
          </a:p>
          <a:p>
            <a:pPr marL="0" indent="0">
              <a:lnSpc>
                <a:spcPts val="4500"/>
              </a:lnSpc>
              <a:buNone/>
            </a:pPr>
            <a:r>
              <a:rPr lang="ja-JP" altLang="en-US" dirty="0"/>
              <a:t>　</a:t>
            </a:r>
            <a:r>
              <a:rPr lang="ja-JP" altLang="en-US" dirty="0" smtClean="0"/>
              <a:t>　　　　　　　　パート薬剤師　３名</a:t>
            </a:r>
            <a:endParaRPr lang="en-US" altLang="ja-JP" dirty="0" smtClean="0"/>
          </a:p>
          <a:p>
            <a:pPr marL="0" indent="0">
              <a:lnSpc>
                <a:spcPts val="4500"/>
              </a:lnSpc>
              <a:buNone/>
            </a:pPr>
            <a:r>
              <a:rPr lang="ja-JP" altLang="en-US" dirty="0"/>
              <a:t>　</a:t>
            </a:r>
            <a:r>
              <a:rPr lang="ja-JP" altLang="en-US" dirty="0" smtClean="0"/>
              <a:t>　　　　　　　　事務スタッフ　  ９名</a:t>
            </a:r>
            <a:r>
              <a:rPr lang="ja-JP" altLang="en-US" dirty="0"/>
              <a:t>　</a:t>
            </a:r>
            <a:endParaRPr lang="en-US" altLang="ja-JP" dirty="0" smtClean="0"/>
          </a:p>
          <a:p>
            <a:pPr marL="0" indent="0">
              <a:lnSpc>
                <a:spcPts val="4500"/>
              </a:lnSpc>
              <a:buNone/>
            </a:pPr>
            <a:r>
              <a:rPr kumimoji="1" lang="ja-JP" altLang="en-US" dirty="0" smtClean="0"/>
              <a:t>・在宅患者数：現在５名（のべ１８名）</a:t>
            </a:r>
            <a:endParaRPr kumimoji="1" lang="en-US" altLang="ja-JP" dirty="0" smtClean="0"/>
          </a:p>
          <a:p>
            <a:pPr marL="0" indent="0">
              <a:lnSpc>
                <a:spcPts val="4500"/>
              </a:lnSpc>
              <a:buNone/>
            </a:pPr>
            <a:r>
              <a:rPr kumimoji="1" lang="ja-JP" altLang="en-US" dirty="0" smtClean="0"/>
              <a:t>・主な処方箋応需医療機関：Ｎ病院</a:t>
            </a:r>
            <a:endParaRPr kumimoji="1" lang="en-US" altLang="ja-JP" dirty="0" smtClean="0"/>
          </a:p>
        </p:txBody>
      </p:sp>
    </p:spTree>
    <p:extLst>
      <p:ext uri="{BB962C8B-B14F-4D97-AF65-F5344CB8AC3E}">
        <p14:creationId xmlns:p14="http://schemas.microsoft.com/office/powerpoint/2010/main" val="35695855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kumimoji="1" lang="ja-JP" altLang="en-US" dirty="0" smtClean="0"/>
              <a:t>方法</a:t>
            </a:r>
            <a:endParaRPr kumimoji="1" lang="ja-JP" altLang="en-US" dirty="0"/>
          </a:p>
        </p:txBody>
      </p:sp>
      <p:sp>
        <p:nvSpPr>
          <p:cNvPr id="3" name="コンテンツ プレースホルダー 2"/>
          <p:cNvSpPr>
            <a:spLocks noGrp="1"/>
          </p:cNvSpPr>
          <p:nvPr>
            <p:ph idx="1"/>
          </p:nvPr>
        </p:nvSpPr>
        <p:spPr>
          <a:xfrm>
            <a:off x="179512" y="1600200"/>
            <a:ext cx="8784976" cy="4525963"/>
          </a:xfrm>
        </p:spPr>
        <p:txBody>
          <a:bodyPr>
            <a:normAutofit/>
          </a:bodyPr>
          <a:lstStyle/>
          <a:p>
            <a:pPr marL="0" indent="0">
              <a:buNone/>
            </a:pPr>
            <a:r>
              <a:rPr lang="ja-JP" altLang="en-US" dirty="0" smtClean="0"/>
              <a:t>・対象患者：のいちご薬局で在宅を行った患者</a:t>
            </a:r>
            <a:endParaRPr lang="en-US" altLang="ja-JP" dirty="0" smtClean="0"/>
          </a:p>
          <a:p>
            <a:pPr marL="0" indent="0">
              <a:buNone/>
            </a:pPr>
            <a:endParaRPr kumimoji="1" lang="en-US" altLang="ja-JP" dirty="0"/>
          </a:p>
          <a:p>
            <a:pPr marL="0" indent="0">
              <a:buNone/>
            </a:pPr>
            <a:r>
              <a:rPr lang="ja-JP" altLang="en-US" dirty="0" smtClean="0"/>
              <a:t>・期間：平成</a:t>
            </a:r>
            <a:r>
              <a:rPr lang="en-US" altLang="ja-JP" dirty="0" smtClean="0"/>
              <a:t>29</a:t>
            </a:r>
            <a:r>
              <a:rPr lang="ja-JP" altLang="en-US" dirty="0" smtClean="0"/>
              <a:t>年</a:t>
            </a:r>
            <a:r>
              <a:rPr lang="en-US" altLang="ja-JP" dirty="0" smtClean="0"/>
              <a:t>7</a:t>
            </a:r>
            <a:r>
              <a:rPr lang="ja-JP" altLang="en-US" dirty="0" smtClean="0"/>
              <a:t>月</a:t>
            </a:r>
            <a:r>
              <a:rPr lang="en-US" altLang="ja-JP" dirty="0" smtClean="0"/>
              <a:t>1</a:t>
            </a:r>
            <a:r>
              <a:rPr lang="ja-JP" altLang="en-US" dirty="0" smtClean="0"/>
              <a:t>日～平成３０年１０月３１日</a:t>
            </a:r>
            <a:endParaRPr lang="en-US" altLang="ja-JP" dirty="0" smtClean="0"/>
          </a:p>
          <a:p>
            <a:pPr marL="0" indent="0">
              <a:buNone/>
            </a:pPr>
            <a:endParaRPr kumimoji="1" lang="en-US" altLang="ja-JP" dirty="0"/>
          </a:p>
          <a:p>
            <a:pPr marL="0" indent="0">
              <a:buNone/>
            </a:pPr>
            <a:r>
              <a:rPr kumimoji="1" lang="ja-JP" altLang="en-US" dirty="0" smtClean="0"/>
              <a:t>・調査項目：</a:t>
            </a:r>
            <a:endParaRPr kumimoji="1" lang="ja-JP" altLang="en-US" dirty="0"/>
          </a:p>
        </p:txBody>
      </p:sp>
      <p:sp>
        <p:nvSpPr>
          <p:cNvPr id="4" name="テキスト ボックス 3"/>
          <p:cNvSpPr txBox="1"/>
          <p:nvPr/>
        </p:nvSpPr>
        <p:spPr>
          <a:xfrm>
            <a:off x="2267744" y="3933056"/>
            <a:ext cx="6336704" cy="1569660"/>
          </a:xfrm>
          <a:prstGeom prst="rect">
            <a:avLst/>
          </a:prstGeom>
          <a:noFill/>
        </p:spPr>
        <p:txBody>
          <a:bodyPr wrap="square" rtlCol="0">
            <a:spAutoFit/>
          </a:bodyPr>
          <a:lstStyle/>
          <a:p>
            <a:r>
              <a:rPr lang="ja-JP" altLang="en-US" sz="3200" dirty="0"/>
              <a:t>在宅中止後、かかりつけ薬剤師が外来で対応した人数や中止後</a:t>
            </a:r>
            <a:r>
              <a:rPr lang="ja-JP" altLang="en-US" sz="3200" dirty="0" smtClean="0"/>
              <a:t>の</a:t>
            </a:r>
            <a:endParaRPr lang="en-US" altLang="ja-JP" sz="3200" dirty="0" smtClean="0"/>
          </a:p>
          <a:p>
            <a:r>
              <a:rPr lang="ja-JP" altLang="en-US" sz="3200" dirty="0" smtClean="0"/>
              <a:t>経過</a:t>
            </a:r>
            <a:r>
              <a:rPr lang="ja-JP" altLang="en-US" sz="3200" dirty="0"/>
              <a:t>など</a:t>
            </a:r>
          </a:p>
        </p:txBody>
      </p:sp>
    </p:spTree>
    <p:extLst>
      <p:ext uri="{BB962C8B-B14F-4D97-AF65-F5344CB8AC3E}">
        <p14:creationId xmlns:p14="http://schemas.microsoft.com/office/powerpoint/2010/main" val="30164367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352885002"/>
              </p:ext>
            </p:extLst>
          </p:nvPr>
        </p:nvGraphicFramePr>
        <p:xfrm>
          <a:off x="3851920" y="764704"/>
          <a:ext cx="5122912" cy="5030019"/>
        </p:xfrm>
        <a:graphic>
          <a:graphicData uri="http://schemas.openxmlformats.org/drawingml/2006/chart">
            <c:chart xmlns:c="http://schemas.openxmlformats.org/drawingml/2006/chart" xmlns:r="http://schemas.openxmlformats.org/officeDocument/2006/relationships" r:id="rId2"/>
          </a:graphicData>
        </a:graphic>
      </p:graphicFrame>
      <p:sp>
        <p:nvSpPr>
          <p:cNvPr id="2" name="タイトル 1"/>
          <p:cNvSpPr>
            <a:spLocks noGrp="1"/>
          </p:cNvSpPr>
          <p:nvPr>
            <p:ph type="title"/>
          </p:nvPr>
        </p:nvSpPr>
        <p:spPr/>
        <p:txBody>
          <a:bodyPr/>
          <a:lstStyle/>
          <a:p>
            <a:pPr algn="l"/>
            <a:r>
              <a:rPr kumimoji="1" lang="ja-JP" altLang="en-US" dirty="0" smtClean="0"/>
              <a:t>結果</a:t>
            </a:r>
            <a:endParaRPr kumimoji="1" lang="ja-JP" altLang="en-US" dirty="0"/>
          </a:p>
        </p:txBody>
      </p:sp>
      <p:sp>
        <p:nvSpPr>
          <p:cNvPr id="8" name="四角形吹き出し 7"/>
          <p:cNvSpPr/>
          <p:nvPr/>
        </p:nvSpPr>
        <p:spPr>
          <a:xfrm>
            <a:off x="4572000" y="404664"/>
            <a:ext cx="1944216" cy="1152128"/>
          </a:xfrm>
          <a:prstGeom prst="wedgeRectCallou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かかりつけ薬剤師としてフォロー</a:t>
            </a:r>
            <a:endParaRPr kumimoji="1" lang="ja-JP" altLang="en-US" b="1" dirty="0">
              <a:solidFill>
                <a:schemeClr val="tx1"/>
              </a:solidFill>
            </a:endParaRPr>
          </a:p>
        </p:txBody>
      </p:sp>
      <p:graphicFrame>
        <p:nvGraphicFramePr>
          <p:cNvPr id="9" name="グラフ 8"/>
          <p:cNvGraphicFramePr/>
          <p:nvPr>
            <p:extLst>
              <p:ext uri="{D42A27DB-BD31-4B8C-83A1-F6EECF244321}">
                <p14:modId xmlns:p14="http://schemas.microsoft.com/office/powerpoint/2010/main" val="2202207023"/>
              </p:ext>
            </p:extLst>
          </p:nvPr>
        </p:nvGraphicFramePr>
        <p:xfrm>
          <a:off x="-12197" y="1124744"/>
          <a:ext cx="6096000"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4" name="テキスト ボックス 3"/>
          <p:cNvSpPr txBox="1"/>
          <p:nvPr/>
        </p:nvSpPr>
        <p:spPr>
          <a:xfrm>
            <a:off x="443631" y="5860036"/>
            <a:ext cx="8541990" cy="523220"/>
          </a:xfrm>
          <a:prstGeom prst="rect">
            <a:avLst/>
          </a:prstGeom>
          <a:noFill/>
        </p:spPr>
        <p:txBody>
          <a:bodyPr wrap="square" rtlCol="0">
            <a:spAutoFit/>
          </a:bodyPr>
          <a:lstStyle/>
          <a:p>
            <a:r>
              <a:rPr kumimoji="1" lang="ja-JP" altLang="en-US" sz="2800" b="1" dirty="0" smtClean="0">
                <a:solidFill>
                  <a:srgbClr val="FF0000"/>
                </a:solidFill>
              </a:rPr>
              <a:t>特記事項：調査期間中、在宅患者は５～７名で推移した</a:t>
            </a:r>
            <a:endParaRPr kumimoji="1" lang="ja-JP" altLang="en-US" sz="2800" b="1" dirty="0">
              <a:solidFill>
                <a:srgbClr val="FF0000"/>
              </a:solidFill>
            </a:endParaRPr>
          </a:p>
        </p:txBody>
      </p:sp>
      <p:sp>
        <p:nvSpPr>
          <p:cNvPr id="3" name="テキスト ボックス 2"/>
          <p:cNvSpPr txBox="1"/>
          <p:nvPr/>
        </p:nvSpPr>
        <p:spPr>
          <a:xfrm>
            <a:off x="4907458" y="2852936"/>
            <a:ext cx="572593" cy="369332"/>
          </a:xfrm>
          <a:prstGeom prst="rect">
            <a:avLst/>
          </a:prstGeom>
          <a:noFill/>
        </p:spPr>
        <p:txBody>
          <a:bodyPr wrap="none" rtlCol="0">
            <a:spAutoFit/>
          </a:bodyPr>
          <a:lstStyle/>
          <a:p>
            <a:r>
              <a:rPr kumimoji="1" lang="ja-JP" altLang="en-US" b="1" dirty="0" smtClean="0">
                <a:solidFill>
                  <a:schemeClr val="bg1"/>
                </a:solidFill>
              </a:rPr>
              <a:t>６名</a:t>
            </a:r>
            <a:endParaRPr kumimoji="1" lang="ja-JP" altLang="en-US" b="1" dirty="0">
              <a:solidFill>
                <a:schemeClr val="bg1"/>
              </a:solidFill>
            </a:endParaRPr>
          </a:p>
        </p:txBody>
      </p:sp>
      <p:sp>
        <p:nvSpPr>
          <p:cNvPr id="5" name="テキスト ボックス 4"/>
          <p:cNvSpPr txBox="1"/>
          <p:nvPr/>
        </p:nvSpPr>
        <p:spPr>
          <a:xfrm>
            <a:off x="7777484" y="3081165"/>
            <a:ext cx="575799" cy="369332"/>
          </a:xfrm>
          <a:prstGeom prst="rect">
            <a:avLst/>
          </a:prstGeom>
          <a:noFill/>
        </p:spPr>
        <p:txBody>
          <a:bodyPr wrap="none" rtlCol="0">
            <a:spAutoFit/>
          </a:bodyPr>
          <a:lstStyle/>
          <a:p>
            <a:r>
              <a:rPr lang="ja-JP" altLang="en-US" b="1" dirty="0">
                <a:solidFill>
                  <a:schemeClr val="bg1"/>
                </a:solidFill>
              </a:rPr>
              <a:t>４</a:t>
            </a:r>
            <a:r>
              <a:rPr kumimoji="1" lang="ja-JP" altLang="en-US" b="1" dirty="0" smtClean="0">
                <a:solidFill>
                  <a:schemeClr val="bg1"/>
                </a:solidFill>
              </a:rPr>
              <a:t>名</a:t>
            </a:r>
            <a:endParaRPr kumimoji="1" lang="ja-JP" altLang="en-US" b="1" dirty="0">
              <a:solidFill>
                <a:schemeClr val="bg1"/>
              </a:solidFill>
            </a:endParaRPr>
          </a:p>
        </p:txBody>
      </p:sp>
      <p:sp>
        <p:nvSpPr>
          <p:cNvPr id="6" name="四角形吹き出し 5"/>
          <p:cNvSpPr/>
          <p:nvPr/>
        </p:nvSpPr>
        <p:spPr>
          <a:xfrm>
            <a:off x="4211960" y="404664"/>
            <a:ext cx="4222478" cy="1224136"/>
          </a:xfrm>
          <a:prstGeom prst="wedgeRectCallout">
            <a:avLst>
              <a:gd name="adj1" fmla="val -28380"/>
              <a:gd name="adj2" fmla="val 5910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smtClean="0">
                <a:solidFill>
                  <a:schemeClr val="tx1"/>
                </a:solidFill>
              </a:rPr>
              <a:t>①多職種、患者家族との連携</a:t>
            </a:r>
            <a:endParaRPr kumimoji="1" lang="en-US" altLang="ja-JP" sz="2400" b="1" dirty="0" smtClean="0">
              <a:solidFill>
                <a:schemeClr val="tx1"/>
              </a:solidFill>
            </a:endParaRPr>
          </a:p>
          <a:p>
            <a:r>
              <a:rPr lang="ja-JP" altLang="en-US" sz="2400" b="1" dirty="0" smtClean="0">
                <a:solidFill>
                  <a:schemeClr val="tx1"/>
                </a:solidFill>
              </a:rPr>
              <a:t>②患者の意識向上</a:t>
            </a:r>
          </a:p>
        </p:txBody>
      </p:sp>
    </p:spTree>
    <p:extLst>
      <p:ext uri="{BB962C8B-B14F-4D97-AF65-F5344CB8AC3E}">
        <p14:creationId xmlns:p14="http://schemas.microsoft.com/office/powerpoint/2010/main" val="2530013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7">
                                            <p:graphicEl>
                                              <a:chart seriesIdx="-3" categoryIdx="-3" bldStep="gridLegend"/>
                                            </p:graphicEl>
                                          </p:spTgt>
                                        </p:tgtEl>
                                        <p:attrNameLst>
                                          <p:attrName>style.visibility</p:attrName>
                                        </p:attrNameLst>
                                      </p:cBhvr>
                                      <p:to>
                                        <p:strVal val="visible"/>
                                      </p:to>
                                    </p:set>
                                    <p:animEffect transition="in" filter="fade">
                                      <p:cBhvr>
                                        <p:cTn id="13" dur="1000"/>
                                        <p:tgtEl>
                                          <p:spTgt spid="7">
                                            <p:graphicEl>
                                              <a:chart seriesIdx="-3" categoryIdx="-3" bldStep="gridLegend"/>
                                            </p:graphicEl>
                                          </p:spTgt>
                                        </p:tgtEl>
                                      </p:cBhvr>
                                    </p:animEffect>
                                    <p:anim calcmode="lin" valueType="num">
                                      <p:cBhvr>
                                        <p:cTn id="14" dur="1000" fill="hold"/>
                                        <p:tgtEl>
                                          <p:spTgt spid="7">
                                            <p:graphicEl>
                                              <a:chart seriesIdx="-3" categoryIdx="-3" bldStep="gridLegend"/>
                                            </p:graphicEl>
                                          </p:spTgt>
                                        </p:tgtEl>
                                        <p:attrNameLst>
                                          <p:attrName>ppt_x</p:attrName>
                                        </p:attrNameLst>
                                      </p:cBhvr>
                                      <p:tavLst>
                                        <p:tav tm="0">
                                          <p:val>
                                            <p:strVal val="#ppt_x"/>
                                          </p:val>
                                        </p:tav>
                                        <p:tav tm="100000">
                                          <p:val>
                                            <p:strVal val="#ppt_x"/>
                                          </p:val>
                                        </p:tav>
                                      </p:tavLst>
                                    </p:anim>
                                    <p:anim calcmode="lin" valueType="num">
                                      <p:cBhvr>
                                        <p:cTn id="15" dur="1000" fill="hold"/>
                                        <p:tgtEl>
                                          <p:spTgt spid="7">
                                            <p:graphicEl>
                                              <a:chart seriesIdx="-3" categoryIdx="-3" bldStep="gridLegend"/>
                                            </p:graphic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7">
                                            <p:graphicEl>
                                              <a:chart seriesIdx="0" categoryIdx="0" bldStep="ptInSeries"/>
                                            </p:graphicEl>
                                          </p:spTgt>
                                        </p:tgtEl>
                                        <p:attrNameLst>
                                          <p:attrName>style.visibility</p:attrName>
                                        </p:attrNameLst>
                                      </p:cBhvr>
                                      <p:to>
                                        <p:strVal val="visible"/>
                                      </p:to>
                                    </p:set>
                                    <p:animEffect transition="in" filter="fade">
                                      <p:cBhvr>
                                        <p:cTn id="20" dur="1000"/>
                                        <p:tgtEl>
                                          <p:spTgt spid="7">
                                            <p:graphicEl>
                                              <a:chart seriesIdx="0" categoryIdx="0" bldStep="ptInSeries"/>
                                            </p:graphicEl>
                                          </p:spTgt>
                                        </p:tgtEl>
                                      </p:cBhvr>
                                    </p:animEffect>
                                    <p:anim calcmode="lin" valueType="num">
                                      <p:cBhvr>
                                        <p:cTn id="21" dur="1000" fill="hold"/>
                                        <p:tgtEl>
                                          <p:spTgt spid="7">
                                            <p:graphicEl>
                                              <a:chart seriesIdx="0" categoryIdx="0" bldStep="ptInSeries"/>
                                            </p:graphicEl>
                                          </p:spTgt>
                                        </p:tgtEl>
                                        <p:attrNameLst>
                                          <p:attrName>ppt_x</p:attrName>
                                        </p:attrNameLst>
                                      </p:cBhvr>
                                      <p:tavLst>
                                        <p:tav tm="0">
                                          <p:val>
                                            <p:strVal val="#ppt_x"/>
                                          </p:val>
                                        </p:tav>
                                        <p:tav tm="100000">
                                          <p:val>
                                            <p:strVal val="#ppt_x"/>
                                          </p:val>
                                        </p:tav>
                                      </p:tavLst>
                                    </p:anim>
                                    <p:anim calcmode="lin" valueType="num">
                                      <p:cBhvr>
                                        <p:cTn id="22" dur="1000" fill="hold"/>
                                        <p:tgtEl>
                                          <p:spTgt spid="7">
                                            <p:graphicEl>
                                              <a:chart seriesIdx="0" categoryIdx="0" bldStep="ptInSeries"/>
                                            </p:graphic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7">
                                            <p:graphicEl>
                                              <a:chart seriesIdx="0" categoryIdx="1" bldStep="ptInSeries"/>
                                            </p:graphicEl>
                                          </p:spTgt>
                                        </p:tgtEl>
                                        <p:attrNameLst>
                                          <p:attrName>style.visibility</p:attrName>
                                        </p:attrNameLst>
                                      </p:cBhvr>
                                      <p:to>
                                        <p:strVal val="visible"/>
                                      </p:to>
                                    </p:set>
                                    <p:animEffect transition="in" filter="fade">
                                      <p:cBhvr>
                                        <p:cTn id="27" dur="1000"/>
                                        <p:tgtEl>
                                          <p:spTgt spid="7">
                                            <p:graphicEl>
                                              <a:chart seriesIdx="0" categoryIdx="1" bldStep="ptInSeries"/>
                                            </p:graphicEl>
                                          </p:spTgt>
                                        </p:tgtEl>
                                      </p:cBhvr>
                                    </p:animEffect>
                                    <p:anim calcmode="lin" valueType="num">
                                      <p:cBhvr>
                                        <p:cTn id="28" dur="1000" fill="hold"/>
                                        <p:tgtEl>
                                          <p:spTgt spid="7">
                                            <p:graphicEl>
                                              <a:chart seriesIdx="0" categoryIdx="1" bldStep="ptInSeries"/>
                                            </p:graphicEl>
                                          </p:spTgt>
                                        </p:tgtEl>
                                        <p:attrNameLst>
                                          <p:attrName>ppt_x</p:attrName>
                                        </p:attrNameLst>
                                      </p:cBhvr>
                                      <p:tavLst>
                                        <p:tav tm="0">
                                          <p:val>
                                            <p:strVal val="#ppt_x"/>
                                          </p:val>
                                        </p:tav>
                                        <p:tav tm="100000">
                                          <p:val>
                                            <p:strVal val="#ppt_x"/>
                                          </p:val>
                                        </p:tav>
                                      </p:tavLst>
                                    </p:anim>
                                    <p:anim calcmode="lin" valueType="num">
                                      <p:cBhvr>
                                        <p:cTn id="29" dur="1000" fill="hold"/>
                                        <p:tgtEl>
                                          <p:spTgt spid="7">
                                            <p:graphicEl>
                                              <a:chart seriesIdx="0" categoryIdx="1" bldStep="ptInSeries"/>
                                            </p:graphic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7">
                                            <p:graphicEl>
                                              <a:chart seriesIdx="0" categoryIdx="2" bldStep="ptInSeries"/>
                                            </p:graphicEl>
                                          </p:spTgt>
                                        </p:tgtEl>
                                        <p:attrNameLst>
                                          <p:attrName>style.visibility</p:attrName>
                                        </p:attrNameLst>
                                      </p:cBhvr>
                                      <p:to>
                                        <p:strVal val="visible"/>
                                      </p:to>
                                    </p:set>
                                    <p:animEffect transition="in" filter="fade">
                                      <p:cBhvr>
                                        <p:cTn id="34" dur="1000"/>
                                        <p:tgtEl>
                                          <p:spTgt spid="7">
                                            <p:graphicEl>
                                              <a:chart seriesIdx="0" categoryIdx="2" bldStep="ptInSeries"/>
                                            </p:graphicEl>
                                          </p:spTgt>
                                        </p:tgtEl>
                                      </p:cBhvr>
                                    </p:animEffect>
                                    <p:anim calcmode="lin" valueType="num">
                                      <p:cBhvr>
                                        <p:cTn id="35" dur="1000" fill="hold"/>
                                        <p:tgtEl>
                                          <p:spTgt spid="7">
                                            <p:graphicEl>
                                              <a:chart seriesIdx="0" categoryIdx="2" bldStep="ptInSeries"/>
                                            </p:graphicEl>
                                          </p:spTgt>
                                        </p:tgtEl>
                                        <p:attrNameLst>
                                          <p:attrName>ppt_x</p:attrName>
                                        </p:attrNameLst>
                                      </p:cBhvr>
                                      <p:tavLst>
                                        <p:tav tm="0">
                                          <p:val>
                                            <p:strVal val="#ppt_x"/>
                                          </p:val>
                                        </p:tav>
                                        <p:tav tm="100000">
                                          <p:val>
                                            <p:strVal val="#ppt_x"/>
                                          </p:val>
                                        </p:tav>
                                      </p:tavLst>
                                    </p:anim>
                                    <p:anim calcmode="lin" valueType="num">
                                      <p:cBhvr>
                                        <p:cTn id="36" dur="1000" fill="hold"/>
                                        <p:tgtEl>
                                          <p:spTgt spid="7">
                                            <p:graphicEl>
                                              <a:chart seriesIdx="0" categoryIdx="2" bldStep="ptInSeries"/>
                                            </p:graphic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6"/>
                                        </p:tgtEl>
                                        <p:attrNameLst>
                                          <p:attrName>style.visibility</p:attrName>
                                        </p:attrNameLst>
                                      </p:cBhvr>
                                      <p:to>
                                        <p:strVal val="visible"/>
                                      </p:to>
                                    </p:set>
                                    <p:animEffect transition="in" filter="fade">
                                      <p:cBhvr>
                                        <p:cTn id="41" dur="500"/>
                                        <p:tgtEl>
                                          <p:spTgt spid="6"/>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xit" presetSubtype="0" fill="hold" grpId="1" nodeType="clickEffect">
                                  <p:stCondLst>
                                    <p:cond delay="0"/>
                                  </p:stCondLst>
                                  <p:childTnLst>
                                    <p:animEffect transition="out" filter="fade">
                                      <p:cBhvr>
                                        <p:cTn id="45" dur="500"/>
                                        <p:tgtEl>
                                          <p:spTgt spid="6"/>
                                        </p:tgtEl>
                                      </p:cBhvr>
                                    </p:animEffect>
                                    <p:set>
                                      <p:cBhvr>
                                        <p:cTn id="46" dur="1" fill="hold">
                                          <p:stCondLst>
                                            <p:cond delay="499"/>
                                          </p:stCondLst>
                                        </p:cTn>
                                        <p:tgtEl>
                                          <p:spTgt spid="6"/>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8"/>
                                        </p:tgtEl>
                                        <p:attrNameLst>
                                          <p:attrName>style.visibility</p:attrName>
                                        </p:attrNameLst>
                                      </p:cBhvr>
                                      <p:to>
                                        <p:strVal val="visible"/>
                                      </p:to>
                                    </p:set>
                                    <p:animEffect transition="in" filter="fade">
                                      <p:cBhvr>
                                        <p:cTn id="51" dur="500"/>
                                        <p:tgtEl>
                                          <p:spTgt spid="8"/>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nodeType="clickEffect">
                                  <p:stCondLst>
                                    <p:cond delay="0"/>
                                  </p:stCondLst>
                                  <p:childTnLst>
                                    <p:set>
                                      <p:cBhvr>
                                        <p:cTn id="55" dur="1" fill="hold">
                                          <p:stCondLst>
                                            <p:cond delay="0"/>
                                          </p:stCondLst>
                                        </p:cTn>
                                        <p:tgtEl>
                                          <p:spTgt spid="4">
                                            <p:txEl>
                                              <p:pRg st="0" end="0"/>
                                            </p:txEl>
                                          </p:spTgt>
                                        </p:tgtEl>
                                        <p:attrNameLst>
                                          <p:attrName>style.visibility</p:attrName>
                                        </p:attrNameLst>
                                      </p:cBhvr>
                                      <p:to>
                                        <p:strVal val="visible"/>
                                      </p:to>
                                    </p:set>
                                    <p:animEffect transition="in" filter="fade">
                                      <p:cBhvr>
                                        <p:cTn id="56"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Chart bld="seriesEl"/>
        </p:bldSub>
      </p:bldGraphic>
      <p:bldP spid="8" grpId="0" animBg="1"/>
      <p:bldGraphic spid="9" grpId="0">
        <p:bldAsOne/>
      </p:bldGraphic>
      <p:bldP spid="6" grpId="0" animBg="1"/>
      <p:bldP spid="6"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l"/>
            <a:r>
              <a:rPr kumimoji="1" lang="ja-JP" altLang="en-US" sz="3600" dirty="0" smtClean="0"/>
              <a:t>①多職種及び患者家族との連携</a:t>
            </a:r>
            <a:endParaRPr kumimoji="1" lang="ja-JP" altLang="en-US" sz="3600"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3989856782"/>
              </p:ext>
            </p:extLst>
          </p:nvPr>
        </p:nvGraphicFramePr>
        <p:xfrm>
          <a:off x="457200" y="1600200"/>
          <a:ext cx="8229605" cy="4759425"/>
        </p:xfrm>
        <a:graphic>
          <a:graphicData uri="http://schemas.openxmlformats.org/drawingml/2006/table">
            <a:tbl>
              <a:tblPr firstRow="1" bandRow="1">
                <a:tableStyleId>{5C22544A-7EE6-4342-B048-85BDC9FD1C3A}</a:tableStyleId>
              </a:tblPr>
              <a:tblGrid>
                <a:gridCol w="874440"/>
                <a:gridCol w="1368152"/>
                <a:gridCol w="1080123"/>
                <a:gridCol w="2592288"/>
                <a:gridCol w="2314602"/>
              </a:tblGrid>
              <a:tr h="769005">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介護認定</a:t>
                      </a:r>
                      <a:endParaRPr kumimoji="1" lang="en-US" altLang="ja-JP" dirty="0" smtClean="0"/>
                    </a:p>
                    <a:p>
                      <a:r>
                        <a:rPr kumimoji="1" lang="ja-JP" altLang="en-US" dirty="0" smtClean="0"/>
                        <a:t>／生活環境</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訪問期間</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在宅における支援内容</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特記事項</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69005">
                <a:tc>
                  <a:txBody>
                    <a:bodyPr/>
                    <a:lstStyle/>
                    <a:p>
                      <a:r>
                        <a:rPr kumimoji="1" lang="ja-JP" altLang="en-US" dirty="0" smtClean="0"/>
                        <a:t>患者Ａ</a:t>
                      </a:r>
                      <a:endParaRPr kumimoji="1" lang="en-US" altLang="ja-JP" dirty="0" smtClean="0"/>
                    </a:p>
                    <a:p>
                      <a:r>
                        <a:rPr kumimoji="1" lang="ja-JP" altLang="en-US" dirty="0" smtClean="0"/>
                        <a:t>８０代</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あり／独居</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１０ケ月</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ケアマネジャー、デイサービス先担当者、家族との連携</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退院後初処方におけるヒヤリ・ハットの回避</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69005">
                <a:tc>
                  <a:txBody>
                    <a:bodyPr/>
                    <a:lstStyle/>
                    <a:p>
                      <a:r>
                        <a:rPr kumimoji="1" lang="ja-JP" altLang="en-US" dirty="0" smtClean="0"/>
                        <a:t>患者Ｂ</a:t>
                      </a:r>
                      <a:endParaRPr kumimoji="1" lang="en-US" altLang="ja-JP" dirty="0" smtClean="0"/>
                    </a:p>
                    <a:p>
                      <a:r>
                        <a:rPr kumimoji="1" lang="ja-JP" altLang="en-US" dirty="0" smtClean="0"/>
                        <a:t>８０代</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なし／独居</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３ケ月</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お薬カレンダーでの支援</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家族が必ず診察に</a:t>
                      </a:r>
                      <a:endParaRPr kumimoji="1" lang="en-US" altLang="ja-JP" dirty="0" smtClean="0"/>
                    </a:p>
                    <a:p>
                      <a:r>
                        <a:rPr kumimoji="1" lang="ja-JP" altLang="en-US" dirty="0" smtClean="0"/>
                        <a:t>同行するように</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69005">
                <a:tc>
                  <a:txBody>
                    <a:bodyPr/>
                    <a:lstStyle/>
                    <a:p>
                      <a:r>
                        <a:rPr kumimoji="1" lang="ja-JP" altLang="en-US" dirty="0" smtClean="0"/>
                        <a:t>患者Ｃ</a:t>
                      </a:r>
                      <a:endParaRPr kumimoji="1" lang="en-US" altLang="ja-JP" dirty="0" smtClean="0"/>
                    </a:p>
                    <a:p>
                      <a:r>
                        <a:rPr kumimoji="1" lang="ja-JP" altLang="en-US" dirty="0" smtClean="0"/>
                        <a:t>９０代</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なし／娘と同居</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１ケ月</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お薬カレンダーでの支援</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家族がお薬カレンダーへセット</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69005">
                <a:tc>
                  <a:txBody>
                    <a:bodyPr/>
                    <a:lstStyle/>
                    <a:p>
                      <a:r>
                        <a:rPr kumimoji="1" lang="ja-JP" altLang="en-US" dirty="0" smtClean="0"/>
                        <a:t>患者Ｄ</a:t>
                      </a:r>
                      <a:endParaRPr kumimoji="1" lang="en-US" altLang="ja-JP" dirty="0" smtClean="0"/>
                    </a:p>
                    <a:p>
                      <a:r>
                        <a:rPr kumimoji="1" lang="ja-JP" altLang="en-US" dirty="0" smtClean="0"/>
                        <a:t>８０代</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あり／独居</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３ケ月</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ケアマネジャー、ヘルパー、訪問リハとの連携</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家族がお薬カレンダーへセット</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69005">
                <a:tc>
                  <a:txBody>
                    <a:bodyPr/>
                    <a:lstStyle/>
                    <a:p>
                      <a:r>
                        <a:rPr kumimoji="1" lang="ja-JP" altLang="en-US" dirty="0" smtClean="0"/>
                        <a:t>患者Ｅ</a:t>
                      </a:r>
                      <a:endParaRPr kumimoji="1" lang="en-US" altLang="ja-JP" dirty="0" smtClean="0"/>
                    </a:p>
                    <a:p>
                      <a:r>
                        <a:rPr kumimoji="1" lang="ja-JP" altLang="en-US" dirty="0" smtClean="0"/>
                        <a:t>６０代</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なし／独居</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３ケ月</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相談支援専門員との連携</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精神疾患あり</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2591179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kumimoji="1" lang="ja-JP" altLang="en-US" dirty="0" smtClean="0"/>
              <a:t>②患者</a:t>
            </a:r>
            <a:r>
              <a:rPr lang="ja-JP" altLang="en-US" dirty="0" smtClean="0"/>
              <a:t>の意識向上</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kumimoji="1" lang="ja-JP" altLang="en-US" dirty="0" smtClean="0"/>
              <a:t>背景：８０代女性　家族と同居　介護認定あり</a:t>
            </a:r>
            <a:endParaRPr kumimoji="1" lang="en-US" altLang="ja-JP" dirty="0" smtClean="0"/>
          </a:p>
          <a:p>
            <a:r>
              <a:rPr lang="ja-JP" altLang="en-US" dirty="0"/>
              <a:t>訪問</a:t>
            </a:r>
            <a:r>
              <a:rPr lang="ja-JP" altLang="en-US" dirty="0" smtClean="0"/>
              <a:t>期間：４ヶ月</a:t>
            </a:r>
            <a:endParaRPr kumimoji="1" lang="en-US" altLang="ja-JP" dirty="0" smtClean="0"/>
          </a:p>
          <a:p>
            <a:r>
              <a:rPr lang="ja-JP" altLang="en-US" dirty="0" smtClean="0"/>
              <a:t>支援内容：お薬カレンダーへのセットを行って　　　　　　　</a:t>
            </a:r>
            <a:r>
              <a:rPr lang="ja-JP" altLang="en-US" dirty="0"/>
              <a:t>　</a:t>
            </a:r>
            <a:r>
              <a:rPr lang="ja-JP" altLang="en-US" dirty="0" smtClean="0"/>
              <a:t>　いたが次第に自分もセットを手伝いたいとの申し出あり。一緒にセットしていき、最終的に自分でセットできるようになったのを確認して在宅終了。また当初は貧血の数値が悪かったが、アドヒアランスの改善とともに数値も改善していった</a:t>
            </a:r>
            <a:endParaRPr lang="en-US" altLang="ja-JP" dirty="0" smtClean="0"/>
          </a:p>
          <a:p>
            <a:r>
              <a:rPr kumimoji="1" lang="ja-JP" altLang="en-US" dirty="0" smtClean="0"/>
              <a:t>赤血球数：</a:t>
            </a:r>
            <a:r>
              <a:rPr lang="ja-JP" altLang="en-US" dirty="0"/>
              <a:t> ２２０（</a:t>
            </a:r>
            <a:r>
              <a:rPr lang="en-US" altLang="ja-JP" dirty="0"/>
              <a:t>H</a:t>
            </a:r>
            <a:r>
              <a:rPr lang="ja-JP" altLang="en-US" dirty="0"/>
              <a:t>３０．３）→３０７（</a:t>
            </a:r>
            <a:r>
              <a:rPr lang="en-US" altLang="ja-JP" dirty="0"/>
              <a:t>H</a:t>
            </a:r>
            <a:r>
              <a:rPr lang="ja-JP" altLang="en-US" dirty="0"/>
              <a:t>３０．４）→３１４（</a:t>
            </a:r>
            <a:r>
              <a:rPr lang="en-US" altLang="ja-JP" dirty="0"/>
              <a:t>H</a:t>
            </a:r>
            <a:r>
              <a:rPr lang="ja-JP" altLang="en-US" dirty="0"/>
              <a:t>３０．５）→３２４（</a:t>
            </a:r>
            <a:r>
              <a:rPr lang="en-US" altLang="ja-JP" dirty="0"/>
              <a:t>H</a:t>
            </a:r>
            <a:r>
              <a:rPr lang="ja-JP" altLang="en-US" dirty="0"/>
              <a:t>３０．６）</a:t>
            </a:r>
            <a:endParaRPr kumimoji="1" lang="ja-JP" altLang="en-US" dirty="0"/>
          </a:p>
        </p:txBody>
      </p:sp>
    </p:spTree>
    <p:extLst>
      <p:ext uri="{BB962C8B-B14F-4D97-AF65-F5344CB8AC3E}">
        <p14:creationId xmlns:p14="http://schemas.microsoft.com/office/powerpoint/2010/main" val="42492119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Wistaria</Template>
  <TotalTime>35037</TotalTime>
  <Words>1200</Words>
  <Application>Microsoft Office PowerPoint</Application>
  <PresentationFormat>画面に合わせる (4:3)</PresentationFormat>
  <Paragraphs>110</Paragraphs>
  <Slides>11</Slides>
  <Notes>7</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Office ​​テーマ</vt:lpstr>
      <vt:lpstr>在宅業務を中止後、かかりつけ薬剤師として服薬支援する症例と有益性について</vt:lpstr>
      <vt:lpstr>PowerPoint プレゼンテーション</vt:lpstr>
      <vt:lpstr>はじめに</vt:lpstr>
      <vt:lpstr>目的</vt:lpstr>
      <vt:lpstr>のいちご薬局</vt:lpstr>
      <vt:lpstr>方法</vt:lpstr>
      <vt:lpstr>結果</vt:lpstr>
      <vt:lpstr>①多職種及び患者家族との連携</vt:lpstr>
      <vt:lpstr>②患者の意識向上</vt:lpstr>
      <vt:lpstr>考察</vt:lpstr>
      <vt:lpstr>おわりに</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dc:creator>
  <cp:lastModifiedBy>user</cp:lastModifiedBy>
  <cp:revision>130</cp:revision>
  <dcterms:created xsi:type="dcterms:W3CDTF">2018-07-16T04:03:19Z</dcterms:created>
  <dcterms:modified xsi:type="dcterms:W3CDTF">2018-11-09T08:47:56Z</dcterms:modified>
</cp:coreProperties>
</file>