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59" r:id="rId3"/>
    <p:sldId id="260" r:id="rId4"/>
    <p:sldId id="261" r:id="rId5"/>
    <p:sldId id="276" r:id="rId6"/>
    <p:sldId id="265" r:id="rId7"/>
    <p:sldId id="266" r:id="rId8"/>
    <p:sldId id="267" r:id="rId9"/>
    <p:sldId id="268" r:id="rId10"/>
    <p:sldId id="269" r:id="rId11"/>
    <p:sldId id="272" r:id="rId12"/>
    <p:sldId id="273" r:id="rId13"/>
  </p:sldIdLst>
  <p:sldSz cx="9144000" cy="6858000" type="screen4x3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429" autoAdjust="0"/>
  </p:normalViewPr>
  <p:slideViewPr>
    <p:cSldViewPr snapToGrid="0">
      <p:cViewPr varScale="1">
        <p:scale>
          <a:sx n="110" d="100"/>
          <a:sy n="110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FD14-EDBC-4F81-8C8D-34772E2A385C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F125-633D-4808-9DBB-98E828E97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102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FD14-EDBC-4F81-8C8D-34772E2A385C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F125-633D-4808-9DBB-98E828E97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656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FD14-EDBC-4F81-8C8D-34772E2A385C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F125-633D-4808-9DBB-98E828E97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0281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FD14-EDBC-4F81-8C8D-34772E2A385C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F125-633D-4808-9DBB-98E828E97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299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FD14-EDBC-4F81-8C8D-34772E2A385C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F125-633D-4808-9DBB-98E828E97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852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FD14-EDBC-4F81-8C8D-34772E2A385C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F125-633D-4808-9DBB-98E828E97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993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FD14-EDBC-4F81-8C8D-34772E2A385C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F125-633D-4808-9DBB-98E828E97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9901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FD14-EDBC-4F81-8C8D-34772E2A385C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F125-633D-4808-9DBB-98E828E97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63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FD14-EDBC-4F81-8C8D-34772E2A385C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F125-633D-4808-9DBB-98E828E97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2320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FD14-EDBC-4F81-8C8D-34772E2A385C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F125-633D-4808-9DBB-98E828E97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972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FD14-EDBC-4F81-8C8D-34772E2A385C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F125-633D-4808-9DBB-98E828E97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199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7FD14-EDBC-4F81-8C8D-34772E2A385C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7F125-633D-4808-9DBB-98E828E97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113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140174" y="1608349"/>
            <a:ext cx="728568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高齢女性における</a:t>
            </a:r>
            <a:r>
              <a:rPr kumimoji="1" lang="en-US" altLang="ja-JP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PTP</a:t>
            </a:r>
            <a:r>
              <a:rPr kumimoji="1" lang="ja-JP" altLang="ja-JP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包装からの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軟</a:t>
            </a:r>
            <a:r>
              <a:rPr kumimoji="1" lang="ja-JP" altLang="ja-JP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カプセル剤の押出し評価</a:t>
            </a:r>
            <a:endParaRPr kumimoji="1" lang="ja-JP" alt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B9F7B4E-3366-4F57-8919-E517EB18BA35}"/>
              </a:ext>
            </a:extLst>
          </p:cNvPr>
          <p:cNvSpPr txBox="1"/>
          <p:nvPr/>
        </p:nvSpPr>
        <p:spPr>
          <a:xfrm>
            <a:off x="2589841" y="4107765"/>
            <a:ext cx="76655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四国調剤グループ</a:t>
            </a:r>
            <a:r>
              <a:rPr lang="ja-JP" altLang="en-US" sz="240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：植田愛友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</a:t>
            </a:r>
            <a:r>
              <a:rPr lang="ja-JP" altLang="en-US" sz="240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岡添明日香　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C185872-D96D-45AB-9E44-CE80BD923A19}"/>
              </a:ext>
            </a:extLst>
          </p:cNvPr>
          <p:cNvSpPr txBox="1"/>
          <p:nvPr/>
        </p:nvSpPr>
        <p:spPr>
          <a:xfrm>
            <a:off x="5120641" y="4478988"/>
            <a:ext cx="37279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田中繁樹　浜田嘉則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F0BA590-BD36-4CC4-BBFC-48364D01072F}"/>
              </a:ext>
            </a:extLst>
          </p:cNvPr>
          <p:cNvSpPr txBox="1"/>
          <p:nvPr/>
        </p:nvSpPr>
        <p:spPr>
          <a:xfrm>
            <a:off x="1878727" y="5283742"/>
            <a:ext cx="6371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徳島文理大学薬学部：高田暁　京谷庄二郎　</a:t>
            </a:r>
          </a:p>
        </p:txBody>
      </p:sp>
    </p:spTree>
    <p:extLst>
      <p:ext uri="{BB962C8B-B14F-4D97-AF65-F5344CB8AC3E}">
        <p14:creationId xmlns:p14="http://schemas.microsoft.com/office/powerpoint/2010/main" val="1154440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269921"/>
              </p:ext>
            </p:extLst>
          </p:nvPr>
        </p:nvGraphicFramePr>
        <p:xfrm>
          <a:off x="153747" y="774921"/>
          <a:ext cx="8863643" cy="60752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68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9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98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6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801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医薬品名</a:t>
                      </a:r>
                      <a:endParaRPr lang="ja-JP" alt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外装径</a:t>
                      </a:r>
                      <a:r>
                        <a:rPr lang="en-US" altLang="zh-CN" sz="2800" b="1" u="none" strike="noStrike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/</a:t>
                      </a:r>
                      <a:r>
                        <a:rPr lang="ja-JP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長</a:t>
                      </a:r>
                      <a:r>
                        <a:rPr lang="zh-CN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径</a:t>
                      </a:r>
                      <a:endParaRPr lang="zh-CN" alt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1" u="none" strike="noStrike">
                          <a:solidFill>
                            <a:schemeClr val="tx1"/>
                          </a:solidFill>
                          <a:effectLst/>
                        </a:rPr>
                        <a:t>外装径</a:t>
                      </a:r>
                      <a:endParaRPr lang="ja-JP" altLang="en-US" sz="2800" b="1" i="0" u="none" strike="noStrike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長径</a:t>
                      </a:r>
                      <a:endParaRPr lang="ja-JP" alt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85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ユベラ</a:t>
                      </a:r>
                      <a:r>
                        <a:rPr lang="en-US" altLang="ja-JP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ja-JP" altLang="en-U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ソフトカプセル</a:t>
                      </a:r>
                      <a:r>
                        <a:rPr lang="en-US" altLang="ja-JP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200mg</a:t>
                      </a:r>
                      <a:endParaRPr lang="en-US" altLang="ja-JP" sz="2000" b="1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1.13</a:t>
                      </a:r>
                      <a:endParaRPr lang="en-US" altLang="ja-JP" sz="2800" b="1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16.55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14.7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0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トコフェロールニコチン酸エステル</a:t>
                      </a:r>
                      <a:r>
                        <a:rPr lang="en-US" altLang="ja-JP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200mg</a:t>
                      </a:r>
                      <a:r>
                        <a:rPr lang="ja-JP" alt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「サワイ」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1.27</a:t>
                      </a:r>
                      <a:endParaRPr lang="en-US" altLang="ja-JP" sz="2800" b="1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15.05</a:t>
                      </a:r>
                      <a:endParaRPr lang="en-US" altLang="ja-JP" sz="2800" b="1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11.9</a:t>
                      </a:r>
                      <a:endParaRPr lang="en-US" altLang="ja-JP" sz="2800" b="1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17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エパデールカプセル</a:t>
                      </a:r>
                      <a:r>
                        <a:rPr lang="en-US" altLang="ja-JP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300mg</a:t>
                      </a:r>
                      <a:endParaRPr lang="en-US" altLang="ja-JP" sz="2000" b="1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1.12</a:t>
                      </a:r>
                      <a:endParaRPr lang="en-US" altLang="ja-JP" sz="2800" b="1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20.15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18.0</a:t>
                      </a:r>
                      <a:endParaRPr lang="en-US" altLang="ja-JP" sz="2800" b="1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3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イコサペント酸エチル</a:t>
                      </a:r>
                      <a:r>
                        <a:rPr lang="en-US" altLang="ja-JP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300mg</a:t>
                      </a:r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「</a:t>
                      </a:r>
                      <a:r>
                        <a:rPr lang="en-US" altLang="ja-JP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CH</a:t>
                      </a:r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」</a:t>
                      </a:r>
                      <a:endParaRPr lang="en-US" altLang="ja-JP" sz="2000" b="1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1.18</a:t>
                      </a:r>
                      <a:endParaRPr lang="en-US" altLang="ja-JP" sz="2800" b="1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21.03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17.8</a:t>
                      </a:r>
                      <a:endParaRPr lang="en-US" altLang="ja-JP" sz="2800" b="1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209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アルファロールカプセル</a:t>
                      </a:r>
                      <a:r>
                        <a:rPr kumimoji="1" lang="en-US" altLang="ja-JP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0.25μg</a:t>
                      </a:r>
                      <a:endParaRPr kumimoji="1" lang="en-US" altLang="ja-JP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1.52</a:t>
                      </a:r>
                      <a:endParaRPr kumimoji="1" lang="en-US" altLang="ja-JP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8.52</a:t>
                      </a:r>
                      <a:endParaRPr kumimoji="1" lang="en-US" altLang="ja-JP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5.6</a:t>
                      </a:r>
                      <a:endParaRPr kumimoji="1" lang="en-US" altLang="ja-JP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67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アルファカルシドールカプセル</a:t>
                      </a:r>
                      <a:r>
                        <a:rPr kumimoji="1" lang="en-US" altLang="ja-JP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0.25μg</a:t>
                      </a:r>
                      <a:r>
                        <a:rPr kumimoji="1" lang="ja-JP" alt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「サワイ」</a:t>
                      </a:r>
                      <a:endParaRPr kumimoji="1" lang="en-US" altLang="ja-JP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1.31</a:t>
                      </a:r>
                      <a:endParaRPr kumimoji="1" lang="en-US" altLang="ja-JP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11.93</a:t>
                      </a:r>
                      <a:endParaRPr lang="en-US" altLang="ja-JP" sz="2800" b="1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9.1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348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アルファカルシドールカプセル</a:t>
                      </a:r>
                      <a:r>
                        <a:rPr lang="en-US" altLang="ja-JP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0.25μg</a:t>
                      </a:r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「フソー」</a:t>
                      </a:r>
                      <a:endParaRPr lang="en-US" altLang="ja-JP" sz="2000" b="1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1.53</a:t>
                      </a:r>
                      <a:endParaRPr lang="en-US" altLang="ja-JP" sz="2800" b="1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10.7</a:t>
                      </a:r>
                      <a:endParaRPr lang="en-US" altLang="ja-JP" sz="2800" b="1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7.0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93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アダラートカプセル</a:t>
                      </a:r>
                      <a:r>
                        <a:rPr lang="en-US" altLang="ja-JP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5mg</a:t>
                      </a:r>
                      <a:endParaRPr lang="en-US" altLang="ja-JP" sz="2000" b="1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1.20</a:t>
                      </a:r>
                      <a:endParaRPr lang="en-US" altLang="ja-JP" sz="2800" b="1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11.48</a:t>
                      </a:r>
                      <a:endParaRPr lang="en-US" altLang="ja-JP" sz="2800" b="1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9.6</a:t>
                      </a:r>
                      <a:endParaRPr lang="en-US" altLang="ja-JP" sz="2800" b="1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93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ニフェジピンカプセル</a:t>
                      </a:r>
                      <a:r>
                        <a:rPr lang="en-US" altLang="ja-JP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5mg</a:t>
                      </a:r>
                      <a:r>
                        <a:rPr lang="ja-JP" altLang="en-U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「サワイ」</a:t>
                      </a:r>
                      <a:endParaRPr lang="en-US" altLang="ja-JP" sz="2000" b="1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12.10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93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ロカルトロールカプセル</a:t>
                      </a:r>
                      <a:r>
                        <a:rPr lang="en-US" altLang="ja-JP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0.25μg</a:t>
                      </a:r>
                      <a:endParaRPr lang="en-US" altLang="ja-JP" sz="2000" b="1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1.27</a:t>
                      </a:r>
                      <a:endParaRPr lang="en-US" altLang="ja-JP" sz="2800" b="1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12.20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209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カルシトリオールカプセル</a:t>
                      </a:r>
                      <a:r>
                        <a:rPr kumimoji="1" lang="en-US" altLang="ja-JP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0.25μg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「サワイ」</a:t>
                      </a:r>
                      <a:endParaRPr kumimoji="1" lang="en-US" altLang="ja-JP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1.30</a:t>
                      </a:r>
                      <a:endParaRPr lang="en-US" altLang="ja-JP" sz="2800" b="1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11.79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0" y="1"/>
            <a:ext cx="9143999" cy="7084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03399" y="33518"/>
            <a:ext cx="76940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+mj-ea"/>
                <a:ea typeface="+mj-ea"/>
              </a:rPr>
              <a:t>PTP</a:t>
            </a:r>
            <a:r>
              <a:rPr lang="ja-JP" altLang="ja-JP" sz="4000" b="1" dirty="0">
                <a:latin typeface="+mj-ea"/>
                <a:ea typeface="+mj-ea"/>
              </a:rPr>
              <a:t>包装の径と</a:t>
            </a:r>
            <a:r>
              <a:rPr lang="ja-JP" altLang="en-US" sz="4000" b="1" dirty="0">
                <a:latin typeface="+mj-ea"/>
                <a:ea typeface="+mj-ea"/>
              </a:rPr>
              <a:t>カプセル</a:t>
            </a:r>
            <a:r>
              <a:rPr lang="ja-JP" altLang="ja-JP" sz="4000" b="1" dirty="0">
                <a:latin typeface="+mj-ea"/>
                <a:ea typeface="+mj-ea"/>
              </a:rPr>
              <a:t>径との比</a:t>
            </a:r>
            <a:endParaRPr kumimoji="1" lang="ja-JP" altLang="en-US" sz="40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91513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6804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808756"/>
              </p:ext>
            </p:extLst>
          </p:nvPr>
        </p:nvGraphicFramePr>
        <p:xfrm>
          <a:off x="148280" y="812236"/>
          <a:ext cx="8888627" cy="58850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51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53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00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2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459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1" u="none" strike="noStrike" dirty="0">
                          <a:effectLst/>
                        </a:rPr>
                        <a:t>医薬品名</a:t>
                      </a:r>
                      <a:endParaRPr lang="ja-JP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少し時間がかかる　</a:t>
                      </a:r>
                      <a:endParaRPr lang="zh-CN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取出しに苦労</a:t>
                      </a:r>
                      <a:endParaRPr lang="zh-CN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取出せない</a:t>
                      </a:r>
                      <a:endParaRPr lang="zh-CN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6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u="none" strike="noStrike" dirty="0">
                          <a:effectLst/>
                        </a:rPr>
                        <a:t>ユベラ</a:t>
                      </a:r>
                      <a:r>
                        <a:rPr lang="en-US" altLang="ja-JP" sz="2000" b="1" u="none" strike="noStrike" dirty="0">
                          <a:effectLst/>
                        </a:rPr>
                        <a:t>N</a:t>
                      </a:r>
                      <a:r>
                        <a:rPr lang="ja-JP" altLang="en-US" sz="2000" b="1" u="none" strike="noStrike" dirty="0">
                          <a:effectLst/>
                        </a:rPr>
                        <a:t>ソフトカプセル</a:t>
                      </a:r>
                      <a:r>
                        <a:rPr lang="en-US" altLang="ja-JP" sz="2000" b="1" u="none" strike="noStrike" dirty="0">
                          <a:effectLst/>
                        </a:rPr>
                        <a:t>200mg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r>
                        <a:rPr lang="ja-JP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名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r>
                        <a:rPr lang="ja-JP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名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ー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5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トコフェロールニコチン酸エステルカプセル</a:t>
                      </a:r>
                      <a:r>
                        <a:rPr lang="en-US" altLang="ja-JP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200mg</a:t>
                      </a:r>
                      <a:r>
                        <a:rPr lang="ja-JP" altLang="en-US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「サワイ」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  <a:r>
                        <a:rPr lang="ja-JP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名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</a:t>
                      </a:r>
                      <a:r>
                        <a:rPr lang="ja-JP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名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ー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66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u="none" strike="noStrike" dirty="0">
                          <a:effectLst/>
                        </a:rPr>
                        <a:t>エパデールカプセル</a:t>
                      </a:r>
                      <a:r>
                        <a:rPr lang="en-US" altLang="ja-JP" sz="2000" b="1" u="none" strike="noStrike" dirty="0">
                          <a:effectLst/>
                        </a:rPr>
                        <a:t>300mg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  <a:r>
                        <a:rPr lang="ja-JP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名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r>
                        <a:rPr lang="ja-JP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名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ja-JP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名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73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イコサペント酸エチルカプセル</a:t>
                      </a:r>
                      <a:r>
                        <a:rPr lang="en-US" altLang="ja-JP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300mg</a:t>
                      </a:r>
                      <a:r>
                        <a:rPr lang="ja-JP" altLang="en-US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「</a:t>
                      </a:r>
                      <a:r>
                        <a:rPr lang="en-US" altLang="ja-JP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CH</a:t>
                      </a:r>
                      <a:r>
                        <a:rPr lang="ja-JP" altLang="en-US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」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ja-JP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名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r>
                        <a:rPr lang="ja-JP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名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１名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59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アルファロールカプセル</a:t>
                      </a:r>
                      <a:r>
                        <a:rPr lang="en-US" altLang="ja-JP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0.25μg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</a:t>
                      </a:r>
                      <a:r>
                        <a:rPr lang="ja-JP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名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4</a:t>
                      </a:r>
                      <a:r>
                        <a:rPr kumimoji="1" lang="ja-JP" alt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名</a:t>
                      </a:r>
                      <a:endParaRPr kumimoji="1" lang="en-US" altLang="ja-JP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ー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59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アルファカルシドールカプセル</a:t>
                      </a:r>
                      <a:r>
                        <a:rPr kumimoji="1" lang="en-US" altLang="ja-JP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0.25μg</a:t>
                      </a:r>
                      <a:r>
                        <a:rPr kumimoji="1" lang="ja-JP" alt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「サワイ」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</a:t>
                      </a:r>
                      <a:r>
                        <a:rPr lang="ja-JP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名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ja-JP" alt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名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ー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45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アルファカルシドールカプセル</a:t>
                      </a:r>
                      <a:r>
                        <a:rPr lang="en-US" altLang="ja-JP" sz="20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0.25μg</a:t>
                      </a:r>
                      <a:r>
                        <a:rPr lang="ja-JP" altLang="en-US" sz="20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「フソー」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lang="ja-JP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名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  <a:r>
                        <a:rPr lang="ja-JP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名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ー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030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u="none" strike="noStrike" dirty="0">
                          <a:effectLst/>
                        </a:rPr>
                        <a:t>アダラートカプセル</a:t>
                      </a:r>
                      <a:r>
                        <a:rPr lang="en-US" altLang="ja-JP" sz="2000" b="1" u="none" strike="noStrike" dirty="0">
                          <a:effectLst/>
                        </a:rPr>
                        <a:t>5mg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  <a:r>
                        <a:rPr lang="ja-JP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名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ー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ー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066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u="none" strike="noStrike" dirty="0">
                          <a:effectLst/>
                        </a:rPr>
                        <a:t>ニフェジピンカプセル</a:t>
                      </a:r>
                      <a:r>
                        <a:rPr lang="en-US" altLang="ja-JP" sz="2000" b="1" u="none" strike="noStrike" dirty="0">
                          <a:effectLst/>
                        </a:rPr>
                        <a:t>5mg</a:t>
                      </a:r>
                      <a:r>
                        <a:rPr lang="ja-JP" altLang="en-US" sz="2000" b="1" u="none" strike="noStrike" dirty="0">
                          <a:effectLst/>
                        </a:rPr>
                        <a:t>「サワイ」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  <a:r>
                        <a:rPr lang="ja-JP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名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  <a:r>
                        <a:rPr lang="ja-JP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名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ー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92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u="none" strike="noStrike" dirty="0">
                          <a:effectLst/>
                        </a:rPr>
                        <a:t>ロカルトロールカプセル</a:t>
                      </a:r>
                      <a:r>
                        <a:rPr lang="en-US" altLang="ja-JP" sz="2000" b="1" u="none" strike="noStrike" dirty="0">
                          <a:effectLst/>
                        </a:rPr>
                        <a:t>0.25μg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  <a:r>
                        <a:rPr lang="ja-JP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名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</a:t>
                      </a:r>
                      <a:r>
                        <a:rPr lang="ja-JP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名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ー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8459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カルシドールカプセル</a:t>
                      </a:r>
                      <a:r>
                        <a:rPr lang="en-US" altLang="ja-JP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0.25μg</a:t>
                      </a:r>
                      <a:r>
                        <a:rPr lang="ja-JP" altLang="en-US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「サワイ」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</a:t>
                      </a:r>
                      <a:r>
                        <a:rPr lang="ja-JP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名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―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ー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3072714" y="0"/>
            <a:ext cx="43660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取り出し難度</a:t>
            </a:r>
          </a:p>
        </p:txBody>
      </p:sp>
    </p:spTree>
    <p:extLst>
      <p:ext uri="{BB962C8B-B14F-4D97-AF65-F5344CB8AC3E}">
        <p14:creationId xmlns:p14="http://schemas.microsoft.com/office/powerpoint/2010/main" val="571845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0" y="0"/>
            <a:ext cx="10659574" cy="9696855"/>
            <a:chOff x="20796309" y="36619871"/>
            <a:chExt cx="10659574" cy="9276725"/>
          </a:xfrm>
        </p:grpSpPr>
        <p:sp>
          <p:nvSpPr>
            <p:cNvPr id="8" name="正方形/長方形 7"/>
            <p:cNvSpPr/>
            <p:nvPr/>
          </p:nvSpPr>
          <p:spPr>
            <a:xfrm>
              <a:off x="20796309" y="37256212"/>
              <a:ext cx="9144000" cy="427288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4" name="グループ化 3"/>
            <p:cNvGrpSpPr/>
            <p:nvPr/>
          </p:nvGrpSpPr>
          <p:grpSpPr>
            <a:xfrm>
              <a:off x="20866034" y="44103739"/>
              <a:ext cx="10589849" cy="1792857"/>
              <a:chOff x="284205" y="5110715"/>
              <a:chExt cx="7767104" cy="1659606"/>
            </a:xfrm>
          </p:grpSpPr>
          <p:sp>
            <p:nvSpPr>
              <p:cNvPr id="6" name="正方形/長方形 5"/>
              <p:cNvSpPr/>
              <p:nvPr/>
            </p:nvSpPr>
            <p:spPr>
              <a:xfrm>
                <a:off x="284205" y="5110715"/>
                <a:ext cx="7722973" cy="165960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" name="テキスト ボックス 6"/>
              <p:cNvSpPr txBox="1"/>
              <p:nvPr/>
            </p:nvSpPr>
            <p:spPr>
              <a:xfrm>
                <a:off x="414834" y="5245052"/>
                <a:ext cx="7636475" cy="1452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ja-JP" sz="3200" dirty="0"/>
                  <a:t>これらのことより、高齢者への薬剤交付時には、</a:t>
                </a:r>
                <a:r>
                  <a:rPr lang="en-US" altLang="ja-JP" sz="3200" dirty="0"/>
                  <a:t>PTP</a:t>
                </a:r>
                <a:r>
                  <a:rPr lang="ja-JP" altLang="ja-JP" sz="3200" dirty="0"/>
                  <a:t>包装径と錠剤径に差がある薬剤では、包装の押す位置を正確に指導するか、一包化調剤を</a:t>
                </a:r>
                <a:r>
                  <a:rPr lang="ja-JP" altLang="en-US" sz="3200" dirty="0"/>
                  <a:t>検討する</a:t>
                </a:r>
                <a:r>
                  <a:rPr lang="ja-JP" altLang="ja-JP" sz="3200" dirty="0"/>
                  <a:t>必要があると考える。</a:t>
                </a:r>
                <a:endParaRPr lang="ja-JP" altLang="en-US" sz="3200" dirty="0"/>
              </a:p>
            </p:txBody>
          </p:sp>
        </p:grpSp>
        <p:sp>
          <p:nvSpPr>
            <p:cNvPr id="5" name="正方形/長方形 4"/>
            <p:cNvSpPr/>
            <p:nvPr/>
          </p:nvSpPr>
          <p:spPr>
            <a:xfrm>
              <a:off x="20796309" y="36619871"/>
              <a:ext cx="9144000" cy="63634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635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2591981">
                <a:defRPr/>
              </a:pPr>
              <a:r>
                <a:rPr kumimoji="0" lang="ja-JP" altLang="en-US" sz="4050" b="1" kern="0" dirty="0">
                  <a:solidFill>
                    <a:prstClr val="black"/>
                  </a:solidFill>
                  <a:latin typeface="Calibri" panose="020F0502020204030204"/>
                  <a:ea typeface="ＭＳ Ｐゴシック" panose="020B0600070205080204" pitchFamily="50" charset="-128"/>
                </a:rPr>
                <a:t>まとめ・考察</a:t>
              </a:r>
            </a:p>
          </p:txBody>
        </p:sp>
      </p:grpSp>
      <p:sp>
        <p:nvSpPr>
          <p:cNvPr id="10" name="正方形/長方形 9"/>
          <p:cNvSpPr/>
          <p:nvPr/>
        </p:nvSpPr>
        <p:spPr>
          <a:xfrm>
            <a:off x="346682" y="1165287"/>
            <a:ext cx="796393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2600" kern="100" dirty="0">
                <a:latin typeface="+mn-ea"/>
                <a:cs typeface="Times New Roman" panose="02020603050405020304" pitchFamily="18" charset="0"/>
              </a:rPr>
              <a:t>１．</a:t>
            </a:r>
            <a:r>
              <a:rPr lang="ja-JP" altLang="ja-JP" sz="2600" kern="100" dirty="0">
                <a:latin typeface="+mn-ea"/>
                <a:cs typeface="Times New Roman" panose="02020603050405020304" pitchFamily="18" charset="0"/>
              </a:rPr>
              <a:t>機械的押出し強度は、軟カプセル剤の形状の違いによって差が認められた。特に形状が球状のものは、押出し強度は楕円形のものより小であった。</a:t>
            </a:r>
            <a:endParaRPr lang="en-US" altLang="ja-JP" sz="2600" kern="100" dirty="0">
              <a:latin typeface="+mn-ea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2600" kern="100" dirty="0">
                <a:latin typeface="+mn-ea"/>
                <a:cs typeface="Times New Roman" panose="02020603050405020304" pitchFamily="18" charset="0"/>
              </a:rPr>
              <a:t>２．</a:t>
            </a:r>
            <a:r>
              <a:rPr lang="ja-JP" altLang="ja-JP" sz="2600" kern="100" dirty="0">
                <a:latin typeface="+mn-ea"/>
                <a:cs typeface="Times New Roman" panose="02020603050405020304" pitchFamily="18" charset="0"/>
              </a:rPr>
              <a:t>同一成分の先発品および後発品間に押出し強度に差が認められた。</a:t>
            </a:r>
            <a:endParaRPr lang="en-US" altLang="ja-JP" sz="2600" kern="100" dirty="0">
              <a:latin typeface="+mn-ea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2600" kern="100" dirty="0">
                <a:latin typeface="+mn-ea"/>
                <a:cs typeface="Times New Roman" panose="02020603050405020304" pitchFamily="18" charset="0"/>
              </a:rPr>
              <a:t>３．</a:t>
            </a:r>
            <a:r>
              <a:rPr lang="ja-JP" altLang="ja-JP" sz="2600" kern="100" dirty="0">
                <a:latin typeface="+mn-ea"/>
                <a:cs typeface="Times New Roman" panose="02020603050405020304" pitchFamily="18" charset="0"/>
              </a:rPr>
              <a:t>実患者では、特にニフェジピン製剤、カルシトリオール製剤で押出しに苦労する患者が多かった。</a:t>
            </a:r>
            <a:endParaRPr lang="en-US" altLang="ja-JP" sz="2600" kern="100" dirty="0">
              <a:latin typeface="+mn-ea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2600" kern="100" dirty="0">
                <a:latin typeface="+mn-ea"/>
                <a:cs typeface="Times New Roman" panose="02020603050405020304" pitchFamily="18" charset="0"/>
              </a:rPr>
              <a:t>４．</a:t>
            </a:r>
            <a:r>
              <a:rPr lang="ja-JP" altLang="ja-JP" sz="2600" kern="100" dirty="0">
                <a:latin typeface="+mn-ea"/>
                <a:cs typeface="Times New Roman" panose="02020603050405020304" pitchFamily="18" charset="0"/>
              </a:rPr>
              <a:t>実患者の握力と押出しについては、関係は認められなかった。</a:t>
            </a:r>
            <a:endParaRPr lang="en-US" altLang="ja-JP" sz="2600" kern="100" dirty="0">
              <a:latin typeface="+mn-ea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altLang="ja-JP" sz="2600" kern="1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0" y="5131558"/>
            <a:ext cx="9144000" cy="172644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247828" y="5362998"/>
            <a:ext cx="889617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ja-JP" sz="2600" kern="100" dirty="0">
                <a:latin typeface="+mn-ea"/>
                <a:cs typeface="Times New Roman" panose="02020603050405020304" pitchFamily="18" charset="0"/>
              </a:rPr>
              <a:t>軟カプセル剤の押出しについては、径が小さいものについては、</a:t>
            </a:r>
            <a:r>
              <a:rPr lang="en-US" altLang="ja-JP" sz="2600" kern="100" dirty="0">
                <a:latin typeface="+mn-ea"/>
                <a:cs typeface="Times New Roman" panose="02020603050405020304" pitchFamily="18" charset="0"/>
              </a:rPr>
              <a:t>PTP</a:t>
            </a:r>
            <a:r>
              <a:rPr lang="ja-JP" altLang="ja-JP" sz="2600" kern="100" dirty="0">
                <a:latin typeface="+mn-ea"/>
                <a:cs typeface="Times New Roman" panose="02020603050405020304" pitchFamily="18" charset="0"/>
              </a:rPr>
              <a:t>包装からの押出しについて指導する必要があると考える。</a:t>
            </a:r>
          </a:p>
        </p:txBody>
      </p:sp>
    </p:spTree>
    <p:extLst>
      <p:ext uri="{BB962C8B-B14F-4D97-AF65-F5344CB8AC3E}">
        <p14:creationId xmlns:p14="http://schemas.microsoft.com/office/powerpoint/2010/main" val="638782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6836" y="0"/>
            <a:ext cx="9144000" cy="8229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518888" tIns="259444" rIns="518888" bIns="259444" rtlCol="0" anchor="ctr">
            <a:normAutofit fontScale="25000" lnSpcReduction="20000"/>
          </a:bodyPr>
          <a:lstStyle>
            <a:lvl1pPr algn="ctr" defTabSz="5188885" rtl="0" eaLnBrk="1" latinLnBrk="0" hangingPunct="1">
              <a:spcBef>
                <a:spcPct val="0"/>
              </a:spcBef>
              <a:buNone/>
              <a:defRPr kumimoji="1" sz="25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en-US" altLang="ja-JP" dirty="0"/>
            </a:br>
            <a:r>
              <a:rPr lang="ja-JP" altLang="en-US" sz="19200" b="1" dirty="0"/>
              <a:t>目　　的</a:t>
            </a:r>
            <a:br>
              <a:rPr lang="en-US" altLang="ja-JP" dirty="0"/>
            </a:br>
            <a:endParaRPr lang="ja-JP" altLang="ja-JP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1725" y="1094728"/>
            <a:ext cx="883422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　 </a:t>
            </a:r>
            <a:r>
              <a:rPr lang="ja-JP" altLang="ja-JP" sz="3200" dirty="0"/>
              <a:t>高齢化社会を迎えて脂質異常症といった内臓脂肪症候群、骨粗鬆症等が増加傾向にある。これら疾患の治療薬剤は、油性製剤が多く投与剤形として軟カプセルが用いられている。薬局に来局される高齢者より、</a:t>
            </a:r>
            <a:r>
              <a:rPr lang="en-US" altLang="ja-JP" sz="3200" dirty="0"/>
              <a:t>PTP</a:t>
            </a:r>
            <a:r>
              <a:rPr lang="ja-JP" altLang="ja-JP" sz="3200" dirty="0"/>
              <a:t>包装からの軟カプセルの取出しについて、取出しにくい、取出しても床に落とし探すのに苦労する等、取出しについての相談・苦情がある。そこで今回、軟カプセル剤の</a:t>
            </a:r>
            <a:r>
              <a:rPr lang="en-US" altLang="ja-JP" sz="3200" dirty="0"/>
              <a:t>PTP</a:t>
            </a:r>
            <a:r>
              <a:rPr lang="ja-JP" altLang="ja-JP" sz="3200" dirty="0"/>
              <a:t>包装からの押出しについて、押出し強度を機械的に測定すると共に、薬局における実患者での押出しを検討したので報告する。</a:t>
            </a:r>
          </a:p>
        </p:txBody>
      </p:sp>
    </p:spTree>
    <p:extLst>
      <p:ext uri="{BB962C8B-B14F-4D97-AF65-F5344CB8AC3E}">
        <p14:creationId xmlns:p14="http://schemas.microsoft.com/office/powerpoint/2010/main" val="3033587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0" y="0"/>
            <a:ext cx="9144000" cy="6595316"/>
            <a:chOff x="11005677" y="5907033"/>
            <a:chExt cx="9144000" cy="6595316"/>
          </a:xfrm>
        </p:grpSpPr>
        <p:sp>
          <p:nvSpPr>
            <p:cNvPr id="2" name="タイトル 1"/>
            <p:cNvSpPr txBox="1">
              <a:spLocks/>
            </p:cNvSpPr>
            <p:nvPr/>
          </p:nvSpPr>
          <p:spPr>
            <a:xfrm>
              <a:off x="11005677" y="5907033"/>
              <a:ext cx="9144000" cy="7970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lIns="518888" tIns="259444" rIns="518888" bIns="259444" rtlCol="0" anchor="ctr">
              <a:noAutofit/>
            </a:bodyPr>
            <a:lstStyle>
              <a:lvl1pPr algn="ctr" defTabSz="5188885" rtl="0" eaLnBrk="1" latinLnBrk="0" hangingPunct="1">
                <a:spcBef>
                  <a:spcPct val="0"/>
                </a:spcBef>
                <a:buNone/>
                <a:defRPr kumimoji="1" sz="25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4800" b="1" dirty="0"/>
                <a:t>方　　法</a:t>
              </a:r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11515128" y="6993149"/>
              <a:ext cx="8516983" cy="55092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ja-JP" sz="3200" dirty="0">
                  <a:latin typeface="+mn-ea"/>
                </a:rPr>
                <a:t>軟カプセル剤は大きさの違う医薬品および同一成分の先発品、後発品の軟カプセルを用いて行った。機械的押出し強度の測定は、荷重測定器：フォースゲージタイプ</a:t>
              </a:r>
              <a:r>
                <a:rPr lang="en-US" altLang="ja-JP" sz="3200" dirty="0">
                  <a:latin typeface="+mn-ea"/>
                </a:rPr>
                <a:t>MODEL-1308U</a:t>
              </a:r>
              <a:r>
                <a:rPr lang="ja-JP" altLang="ja-JP" sz="3200" dirty="0">
                  <a:latin typeface="+mn-ea"/>
                </a:rPr>
                <a:t>を用いて、①爪で押出し、②指で押出しを行うことを想定して行った。実患者は、四国調剤グループ内薬局に来局された</a:t>
              </a:r>
              <a:r>
                <a:rPr lang="en-US" altLang="ja-JP" sz="3200" dirty="0">
                  <a:latin typeface="+mn-ea"/>
                </a:rPr>
                <a:t>70</a:t>
              </a:r>
              <a:r>
                <a:rPr lang="ja-JP" altLang="ja-JP" sz="3200" dirty="0">
                  <a:latin typeface="+mn-ea"/>
                </a:rPr>
                <a:t>歳以上の女性とした。</a:t>
              </a:r>
              <a:r>
                <a:rPr lang="en-US" altLang="ja-JP" sz="3200" dirty="0">
                  <a:latin typeface="+mn-ea"/>
                </a:rPr>
                <a:t>PTP</a:t>
              </a:r>
              <a:r>
                <a:rPr lang="ja-JP" altLang="ja-JP" sz="3200" dirty="0">
                  <a:latin typeface="+mn-ea"/>
                </a:rPr>
                <a:t>包装からの軟カプセルの押出し評価は、押出しのしやすさ、時間および実患者の握力等を調べて行った。取り出し強度は、荷重測定器：フォースゲージタイプ（</a:t>
              </a:r>
              <a:r>
                <a:rPr lang="en-US" altLang="ja-JP" sz="3200" dirty="0">
                  <a:latin typeface="+mn-ea"/>
                </a:rPr>
                <a:t>MODEL</a:t>
              </a:r>
              <a:r>
                <a:rPr lang="ja-JP" altLang="ja-JP" sz="3200" dirty="0">
                  <a:latin typeface="+mn-ea"/>
                </a:rPr>
                <a:t>－</a:t>
              </a:r>
              <a:r>
                <a:rPr lang="en-US" altLang="ja-JP" sz="3200" dirty="0">
                  <a:latin typeface="+mn-ea"/>
                </a:rPr>
                <a:t>1308U</a:t>
              </a:r>
              <a:r>
                <a:rPr lang="ja-JP" altLang="ja-JP" sz="3200" dirty="0">
                  <a:latin typeface="+mn-ea"/>
                </a:rPr>
                <a:t>）を用いて行った。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324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0" y="0"/>
            <a:ext cx="9144001" cy="6218913"/>
            <a:chOff x="21035369" y="6286795"/>
            <a:chExt cx="10583494" cy="6877380"/>
          </a:xfrm>
        </p:grpSpPr>
        <p:sp>
          <p:nvSpPr>
            <p:cNvPr id="3" name="正方形/長方形 2"/>
            <p:cNvSpPr/>
            <p:nvPr/>
          </p:nvSpPr>
          <p:spPr>
            <a:xfrm>
              <a:off x="21035369" y="6286795"/>
              <a:ext cx="10583494" cy="89847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63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2591981">
                <a:defRPr/>
              </a:pPr>
              <a:endParaRPr kumimoji="0" lang="ja-JP" altLang="en-US" sz="4800" b="1" kern="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21926450" y="9178691"/>
              <a:ext cx="9362435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2591981"/>
              <a:r>
                <a:rPr lang="ja-JP" altLang="en-US" sz="3200" b="1" dirty="0">
                  <a:solidFill>
                    <a:srgbClr val="5B9BD5">
                      <a:lumMod val="75000"/>
                    </a:srgbClr>
                  </a:solidFill>
                  <a:latin typeface="ＭＳ Ｐゴシック" panose="020B0600070205080204" pitchFamily="50" charset="-128"/>
                </a:rPr>
                <a:t>開封強度測定</a:t>
              </a:r>
              <a:endParaRPr lang="en-US" altLang="ja-JP" sz="3200" b="1" dirty="0">
                <a:solidFill>
                  <a:srgbClr val="5B9BD5">
                    <a:lumMod val="75000"/>
                  </a:srgbClr>
                </a:solidFill>
                <a:latin typeface="ＭＳ Ｐゴシック" panose="020B0600070205080204" pitchFamily="50" charset="-128"/>
              </a:endParaRPr>
            </a:p>
            <a:p>
              <a:pPr defTabSz="2591981"/>
              <a:r>
                <a:rPr lang="ja-JP" altLang="en-US" sz="3200" b="1" dirty="0">
                  <a:solidFill>
                    <a:prstClr val="black"/>
                  </a:solidFill>
                  <a:latin typeface="ＭＳ Ｐゴシック" panose="020B0600070205080204" pitchFamily="50" charset="-128"/>
                </a:rPr>
                <a:t>アイコーエンジニアリング（株）　</a:t>
              </a:r>
              <a:endParaRPr lang="en-US" altLang="ja-JP" sz="3200" b="1" dirty="0">
                <a:solidFill>
                  <a:prstClr val="black"/>
                </a:solidFill>
                <a:latin typeface="ＭＳ Ｐゴシック" panose="020B0600070205080204" pitchFamily="50" charset="-128"/>
              </a:endParaRPr>
            </a:p>
            <a:p>
              <a:pPr defTabSz="2591981"/>
              <a:r>
                <a:rPr lang="ja-JP" altLang="en-US" sz="3200" b="1" dirty="0">
                  <a:solidFill>
                    <a:prstClr val="black"/>
                  </a:solidFill>
                  <a:latin typeface="ＭＳ Ｐゴシック" panose="020B0600070205080204" pitchFamily="50" charset="-128"/>
                </a:rPr>
                <a:t>荷重測定器：フォースゲージタイプ（</a:t>
              </a:r>
              <a:r>
                <a:rPr lang="en-US" altLang="ja-JP" sz="3200" b="1" dirty="0">
                  <a:solidFill>
                    <a:prstClr val="black"/>
                  </a:solidFill>
                  <a:latin typeface="ＭＳ Ｐゴシック" panose="020B0600070205080204" pitchFamily="50" charset="-128"/>
                </a:rPr>
                <a:t>MODEL-1308U</a:t>
              </a:r>
              <a:r>
                <a:rPr lang="ja-JP" altLang="en-US" sz="3200" b="1" dirty="0">
                  <a:solidFill>
                    <a:prstClr val="black"/>
                  </a:solidFill>
                  <a:latin typeface="ＭＳ Ｐゴシック" panose="020B0600070205080204" pitchFamily="50" charset="-128"/>
                </a:rPr>
                <a:t>）</a:t>
              </a:r>
              <a:endParaRPr lang="en-US" altLang="ja-JP" sz="3200" b="1" dirty="0">
                <a:solidFill>
                  <a:prstClr val="black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21926450" y="7443312"/>
              <a:ext cx="8941885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2591981"/>
              <a:r>
                <a:rPr lang="ja-JP" altLang="en-US" sz="3600" b="1" dirty="0">
                  <a:solidFill>
                    <a:srgbClr val="0070C0"/>
                  </a:solidFill>
                  <a:latin typeface="ＭＳ Ｐゴシック" panose="020B0600070205080204" pitchFamily="50" charset="-128"/>
                </a:rPr>
                <a:t>試験方法</a:t>
              </a:r>
              <a:endParaRPr lang="en-US" altLang="ja-JP" sz="3600" b="1" dirty="0">
                <a:solidFill>
                  <a:srgbClr val="0070C0"/>
                </a:solidFill>
                <a:latin typeface="ＭＳ Ｐゴシック" panose="020B0600070205080204" pitchFamily="50" charset="-128"/>
              </a:endParaRPr>
            </a:p>
            <a:p>
              <a:pPr defTabSz="2591981"/>
              <a:r>
                <a:rPr lang="en-US" altLang="ja-JP" sz="3200" b="1" dirty="0">
                  <a:solidFill>
                    <a:prstClr val="black"/>
                  </a:solidFill>
                  <a:latin typeface="ＭＳ Ｐゴシック" panose="020B0600070205080204" pitchFamily="50" charset="-128"/>
                </a:rPr>
                <a:t>S0022</a:t>
              </a:r>
              <a:r>
                <a:rPr lang="ja-JP" altLang="en-US" sz="3200" b="1" dirty="0">
                  <a:solidFill>
                    <a:prstClr val="black"/>
                  </a:solidFill>
                  <a:latin typeface="ＭＳ Ｐゴシック" panose="020B0600070205080204" pitchFamily="50" charset="-128"/>
                </a:rPr>
                <a:t> 高齢者・障害者配慮設計指針</a:t>
              </a:r>
              <a:r>
                <a:rPr lang="en-US" altLang="ja-JP" sz="3200" b="1" dirty="0">
                  <a:solidFill>
                    <a:prstClr val="black"/>
                  </a:solidFill>
                  <a:latin typeface="ＭＳ Ｐゴシック" panose="020B0600070205080204" pitchFamily="50" charset="-128"/>
                </a:rPr>
                <a:t>-</a:t>
              </a:r>
              <a:r>
                <a:rPr lang="ja-JP" altLang="en-US" sz="3200" b="1" dirty="0">
                  <a:solidFill>
                    <a:prstClr val="black"/>
                  </a:solidFill>
                  <a:latin typeface="ＭＳ Ｐゴシック" panose="020B0600070205080204" pitchFamily="50" charset="-128"/>
                </a:rPr>
                <a:t>包装・容器</a:t>
              </a:r>
              <a:r>
                <a:rPr lang="en-US" altLang="ja-JP" sz="3200" b="1" dirty="0">
                  <a:solidFill>
                    <a:prstClr val="black"/>
                  </a:solidFill>
                  <a:latin typeface="ＭＳ Ｐゴシック" panose="020B0600070205080204" pitchFamily="50" charset="-128"/>
                </a:rPr>
                <a:t>-</a:t>
              </a:r>
              <a:r>
                <a:rPr lang="ja-JP" altLang="en-US" sz="3200" b="1" dirty="0">
                  <a:solidFill>
                    <a:prstClr val="black"/>
                  </a:solidFill>
                  <a:latin typeface="ＭＳ Ｐゴシック" panose="020B0600070205080204" pitchFamily="50" charset="-128"/>
                </a:rPr>
                <a:t>開封性試験方法に準拠</a:t>
              </a:r>
              <a:endParaRPr lang="en-US" altLang="ja-JP" sz="3200" b="1" dirty="0">
                <a:solidFill>
                  <a:prstClr val="black"/>
                </a:solidFill>
                <a:latin typeface="ＭＳ Ｐゴシック" panose="020B0600070205080204" pitchFamily="50" charset="-128"/>
              </a:endParaRPr>
            </a:p>
          </p:txBody>
        </p:sp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3847410" y="11096235"/>
              <a:ext cx="2009584" cy="2126295"/>
            </a:xfrm>
            <a:prstGeom prst="rect">
              <a:avLst/>
            </a:prstGeom>
          </p:spPr>
        </p:pic>
        <p:sp>
          <p:nvSpPr>
            <p:cNvPr id="10" name="テキスト ボックス 9"/>
            <p:cNvSpPr txBox="1"/>
            <p:nvPr/>
          </p:nvSpPr>
          <p:spPr>
            <a:xfrm>
              <a:off x="23056638" y="6318371"/>
              <a:ext cx="7102058" cy="918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800" b="1" dirty="0"/>
                <a:t>取り出し強度の測定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5656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グループ化 41"/>
          <p:cNvGrpSpPr/>
          <p:nvPr/>
        </p:nvGrpSpPr>
        <p:grpSpPr>
          <a:xfrm>
            <a:off x="7412306" y="1287157"/>
            <a:ext cx="3200144" cy="3075486"/>
            <a:chOff x="897924" y="2018698"/>
            <a:chExt cx="2149131" cy="2619205"/>
          </a:xfrm>
        </p:grpSpPr>
        <p:pic>
          <p:nvPicPr>
            <p:cNvPr id="43" name="Picture 12" descr="クリックすると新しいウィンドウで開きます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5574" y="2121242"/>
              <a:ext cx="1905000" cy="2381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4" name="正方形/長方形 43"/>
            <p:cNvSpPr/>
            <p:nvPr/>
          </p:nvSpPr>
          <p:spPr>
            <a:xfrm>
              <a:off x="2001794" y="2018698"/>
              <a:ext cx="1045261" cy="26192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897924" y="2776151"/>
              <a:ext cx="1194487" cy="16393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aphicFrame>
        <p:nvGraphicFramePr>
          <p:cNvPr id="27" name="表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591277"/>
              </p:ext>
            </p:extLst>
          </p:nvPr>
        </p:nvGraphicFramePr>
        <p:xfrm>
          <a:off x="422031" y="1026934"/>
          <a:ext cx="2705730" cy="56012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05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195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1" u="none" strike="noStrike" dirty="0">
                          <a:effectLst/>
                          <a:latin typeface="+mn-ea"/>
                          <a:ea typeface="+mn-ea"/>
                        </a:rPr>
                        <a:t>医薬品名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49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u="none" strike="noStrike" dirty="0">
                          <a:effectLst/>
                          <a:latin typeface="+mn-ea"/>
                          <a:ea typeface="+mn-ea"/>
                        </a:rPr>
                        <a:t>ユベラ</a:t>
                      </a:r>
                      <a:r>
                        <a:rPr lang="en-US" altLang="ja-JP" sz="2400" b="0" u="none" strike="noStrike" dirty="0">
                          <a:effectLst/>
                          <a:latin typeface="+mn-ea"/>
                          <a:ea typeface="+mn-ea"/>
                        </a:rPr>
                        <a:t>N</a:t>
                      </a:r>
                      <a:r>
                        <a:rPr lang="ja-JP" altLang="en-US" sz="2400" b="0" u="none" strike="noStrike" dirty="0">
                          <a:effectLst/>
                          <a:latin typeface="+mn-ea"/>
                          <a:ea typeface="+mn-ea"/>
                        </a:rPr>
                        <a:t>ソフトカプセル</a:t>
                      </a:r>
                      <a:r>
                        <a:rPr lang="en-US" altLang="ja-JP" sz="2400" b="0" u="none" strike="noStrike" dirty="0">
                          <a:effectLst/>
                          <a:latin typeface="+mn-ea"/>
                          <a:ea typeface="+mn-ea"/>
                        </a:rPr>
                        <a:t>200mg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654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トコフェロールニコチン酸エステルカプセル</a:t>
                      </a:r>
                      <a:r>
                        <a:rPr lang="en-US" altLang="ja-JP" sz="2400" b="0" i="0" u="none" strike="noStrike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200mg</a:t>
                      </a:r>
                      <a:r>
                        <a:rPr lang="ja-JP" altLang="en-US" sz="2400" b="0" i="0" u="none" strike="noStrike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「サワイ」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35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u="none" strike="noStrike" dirty="0">
                          <a:effectLst/>
                          <a:latin typeface="+mn-ea"/>
                          <a:ea typeface="+mn-ea"/>
                        </a:rPr>
                        <a:t>エパデールカプセル</a:t>
                      </a:r>
                      <a:r>
                        <a:rPr lang="en-US" altLang="ja-JP" sz="2400" b="0" u="none" strike="noStrike" dirty="0">
                          <a:effectLst/>
                          <a:latin typeface="+mn-ea"/>
                          <a:ea typeface="+mn-ea"/>
                        </a:rPr>
                        <a:t>300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1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イコサペント酸エチルカプセル</a:t>
                      </a:r>
                      <a:r>
                        <a:rPr lang="en-US" altLang="ja-JP" sz="2400" b="0" i="0" u="none" strike="noStrike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300mg</a:t>
                      </a:r>
                      <a:r>
                        <a:rPr lang="ja-JP" altLang="en-US" sz="2400" b="0" i="0" u="none" strike="noStrike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2400" b="0" i="0" u="none" strike="noStrike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CH</a:t>
                      </a:r>
                      <a:r>
                        <a:rPr lang="ja-JP" altLang="en-US" sz="2400" b="0" i="0" u="none" strike="noStrike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」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750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アルファロールカプセル</a:t>
                      </a:r>
                      <a:r>
                        <a:rPr kumimoji="1" lang="en-US" altLang="ja-JP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0.25μg</a:t>
                      </a:r>
                      <a:endParaRPr kumimoji="1" lang="en-US" altLang="ja-JP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750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アルファカルシドールカプセル</a:t>
                      </a:r>
                      <a:r>
                        <a:rPr kumimoji="1" lang="en-US" altLang="ja-JP" sz="2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0.25μg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205561"/>
              </p:ext>
            </p:extLst>
          </p:nvPr>
        </p:nvGraphicFramePr>
        <p:xfrm>
          <a:off x="4826025" y="1040875"/>
          <a:ext cx="2586281" cy="4193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86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195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1" u="none" strike="noStrike" dirty="0">
                          <a:effectLst/>
                        </a:rPr>
                        <a:t>医薬品名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839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200" b="1" i="0" u="none" strike="noStrike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アルファカルシドールカプセル</a:t>
                      </a:r>
                      <a:r>
                        <a:rPr lang="en-US" altLang="ja-JP" sz="2200" b="1" i="0" u="none" strike="noStrike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0.25μg</a:t>
                      </a:r>
                      <a:r>
                        <a:rPr lang="ja-JP" altLang="en-US" sz="2200" b="1" i="0" u="none" strike="noStrike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「フソー」</a:t>
                      </a:r>
                      <a:endParaRPr lang="en-US" altLang="ja-JP" sz="2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60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200" b="1" u="none" strike="noStrike" dirty="0">
                          <a:effectLst/>
                          <a:latin typeface="+mn-ea"/>
                          <a:ea typeface="+mn-ea"/>
                        </a:rPr>
                        <a:t>アダラートカプセル</a:t>
                      </a:r>
                      <a:r>
                        <a:rPr lang="en-US" altLang="ja-JP" sz="2200" b="1" u="none" strike="noStrike" dirty="0">
                          <a:effectLst/>
                          <a:latin typeface="+mn-ea"/>
                          <a:ea typeface="+mn-ea"/>
                        </a:rPr>
                        <a:t>5mg</a:t>
                      </a:r>
                      <a:endParaRPr lang="en-US" altLang="ja-JP" sz="2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200" b="1" u="none" strike="noStrike" dirty="0">
                          <a:effectLst/>
                          <a:latin typeface="+mn-ea"/>
                          <a:ea typeface="+mn-ea"/>
                        </a:rPr>
                        <a:t>ニフェジピンカプセル</a:t>
                      </a:r>
                      <a:r>
                        <a:rPr lang="en-US" altLang="ja-JP" sz="2200" b="1" u="none" strike="noStrike" dirty="0">
                          <a:effectLst/>
                          <a:latin typeface="+mn-ea"/>
                          <a:ea typeface="+mn-ea"/>
                        </a:rPr>
                        <a:t>5mg</a:t>
                      </a:r>
                      <a:r>
                        <a:rPr lang="ja-JP" altLang="en-US" sz="2200" b="1" u="none" strike="noStrike" dirty="0">
                          <a:effectLst/>
                          <a:latin typeface="+mn-ea"/>
                          <a:ea typeface="+mn-ea"/>
                        </a:rPr>
                        <a:t>「サワイ」</a:t>
                      </a:r>
                      <a:endParaRPr lang="en-US" altLang="ja-JP" sz="2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11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200" b="1" u="none" strike="noStrike" dirty="0">
                          <a:effectLst/>
                          <a:latin typeface="+mn-ea"/>
                          <a:ea typeface="+mn-ea"/>
                        </a:rPr>
                        <a:t>ロカルトロールカプセル</a:t>
                      </a:r>
                      <a:r>
                        <a:rPr lang="en-US" altLang="ja-JP" sz="2200" b="1" u="none" strike="noStrike" dirty="0">
                          <a:effectLst/>
                          <a:latin typeface="+mn-ea"/>
                          <a:ea typeface="+mn-ea"/>
                        </a:rPr>
                        <a:t>0.25μg</a:t>
                      </a:r>
                      <a:endParaRPr lang="en-US" altLang="ja-JP" sz="2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750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カルシトリオールカプセル</a:t>
                      </a:r>
                      <a:r>
                        <a:rPr lang="en-US" altLang="ja-JP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0.25μg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9" name="Picture 2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4068" y="1382455"/>
            <a:ext cx="1044647" cy="945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0" name="グループ化 29"/>
          <p:cNvGrpSpPr/>
          <p:nvPr/>
        </p:nvGrpSpPr>
        <p:grpSpPr>
          <a:xfrm>
            <a:off x="3170488" y="3761204"/>
            <a:ext cx="1536705" cy="1643314"/>
            <a:chOff x="5885933" y="1875481"/>
            <a:chExt cx="1355126" cy="1477533"/>
          </a:xfrm>
        </p:grpSpPr>
        <p:pic>
          <p:nvPicPr>
            <p:cNvPr id="31" name="Picture 20" descr="クリックすると新しいウィンドウで開きます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55956" y="1950561"/>
              <a:ext cx="1189939" cy="11899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正方形/長方形 31"/>
            <p:cNvSpPr/>
            <p:nvPr/>
          </p:nvSpPr>
          <p:spPr>
            <a:xfrm>
              <a:off x="5885933" y="1875481"/>
              <a:ext cx="1289223" cy="42287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5885933" y="2800865"/>
              <a:ext cx="1355126" cy="5521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34" name="グループ化 33"/>
            <p:cNvGrpSpPr/>
            <p:nvPr/>
          </p:nvGrpSpPr>
          <p:grpSpPr>
            <a:xfrm>
              <a:off x="5885933" y="2298357"/>
              <a:ext cx="1301364" cy="576648"/>
              <a:chOff x="5885933" y="2298357"/>
              <a:chExt cx="1301364" cy="576648"/>
            </a:xfrm>
          </p:grpSpPr>
          <p:sp>
            <p:nvSpPr>
              <p:cNvPr id="35" name="正方形/長方形 34"/>
              <p:cNvSpPr/>
              <p:nvPr/>
            </p:nvSpPr>
            <p:spPr>
              <a:xfrm>
                <a:off x="7068065" y="2298357"/>
                <a:ext cx="119232" cy="50250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36" name="正方形/長方形 35"/>
              <p:cNvSpPr/>
              <p:nvPr/>
            </p:nvSpPr>
            <p:spPr>
              <a:xfrm>
                <a:off x="5885933" y="2298357"/>
                <a:ext cx="127689" cy="57664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37" name="正方形/長方形 36"/>
              <p:cNvSpPr/>
              <p:nvPr/>
            </p:nvSpPr>
            <p:spPr>
              <a:xfrm>
                <a:off x="5955956" y="2298357"/>
                <a:ext cx="123568" cy="4571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</p:grpSp>
      <p:pic>
        <p:nvPicPr>
          <p:cNvPr id="38" name="Picture 22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952" y="2182770"/>
            <a:ext cx="1144116" cy="114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4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1890" y="3019496"/>
            <a:ext cx="1219027" cy="1182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10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5872" y="4461996"/>
            <a:ext cx="1219200" cy="1065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6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574" y="5063932"/>
            <a:ext cx="1361212" cy="927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6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0488" y="5762931"/>
            <a:ext cx="1458625" cy="1132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18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601" y="2159912"/>
            <a:ext cx="1391312" cy="1270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8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601" y="3011429"/>
            <a:ext cx="1391312" cy="1055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14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601" y="3809219"/>
            <a:ext cx="1458625" cy="94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2" name="グループ化 51"/>
          <p:cNvGrpSpPr/>
          <p:nvPr/>
        </p:nvGrpSpPr>
        <p:grpSpPr>
          <a:xfrm>
            <a:off x="0" y="3472"/>
            <a:ext cx="9144000" cy="769441"/>
            <a:chOff x="0" y="3472"/>
            <a:chExt cx="9144000" cy="769441"/>
          </a:xfrm>
        </p:grpSpPr>
        <p:sp>
          <p:nvSpPr>
            <p:cNvPr id="51" name="正方形/長方形 50"/>
            <p:cNvSpPr/>
            <p:nvPr/>
          </p:nvSpPr>
          <p:spPr>
            <a:xfrm>
              <a:off x="0" y="3472"/>
              <a:ext cx="9144000" cy="76944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3793010" y="3472"/>
              <a:ext cx="351232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試　料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92841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正方形/長方形 37"/>
          <p:cNvSpPr/>
          <p:nvPr/>
        </p:nvSpPr>
        <p:spPr>
          <a:xfrm>
            <a:off x="4913717" y="1459914"/>
            <a:ext cx="381758" cy="13053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4913717" y="1567049"/>
            <a:ext cx="2397550" cy="2882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6949975" y="1579016"/>
            <a:ext cx="979130" cy="10536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>
            <a:off x="8411018" y="1533202"/>
            <a:ext cx="533541" cy="10994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7620427" y="1456427"/>
            <a:ext cx="12727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時間（</a:t>
            </a:r>
            <a:r>
              <a:rPr lang="ja-JP" altLang="en-US" sz="2200" b="1" dirty="0"/>
              <a:t>Ｓ）</a:t>
            </a:r>
            <a:endParaRPr kumimoji="1" lang="ja-JP" altLang="en-US" sz="2200" b="1" dirty="0"/>
          </a:p>
        </p:txBody>
      </p:sp>
      <p:sp>
        <p:nvSpPr>
          <p:cNvPr id="58" name="正方形/長方形 57"/>
          <p:cNvSpPr/>
          <p:nvPr/>
        </p:nvSpPr>
        <p:spPr>
          <a:xfrm>
            <a:off x="6545148" y="1438991"/>
            <a:ext cx="2436482" cy="4163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0" y="-7570"/>
            <a:ext cx="9143999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/>
              <a:t>ＰＴＰ包装開封強度と時間（機械的測定）</a:t>
            </a:r>
          </a:p>
        </p:txBody>
      </p:sp>
      <p:graphicFrame>
        <p:nvGraphicFramePr>
          <p:cNvPr id="64" name="表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167855"/>
              </p:ext>
            </p:extLst>
          </p:nvPr>
        </p:nvGraphicFramePr>
        <p:xfrm>
          <a:off x="1" y="817880"/>
          <a:ext cx="9144001" cy="58671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40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9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90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2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356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 dirty="0">
                          <a:effectLst/>
                        </a:rPr>
                        <a:t>医薬品名</a:t>
                      </a:r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1"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先端形状（指腹）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1" algn="ctr" fontAlgn="ctr"/>
                      <a:endParaRPr lang="zh-CN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先端形状（爪先）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072">
                <a:tc vMerge="1">
                  <a:txBody>
                    <a:bodyPr/>
                    <a:lstStyle/>
                    <a:p>
                      <a:pPr algn="l" fontAlgn="ctr"/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強度（</a:t>
                      </a:r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N</a:t>
                      </a: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時間（</a:t>
                      </a:r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S</a:t>
                      </a: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強度（</a:t>
                      </a:r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N)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時間（</a:t>
                      </a:r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S)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81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u="none" strike="noStrike" dirty="0">
                          <a:effectLst/>
                        </a:rPr>
                        <a:t>ユベラ</a:t>
                      </a:r>
                      <a:r>
                        <a:rPr lang="en-US" altLang="ja-JP" sz="2000" b="1" u="none" strike="noStrike" dirty="0">
                          <a:effectLst/>
                        </a:rPr>
                        <a:t>N</a:t>
                      </a:r>
                      <a:r>
                        <a:rPr lang="ja-JP" altLang="en-US" sz="2000" b="1" u="none" strike="noStrike" dirty="0">
                          <a:effectLst/>
                        </a:rPr>
                        <a:t>ソフトカプセル</a:t>
                      </a:r>
                      <a:r>
                        <a:rPr lang="en-US" altLang="ja-JP" sz="2000" b="1" u="none" strike="noStrike" dirty="0">
                          <a:effectLst/>
                        </a:rPr>
                        <a:t>200mg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42.59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5.60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35.67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8.21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6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トコフェロールニコチン酸エステルカプセル</a:t>
                      </a:r>
                      <a:r>
                        <a:rPr lang="en-US" altLang="ja-JP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200mg</a:t>
                      </a:r>
                      <a:r>
                        <a:rPr lang="ja-JP" altLang="en-US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「サワイ」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49.90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4.75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47.64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9.76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70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u="none" strike="noStrike" dirty="0">
                          <a:effectLst/>
                        </a:rPr>
                        <a:t>エパデールカプセル</a:t>
                      </a:r>
                      <a:r>
                        <a:rPr lang="en-US" altLang="ja-JP" sz="2000" b="1" u="none" strike="noStrike" dirty="0">
                          <a:effectLst/>
                        </a:rPr>
                        <a:t>300mg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24.85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5.40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20.10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6.21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68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イコサペント酸エチルカプセル</a:t>
                      </a:r>
                      <a:r>
                        <a:rPr lang="en-US" altLang="ja-JP" sz="20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300mg</a:t>
                      </a:r>
                      <a:r>
                        <a:rPr lang="ja-JP" altLang="en-US" sz="20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「</a:t>
                      </a:r>
                      <a:r>
                        <a:rPr lang="en-US" altLang="ja-JP" sz="20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CH</a:t>
                      </a:r>
                      <a:r>
                        <a:rPr lang="ja-JP" altLang="en-US" sz="20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」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54.91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6.70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34.05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6.13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302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アルファロールカプセル</a:t>
                      </a:r>
                      <a:r>
                        <a:rPr kumimoji="1" lang="en-US" altLang="ja-JP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0.25μg</a:t>
                      </a:r>
                      <a:endParaRPr kumimoji="1" lang="en-US" altLang="ja-JP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11.81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2.95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9.79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3.42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803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アルファカルシドールカプセル</a:t>
                      </a:r>
                      <a:r>
                        <a:rPr kumimoji="1" lang="en-US" altLang="ja-JP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0.25μg</a:t>
                      </a:r>
                      <a:r>
                        <a:rPr kumimoji="1" lang="ja-JP" alt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「サワイ」</a:t>
                      </a:r>
                      <a:endParaRPr kumimoji="1" lang="en-US" altLang="ja-JP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34.88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5.36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15.80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3.43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68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アルファカルシドールカプセル</a:t>
                      </a:r>
                      <a:r>
                        <a:rPr lang="en-US" altLang="ja-JP" sz="20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0.25μg</a:t>
                      </a:r>
                      <a:r>
                        <a:rPr lang="ja-JP" altLang="en-US" sz="20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「フソー」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39.85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8.22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17.48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4.18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952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u="none" strike="noStrike" dirty="0">
                          <a:effectLst/>
                        </a:rPr>
                        <a:t>アダラートカプセル</a:t>
                      </a:r>
                      <a:r>
                        <a:rPr lang="en-US" altLang="ja-JP" sz="2000" b="1" u="none" strike="noStrike" dirty="0">
                          <a:effectLst/>
                        </a:rPr>
                        <a:t>5mg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22.39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3.06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16.55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4.01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275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u="none" strike="noStrike" dirty="0">
                          <a:effectLst/>
                        </a:rPr>
                        <a:t>ニフェジピンカプセル</a:t>
                      </a:r>
                      <a:r>
                        <a:rPr lang="en-US" altLang="ja-JP" sz="2000" b="1" u="none" strike="noStrike" dirty="0">
                          <a:effectLst/>
                        </a:rPr>
                        <a:t>5mg</a:t>
                      </a:r>
                      <a:r>
                        <a:rPr lang="ja-JP" altLang="en-US" sz="2000" b="1" u="none" strike="noStrike" dirty="0">
                          <a:effectLst/>
                        </a:rPr>
                        <a:t>「サワイ」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31.29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3.83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20.87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4.47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235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u="none" strike="noStrike" dirty="0">
                          <a:effectLst/>
                        </a:rPr>
                        <a:t>ロカルトロールカプセル</a:t>
                      </a:r>
                      <a:r>
                        <a:rPr lang="en-US" altLang="ja-JP" sz="2000" b="1" u="none" strike="noStrike" dirty="0">
                          <a:effectLst/>
                        </a:rPr>
                        <a:t>0.25μg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23.28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3.35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12.77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3.23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706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カルシトリオールカプセル</a:t>
                      </a:r>
                      <a:r>
                        <a:rPr kumimoji="1" lang="en-US" altLang="ja-JP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0.25μg</a:t>
                      </a:r>
                      <a:r>
                        <a:rPr kumimoji="1" lang="ja-JP" alt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「サワイ」</a:t>
                      </a:r>
                      <a:endParaRPr kumimoji="1" lang="en-US" altLang="ja-JP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31.87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5.52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16.34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3.46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3362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0" y="34332"/>
            <a:ext cx="9144000" cy="5182177"/>
            <a:chOff x="21977998" y="21917932"/>
            <a:chExt cx="9144000" cy="5182177"/>
          </a:xfrm>
        </p:grpSpPr>
        <p:sp>
          <p:nvSpPr>
            <p:cNvPr id="3" name="正方形/長方形 2"/>
            <p:cNvSpPr/>
            <p:nvPr/>
          </p:nvSpPr>
          <p:spPr>
            <a:xfrm>
              <a:off x="21977998" y="21917932"/>
              <a:ext cx="9144000" cy="88355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正方形/長方形 3"/>
            <p:cNvSpPr/>
            <p:nvPr/>
          </p:nvSpPr>
          <p:spPr>
            <a:xfrm>
              <a:off x="22314907" y="23683789"/>
              <a:ext cx="8472292" cy="34163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ja-JP" sz="3600" b="1" dirty="0"/>
                <a:t>【方法】対象者は、四国調剤グループ内の</a:t>
              </a:r>
              <a:endParaRPr lang="en-US" altLang="ja-JP" sz="3600" b="1" dirty="0"/>
            </a:p>
            <a:p>
              <a:r>
                <a:rPr lang="ja-JP" altLang="ja-JP" sz="3600" b="1" dirty="0"/>
                <a:t>店舗に来局された７０歳以上の女性</a:t>
              </a:r>
              <a:r>
                <a:rPr lang="en-US" altLang="ja-JP" sz="3600" b="1" dirty="0"/>
                <a:t>30</a:t>
              </a:r>
              <a:r>
                <a:rPr lang="ja-JP" altLang="en-US" sz="3600" b="1" dirty="0"/>
                <a:t>名</a:t>
              </a:r>
              <a:r>
                <a:rPr lang="ja-JP" altLang="ja-JP" sz="3600" b="1" dirty="0"/>
                <a:t>とした。対象者には、ＰＴＰ包装から薬剤を取り出してもらい、取り出しにかかる時間、握力を測定した。</a:t>
              </a:r>
              <a:r>
                <a:rPr lang="ja-JP" altLang="en-US" sz="3600" b="1" dirty="0"/>
                <a:t>また、対象者からの意見、感想も聞き取った。</a:t>
              </a: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22431329" y="22028283"/>
              <a:ext cx="826485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4000" b="1" dirty="0"/>
                <a:t>実際の患者による測定</a:t>
              </a:r>
              <a:endParaRPr kumimoji="1" lang="ja-JP" altLang="en-US" sz="4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903592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0" y="-5059"/>
            <a:ext cx="9144000" cy="6827030"/>
            <a:chOff x="21926450" y="27220545"/>
            <a:chExt cx="9144000" cy="6827030"/>
          </a:xfrm>
        </p:grpSpPr>
        <p:sp>
          <p:nvSpPr>
            <p:cNvPr id="4" name="正方形/長方形 3"/>
            <p:cNvSpPr/>
            <p:nvPr/>
          </p:nvSpPr>
          <p:spPr>
            <a:xfrm>
              <a:off x="21926450" y="27220545"/>
              <a:ext cx="9144000" cy="105316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5" name="グループ化 4"/>
            <p:cNvGrpSpPr/>
            <p:nvPr/>
          </p:nvGrpSpPr>
          <p:grpSpPr>
            <a:xfrm>
              <a:off x="22323503" y="27453489"/>
              <a:ext cx="8452021" cy="6594086"/>
              <a:chOff x="481913" y="128651"/>
              <a:chExt cx="8452021" cy="6594086"/>
            </a:xfrm>
          </p:grpSpPr>
          <p:sp>
            <p:nvSpPr>
              <p:cNvPr id="6" name="正方形/長方形 5"/>
              <p:cNvSpPr/>
              <p:nvPr/>
            </p:nvSpPr>
            <p:spPr>
              <a:xfrm>
                <a:off x="481913" y="1406897"/>
                <a:ext cx="8353167" cy="3527833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" name="正方形/長方形 6"/>
              <p:cNvSpPr/>
              <p:nvPr/>
            </p:nvSpPr>
            <p:spPr>
              <a:xfrm>
                <a:off x="481913" y="5075011"/>
                <a:ext cx="8353167" cy="1647726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テキスト ボックス 7"/>
              <p:cNvSpPr txBox="1"/>
              <p:nvPr/>
            </p:nvSpPr>
            <p:spPr>
              <a:xfrm>
                <a:off x="2496419" y="128651"/>
                <a:ext cx="448515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4000" b="1" dirty="0"/>
                  <a:t>対象者の基礎資料</a:t>
                </a:r>
                <a:endParaRPr kumimoji="1" lang="en-US" altLang="ja-JP" sz="4000" b="1" dirty="0"/>
              </a:p>
            </p:txBody>
          </p:sp>
          <p:sp>
            <p:nvSpPr>
              <p:cNvPr id="9" name="テキスト ボックス 8"/>
              <p:cNvSpPr txBox="1"/>
              <p:nvPr/>
            </p:nvSpPr>
            <p:spPr>
              <a:xfrm>
                <a:off x="1776548" y="1698171"/>
                <a:ext cx="585992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3200" b="1" dirty="0">
                    <a:latin typeface="+mj-ea"/>
                    <a:ea typeface="+mj-ea"/>
                  </a:rPr>
                  <a:t>年    齢   ：７９．５　</a:t>
                </a:r>
                <a:r>
                  <a:rPr kumimoji="1" lang="en-US" altLang="ja-JP" sz="3200" b="1" dirty="0">
                    <a:latin typeface="+mj-ea"/>
                    <a:ea typeface="+mj-ea"/>
                  </a:rPr>
                  <a:t>±</a:t>
                </a:r>
                <a:r>
                  <a:rPr kumimoji="1" lang="ja-JP" altLang="en-US" sz="3200" b="1" dirty="0">
                    <a:latin typeface="+mj-ea"/>
                    <a:ea typeface="+mj-ea"/>
                  </a:rPr>
                  <a:t>　５．７ </a:t>
                </a:r>
                <a:r>
                  <a:rPr kumimoji="1" lang="en-US" altLang="ja-JP" sz="3200" b="1" dirty="0">
                    <a:latin typeface="+mj-ea"/>
                    <a:ea typeface="+mj-ea"/>
                  </a:rPr>
                  <a:t>(</a:t>
                </a:r>
                <a:r>
                  <a:rPr kumimoji="1" lang="ja-JP" altLang="en-US" sz="3200" b="1" dirty="0">
                    <a:latin typeface="+mj-ea"/>
                    <a:ea typeface="+mj-ea"/>
                  </a:rPr>
                  <a:t>才</a:t>
                </a:r>
                <a:r>
                  <a:rPr kumimoji="1" lang="en-US" altLang="ja-JP" sz="3200" b="1" dirty="0">
                    <a:latin typeface="+mj-ea"/>
                    <a:ea typeface="+mj-ea"/>
                  </a:rPr>
                  <a:t>)</a:t>
                </a:r>
                <a:endParaRPr kumimoji="1" lang="ja-JP" altLang="en-US" sz="3200" b="1" dirty="0">
                  <a:latin typeface="+mj-ea"/>
                  <a:ea typeface="+mj-ea"/>
                </a:endParaRPr>
              </a:p>
            </p:txBody>
          </p:sp>
          <p:sp>
            <p:nvSpPr>
              <p:cNvPr id="10" name="テキスト ボックス 9"/>
              <p:cNvSpPr txBox="1"/>
              <p:nvPr/>
            </p:nvSpPr>
            <p:spPr>
              <a:xfrm>
                <a:off x="1798318" y="2255524"/>
                <a:ext cx="599879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3200" b="1" dirty="0">
                    <a:latin typeface="+mj-ea"/>
                    <a:ea typeface="+mj-ea"/>
                  </a:rPr>
                  <a:t>握力（右）</a:t>
                </a:r>
                <a:r>
                  <a:rPr kumimoji="1" lang="ja-JP" altLang="en-US" sz="3200" b="1" dirty="0">
                    <a:latin typeface="+mj-ea"/>
                    <a:ea typeface="+mj-ea"/>
                  </a:rPr>
                  <a:t>：１７．１　</a:t>
                </a:r>
                <a:r>
                  <a:rPr kumimoji="1" lang="en-US" altLang="ja-JP" sz="3200" b="1" dirty="0">
                    <a:latin typeface="+mj-ea"/>
                    <a:ea typeface="+mj-ea"/>
                  </a:rPr>
                  <a:t>±</a:t>
                </a:r>
                <a:r>
                  <a:rPr kumimoji="1" lang="ja-JP" altLang="en-US" sz="3200" b="1" dirty="0">
                    <a:latin typeface="+mj-ea"/>
                    <a:ea typeface="+mj-ea"/>
                  </a:rPr>
                  <a:t>　３．６　（</a:t>
                </a:r>
                <a:r>
                  <a:rPr kumimoji="1" lang="en-US" altLang="ja-JP" sz="3200" b="1" dirty="0">
                    <a:latin typeface="+mj-ea"/>
                    <a:ea typeface="+mj-ea"/>
                  </a:rPr>
                  <a:t>kg</a:t>
                </a:r>
                <a:r>
                  <a:rPr kumimoji="1" lang="ja-JP" altLang="en-US" sz="3200" b="1" dirty="0">
                    <a:latin typeface="+mj-ea"/>
                    <a:ea typeface="+mj-ea"/>
                  </a:rPr>
                  <a:t>）</a:t>
                </a:r>
              </a:p>
            </p:txBody>
          </p:sp>
          <p:sp>
            <p:nvSpPr>
              <p:cNvPr id="11" name="テキスト ボックス 10"/>
              <p:cNvSpPr txBox="1"/>
              <p:nvPr/>
            </p:nvSpPr>
            <p:spPr>
              <a:xfrm>
                <a:off x="1811380" y="2843359"/>
                <a:ext cx="626146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3200" b="1" dirty="0">
                    <a:latin typeface="+mj-ea"/>
                    <a:ea typeface="+mj-ea"/>
                  </a:rPr>
                  <a:t>握力（左）</a:t>
                </a:r>
                <a:r>
                  <a:rPr kumimoji="1" lang="ja-JP" altLang="en-US" sz="3200" b="1" dirty="0">
                    <a:latin typeface="+mj-ea"/>
                    <a:ea typeface="+mj-ea"/>
                  </a:rPr>
                  <a:t>：１５．８　</a:t>
                </a:r>
                <a:r>
                  <a:rPr kumimoji="1" lang="en-US" altLang="ja-JP" sz="3200" b="1" dirty="0">
                    <a:latin typeface="+mj-ea"/>
                    <a:ea typeface="+mj-ea"/>
                  </a:rPr>
                  <a:t>±</a:t>
                </a:r>
                <a:r>
                  <a:rPr kumimoji="1" lang="ja-JP" altLang="en-US" sz="3200" b="1" dirty="0">
                    <a:latin typeface="+mj-ea"/>
                    <a:ea typeface="+mj-ea"/>
                  </a:rPr>
                  <a:t>　３．４　（</a:t>
                </a:r>
                <a:r>
                  <a:rPr kumimoji="1" lang="en-US" altLang="ja-JP" sz="3200" b="1" dirty="0">
                    <a:latin typeface="+mj-ea"/>
                    <a:ea typeface="+mj-ea"/>
                  </a:rPr>
                  <a:t>kg</a:t>
                </a:r>
                <a:r>
                  <a:rPr kumimoji="1" lang="ja-JP" altLang="en-US" sz="3200" b="1" dirty="0">
                    <a:latin typeface="+mj-ea"/>
                    <a:ea typeface="+mj-ea"/>
                  </a:rPr>
                  <a:t>）</a:t>
                </a:r>
                <a:endParaRPr kumimoji="1" lang="en-US" altLang="ja-JP" sz="3200" b="1" dirty="0">
                  <a:latin typeface="+mj-ea"/>
                  <a:ea typeface="+mj-ea"/>
                </a:endParaRPr>
              </a:p>
            </p:txBody>
          </p:sp>
          <p:sp>
            <p:nvSpPr>
              <p:cNvPr id="12" name="テキスト ボックス 11"/>
              <p:cNvSpPr txBox="1"/>
              <p:nvPr/>
            </p:nvSpPr>
            <p:spPr>
              <a:xfrm>
                <a:off x="1833152" y="3452964"/>
                <a:ext cx="427155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3200" b="1" dirty="0">
                    <a:latin typeface="+mj-ea"/>
                    <a:ea typeface="+mj-ea"/>
                  </a:rPr>
                  <a:t>取り出し方法</a:t>
                </a:r>
                <a:endParaRPr kumimoji="1" lang="ja-JP" altLang="en-US" sz="3200" b="1" dirty="0">
                  <a:latin typeface="+mj-ea"/>
                  <a:ea typeface="+mj-ea"/>
                </a:endParaRPr>
              </a:p>
            </p:txBody>
          </p:sp>
          <p:sp>
            <p:nvSpPr>
              <p:cNvPr id="13" name="テキスト ボックス 12"/>
              <p:cNvSpPr txBox="1"/>
              <p:nvPr/>
            </p:nvSpPr>
            <p:spPr>
              <a:xfrm>
                <a:off x="2420991" y="3949358"/>
                <a:ext cx="427155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3200" b="1" dirty="0">
                    <a:latin typeface="+mj-ea"/>
                    <a:ea typeface="+mj-ea"/>
                  </a:rPr>
                  <a:t>      指  先：　　６名</a:t>
                </a:r>
                <a:endParaRPr kumimoji="1" lang="ja-JP" altLang="en-US" sz="3200" b="1" dirty="0">
                  <a:latin typeface="+mj-ea"/>
                  <a:ea typeface="+mj-ea"/>
                </a:endParaRPr>
              </a:p>
            </p:txBody>
          </p:sp>
          <p:sp>
            <p:nvSpPr>
              <p:cNvPr id="14" name="テキスト ボックス 13"/>
              <p:cNvSpPr txBox="1"/>
              <p:nvPr/>
            </p:nvSpPr>
            <p:spPr>
              <a:xfrm>
                <a:off x="2429698" y="4349955"/>
                <a:ext cx="427155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3200" b="1" dirty="0">
                    <a:latin typeface="+mj-ea"/>
                    <a:ea typeface="+mj-ea"/>
                  </a:rPr>
                  <a:t>      指  腹：　２４名</a:t>
                </a:r>
                <a:endParaRPr kumimoji="1" lang="ja-JP" altLang="en-US" sz="3200" b="1" dirty="0">
                  <a:latin typeface="+mj-ea"/>
                  <a:ea typeface="+mj-ea"/>
                </a:endParaRPr>
              </a:p>
            </p:txBody>
          </p:sp>
          <p:sp>
            <p:nvSpPr>
              <p:cNvPr id="15" name="テキスト ボックス 14"/>
              <p:cNvSpPr txBox="1"/>
              <p:nvPr/>
            </p:nvSpPr>
            <p:spPr>
              <a:xfrm>
                <a:off x="481913" y="5589842"/>
                <a:ext cx="8452021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0" lang="ja-JP" altLang="en-US" sz="2800" b="1" kern="0" dirty="0">
                    <a:solidFill>
                      <a:schemeClr val="bg1"/>
                    </a:solidFill>
                  </a:rPr>
                  <a:t>文部科学省が実施している体力・運動能力調査結果</a:t>
                </a:r>
                <a:endParaRPr kumimoji="0" lang="en-US" altLang="ja-JP" sz="2800" b="1" kern="0" dirty="0">
                  <a:solidFill>
                    <a:schemeClr val="bg1"/>
                  </a:solidFill>
                </a:endParaRPr>
              </a:p>
              <a:p>
                <a:r>
                  <a:rPr kumimoji="0" lang="ja-JP" altLang="en-US" sz="2800" b="1" kern="0" dirty="0">
                    <a:solidFill>
                      <a:schemeClr val="bg1"/>
                    </a:solidFill>
                  </a:rPr>
                  <a:t>（平成２５年度版）</a:t>
                </a:r>
                <a:endParaRPr kumimoji="1" lang="ja-JP" altLang="en-US" sz="2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814603" y="5012566"/>
                <a:ext cx="594454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3200" b="1" dirty="0">
                    <a:solidFill>
                      <a:schemeClr val="bg1"/>
                    </a:solidFill>
                    <a:latin typeface="+mj-ea"/>
                    <a:ea typeface="+mj-ea"/>
                  </a:rPr>
                  <a:t>７５～７９歳女性：２２．２７</a:t>
                </a:r>
                <a:r>
                  <a:rPr kumimoji="1" lang="en-US" altLang="ja-JP" sz="3200" b="1" dirty="0">
                    <a:solidFill>
                      <a:schemeClr val="bg1"/>
                    </a:solidFill>
                    <a:latin typeface="+mj-ea"/>
                    <a:ea typeface="+mj-ea"/>
                  </a:rPr>
                  <a:t>(kg)</a:t>
                </a:r>
                <a:endParaRPr kumimoji="1" lang="ja-JP" altLang="en-US" sz="3200" b="1" dirty="0">
                  <a:solidFill>
                    <a:schemeClr val="bg1"/>
                  </a:solidFill>
                  <a:latin typeface="+mj-ea"/>
                  <a:ea typeface="+mj-ea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01898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/>
          <p:cNvGrpSpPr/>
          <p:nvPr/>
        </p:nvGrpSpPr>
        <p:grpSpPr>
          <a:xfrm>
            <a:off x="0" y="0"/>
            <a:ext cx="9144000" cy="790831"/>
            <a:chOff x="8238" y="30310695"/>
            <a:chExt cx="9144000" cy="1099758"/>
          </a:xfrm>
        </p:grpSpPr>
        <p:sp>
          <p:nvSpPr>
            <p:cNvPr id="2" name="正方形/長方形 1"/>
            <p:cNvSpPr/>
            <p:nvPr/>
          </p:nvSpPr>
          <p:spPr>
            <a:xfrm>
              <a:off x="8238" y="30310695"/>
              <a:ext cx="9144000" cy="109975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741112" y="30426041"/>
              <a:ext cx="8411126" cy="9844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000" b="1" dirty="0"/>
                <a:t>対象者による取り出し時間の平均値</a:t>
              </a:r>
            </a:p>
          </p:txBody>
        </p:sp>
      </p:grp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546659"/>
              </p:ext>
            </p:extLst>
          </p:nvPr>
        </p:nvGraphicFramePr>
        <p:xfrm>
          <a:off x="98474" y="873776"/>
          <a:ext cx="8947052" cy="56160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62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4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459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1" u="none" strike="noStrike" dirty="0">
                          <a:effectLst/>
                        </a:rPr>
                        <a:t>医薬品名</a:t>
                      </a:r>
                      <a:endParaRPr lang="ja-JP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取出しの平均時間</a:t>
                      </a:r>
                      <a:endParaRPr lang="zh-CN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6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u="none" strike="noStrike" dirty="0">
                          <a:effectLst/>
                        </a:rPr>
                        <a:t>ユベラ</a:t>
                      </a:r>
                      <a:r>
                        <a:rPr lang="en-US" altLang="ja-JP" sz="2000" b="1" u="none" strike="noStrike" dirty="0">
                          <a:effectLst/>
                        </a:rPr>
                        <a:t>N</a:t>
                      </a:r>
                      <a:r>
                        <a:rPr lang="ja-JP" altLang="en-US" sz="2000" b="1" u="none" strike="noStrike" dirty="0">
                          <a:effectLst/>
                        </a:rPr>
                        <a:t>ソフトカプセル</a:t>
                      </a:r>
                      <a:r>
                        <a:rPr lang="en-US" altLang="ja-JP" sz="2000" b="1" u="none" strike="noStrike" dirty="0">
                          <a:effectLst/>
                        </a:rPr>
                        <a:t>200mg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u="none" strike="noStrike" dirty="0">
                          <a:effectLst/>
                        </a:rPr>
                        <a:t>1.85</a:t>
                      </a:r>
                      <a:endParaRPr lang="en-US" altLang="ja-JP" sz="2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5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トコフェロールニコチン酸エステルカプセル</a:t>
                      </a:r>
                      <a:r>
                        <a:rPr lang="en-US" altLang="ja-JP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200mg</a:t>
                      </a:r>
                    </a:p>
                    <a:p>
                      <a:pPr algn="l" fontAlgn="ctr"/>
                      <a:r>
                        <a:rPr lang="ja-JP" altLang="en-US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「サワイ」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2.30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66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u="none" strike="noStrike" dirty="0">
                          <a:effectLst/>
                        </a:rPr>
                        <a:t>エパデールカプセル</a:t>
                      </a:r>
                      <a:r>
                        <a:rPr lang="en-US" altLang="ja-JP" sz="2000" b="1" u="none" strike="noStrike" dirty="0">
                          <a:effectLst/>
                        </a:rPr>
                        <a:t>300mg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3.17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73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イコサペント酸エチルカプセル</a:t>
                      </a:r>
                      <a:r>
                        <a:rPr lang="en-US" altLang="ja-JP" sz="20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300mg</a:t>
                      </a:r>
                      <a:r>
                        <a:rPr lang="ja-JP" altLang="en-US" sz="20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「</a:t>
                      </a:r>
                      <a:r>
                        <a:rPr lang="en-US" altLang="ja-JP" sz="20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CH</a:t>
                      </a:r>
                      <a:r>
                        <a:rPr lang="ja-JP" altLang="en-US" sz="20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」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2.67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59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アルファロールカプセル</a:t>
                      </a:r>
                      <a:r>
                        <a:rPr kumimoji="1" lang="en-US" altLang="ja-JP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0.25μg</a:t>
                      </a:r>
                      <a:endParaRPr kumimoji="1" lang="en-US" altLang="ja-JP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2.67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59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アルファカルシドールカプセル</a:t>
                      </a:r>
                      <a:r>
                        <a:rPr kumimoji="1" lang="en-US" altLang="ja-JP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0.25μg</a:t>
                      </a:r>
                      <a:r>
                        <a:rPr kumimoji="1" lang="ja-JP" alt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「サワイ」</a:t>
                      </a:r>
                      <a:endParaRPr kumimoji="1" lang="en-US" altLang="ja-JP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1.90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45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アルファカルシドールカプセル</a:t>
                      </a:r>
                      <a:r>
                        <a:rPr lang="en-US" altLang="ja-JP" sz="20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0.25μg</a:t>
                      </a:r>
                      <a:r>
                        <a:rPr lang="ja-JP" altLang="en-US" sz="20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「フソー」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2.59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030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u="none" strike="noStrike" dirty="0">
                          <a:effectLst/>
                        </a:rPr>
                        <a:t>アダラートカプセル</a:t>
                      </a:r>
                      <a:r>
                        <a:rPr lang="en-US" altLang="ja-JP" sz="2000" b="1" u="none" strike="noStrike" dirty="0">
                          <a:effectLst/>
                        </a:rPr>
                        <a:t>5mg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1.63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066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u="none" strike="noStrike" dirty="0">
                          <a:effectLst/>
                        </a:rPr>
                        <a:t>ニフェジピンカプセル</a:t>
                      </a:r>
                      <a:r>
                        <a:rPr lang="en-US" altLang="ja-JP" sz="2000" b="1" u="none" strike="noStrike" dirty="0">
                          <a:effectLst/>
                        </a:rPr>
                        <a:t>5mg</a:t>
                      </a:r>
                      <a:r>
                        <a:rPr lang="ja-JP" altLang="en-US" sz="2000" b="1" u="none" strike="noStrike" dirty="0">
                          <a:effectLst/>
                        </a:rPr>
                        <a:t>「サワイ」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2.07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92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u="none" strike="noStrike" dirty="0">
                          <a:effectLst/>
                        </a:rPr>
                        <a:t>ロカルトロールカプセル</a:t>
                      </a:r>
                      <a:r>
                        <a:rPr lang="en-US" altLang="ja-JP" sz="2000" b="1" u="none" strike="noStrike" dirty="0">
                          <a:effectLst/>
                        </a:rPr>
                        <a:t>0.25μg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2.47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8459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カルシトリオールカプセル</a:t>
                      </a:r>
                      <a:r>
                        <a:rPr kumimoji="1" lang="en-US" altLang="ja-JP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0.25μg</a:t>
                      </a:r>
                      <a:r>
                        <a:rPr kumimoji="1" lang="ja-JP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「サワイ」</a:t>
                      </a:r>
                      <a:endParaRPr kumimoji="1" lang="en-US" altLang="ja-JP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u="none" strike="noStrike" dirty="0">
                          <a:effectLst/>
                        </a:rPr>
                        <a:t>1.70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2552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387</TotalTime>
  <Words>927</Words>
  <Application>Microsoft Office PowerPoint</Application>
  <PresentationFormat>画面に合わせる (4:3)</PresentationFormat>
  <Paragraphs>237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8" baseType="lpstr">
      <vt:lpstr>ＭＳ Ｐゴシック</vt:lpstr>
      <vt:lpstr>ＭＳ 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嘉則 浜田</cp:lastModifiedBy>
  <cp:revision>49</cp:revision>
  <cp:lastPrinted>2017-10-16T04:27:40Z</cp:lastPrinted>
  <dcterms:created xsi:type="dcterms:W3CDTF">2017-10-14T09:17:54Z</dcterms:created>
  <dcterms:modified xsi:type="dcterms:W3CDTF">2019-11-08T04:42:40Z</dcterms:modified>
</cp:coreProperties>
</file>