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5" r:id="rId7"/>
    <p:sldId id="266" r:id="rId8"/>
    <p:sldId id="267" r:id="rId9"/>
    <p:sldId id="275" r:id="rId10"/>
    <p:sldId id="276" r:id="rId11"/>
    <p:sldId id="277" r:id="rId12"/>
    <p:sldId id="278" r:id="rId13"/>
    <p:sldId id="273"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66FF66"/>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29" autoAdjust="0"/>
  </p:normalViewPr>
  <p:slideViewPr>
    <p:cSldViewPr snapToGrid="0">
      <p:cViewPr varScale="1">
        <p:scale>
          <a:sx n="110" d="100"/>
          <a:sy n="110" d="100"/>
        </p:scale>
        <p:origin x="162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286310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312765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194028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91529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1136852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307499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1189901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1845963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3102320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256997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37FD14-EDBC-4F81-8C8D-34772E2A385C}" type="datetimeFigureOut">
              <a:rPr kumimoji="1" lang="ja-JP" altLang="en-US" smtClean="0"/>
              <a:t>2019/11/8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1024199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7FD14-EDBC-4F81-8C8D-34772E2A385C}" type="datetimeFigureOut">
              <a:rPr kumimoji="1" lang="ja-JP" altLang="en-US" smtClean="0"/>
              <a:t>2019/11/8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17F125-633D-4808-9DBB-98E828E97576}" type="slidenum">
              <a:rPr kumimoji="1" lang="ja-JP" altLang="en-US" smtClean="0"/>
              <a:t>‹#›</a:t>
            </a:fld>
            <a:endParaRPr kumimoji="1" lang="ja-JP" altLang="en-US"/>
          </a:p>
        </p:txBody>
      </p:sp>
    </p:spTree>
    <p:extLst>
      <p:ext uri="{BB962C8B-B14F-4D97-AF65-F5344CB8AC3E}">
        <p14:creationId xmlns:p14="http://schemas.microsoft.com/office/powerpoint/2010/main" val="848113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 Id="rId14" Type="http://schemas.openxmlformats.org/officeDocument/2006/relationships/image" Target="../media/image1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40174" y="1608349"/>
            <a:ext cx="7285682" cy="1323439"/>
          </a:xfrm>
          <a:prstGeom prst="rect">
            <a:avLst/>
          </a:prstGeom>
        </p:spPr>
        <p:txBody>
          <a:bodyPr wrap="square">
            <a:spAutoFit/>
          </a:bodyPr>
          <a:lstStyle/>
          <a:p>
            <a:r>
              <a:rPr lang="ja-JP" altLang="ja-JP" sz="4000" dirty="0">
                <a:latin typeface="+mj-ea"/>
                <a:ea typeface="+mj-ea"/>
                <a:cs typeface="Times New Roman" panose="02020603050405020304" pitchFamily="18" charset="0"/>
              </a:rPr>
              <a:t>高齢女性における</a:t>
            </a:r>
            <a:r>
              <a:rPr lang="en-US" altLang="ja-JP" sz="4000" dirty="0">
                <a:latin typeface="+mj-ea"/>
                <a:ea typeface="+mj-ea"/>
                <a:cs typeface="Times New Roman" panose="02020603050405020304" pitchFamily="18" charset="0"/>
              </a:rPr>
              <a:t>PTP</a:t>
            </a:r>
            <a:r>
              <a:rPr lang="ja-JP" altLang="ja-JP" sz="4000" dirty="0">
                <a:latin typeface="+mj-ea"/>
                <a:ea typeface="+mj-ea"/>
                <a:cs typeface="Times New Roman" panose="02020603050405020304" pitchFamily="18" charset="0"/>
              </a:rPr>
              <a:t>包装からの硬カプセル剤の押出し評価</a:t>
            </a:r>
            <a:endParaRPr lang="ja-JP" altLang="en-US" sz="4000" dirty="0">
              <a:latin typeface="+mj-ea"/>
              <a:ea typeface="+mj-ea"/>
            </a:endParaRPr>
          </a:p>
        </p:txBody>
      </p:sp>
      <p:sp>
        <p:nvSpPr>
          <p:cNvPr id="4" name="テキスト ボックス 3">
            <a:extLst>
              <a:ext uri="{FF2B5EF4-FFF2-40B4-BE49-F238E27FC236}">
                <a16:creationId xmlns:a16="http://schemas.microsoft.com/office/drawing/2014/main" id="{CB9F7B4E-3366-4F57-8919-E517EB18BA35}"/>
              </a:ext>
            </a:extLst>
          </p:cNvPr>
          <p:cNvSpPr txBox="1"/>
          <p:nvPr/>
        </p:nvSpPr>
        <p:spPr>
          <a:xfrm>
            <a:off x="2266280" y="4107765"/>
            <a:ext cx="7665511" cy="461665"/>
          </a:xfrm>
          <a:prstGeom prst="rect">
            <a:avLst/>
          </a:prstGeom>
          <a:noFill/>
        </p:spPr>
        <p:txBody>
          <a:bodyPr wrap="square" rtlCol="0">
            <a:spAutoFit/>
          </a:bodyPr>
          <a:lstStyle/>
          <a:p>
            <a:r>
              <a:rPr kumimoji="1" lang="ja-JP" altLang="en-US" sz="2400" dirty="0"/>
              <a:t>四国調剤グループ：西尾加奈　泉政宏　小島理恵</a:t>
            </a:r>
            <a:r>
              <a:rPr lang="ja-JP" altLang="en-US" sz="2400" dirty="0"/>
              <a:t>　　</a:t>
            </a:r>
            <a:endParaRPr kumimoji="1" lang="ja-JP" altLang="en-US" sz="2400" dirty="0"/>
          </a:p>
        </p:txBody>
      </p:sp>
      <p:sp>
        <p:nvSpPr>
          <p:cNvPr id="5" name="テキスト ボックス 4">
            <a:extLst>
              <a:ext uri="{FF2B5EF4-FFF2-40B4-BE49-F238E27FC236}">
                <a16:creationId xmlns:a16="http://schemas.microsoft.com/office/drawing/2014/main" id="{6C185872-D96D-45AB-9E44-CE80BD923A19}"/>
              </a:ext>
            </a:extLst>
          </p:cNvPr>
          <p:cNvSpPr txBox="1"/>
          <p:nvPr/>
        </p:nvSpPr>
        <p:spPr>
          <a:xfrm>
            <a:off x="4783015" y="4569430"/>
            <a:ext cx="3727939" cy="461665"/>
          </a:xfrm>
          <a:prstGeom prst="rect">
            <a:avLst/>
          </a:prstGeom>
          <a:noFill/>
        </p:spPr>
        <p:txBody>
          <a:bodyPr wrap="square" rtlCol="0">
            <a:spAutoFit/>
          </a:bodyPr>
          <a:lstStyle/>
          <a:p>
            <a:r>
              <a:rPr kumimoji="1" lang="ja-JP" altLang="en-US" sz="2400" dirty="0"/>
              <a:t>田中繁樹　浜田嘉則</a:t>
            </a:r>
          </a:p>
        </p:txBody>
      </p:sp>
      <p:sp>
        <p:nvSpPr>
          <p:cNvPr id="6" name="テキスト ボックス 5">
            <a:extLst>
              <a:ext uri="{FF2B5EF4-FFF2-40B4-BE49-F238E27FC236}">
                <a16:creationId xmlns:a16="http://schemas.microsoft.com/office/drawing/2014/main" id="{1F0BA590-BD36-4CC4-BBFC-48364D01072F}"/>
              </a:ext>
            </a:extLst>
          </p:cNvPr>
          <p:cNvSpPr txBox="1"/>
          <p:nvPr/>
        </p:nvSpPr>
        <p:spPr>
          <a:xfrm>
            <a:off x="2350688" y="5261927"/>
            <a:ext cx="6371284" cy="461665"/>
          </a:xfrm>
          <a:prstGeom prst="rect">
            <a:avLst/>
          </a:prstGeom>
          <a:noFill/>
        </p:spPr>
        <p:txBody>
          <a:bodyPr wrap="square" rtlCol="0">
            <a:spAutoFit/>
          </a:bodyPr>
          <a:lstStyle/>
          <a:p>
            <a:pPr algn="r"/>
            <a:r>
              <a:rPr lang="ja-JP" altLang="en-US" sz="2400" dirty="0"/>
              <a:t>徳島文理大学薬学部</a:t>
            </a:r>
            <a:r>
              <a:rPr kumimoji="1" lang="ja-JP" altLang="en-US" sz="2400" dirty="0"/>
              <a:t>：高田暁　京谷庄二郎</a:t>
            </a:r>
            <a:r>
              <a:rPr lang="ja-JP" altLang="en-US" sz="2400" dirty="0"/>
              <a:t>　</a:t>
            </a:r>
            <a:endParaRPr kumimoji="1" lang="ja-JP" altLang="en-US" sz="2400" dirty="0"/>
          </a:p>
        </p:txBody>
      </p:sp>
    </p:spTree>
    <p:extLst>
      <p:ext uri="{BB962C8B-B14F-4D97-AF65-F5344CB8AC3E}">
        <p14:creationId xmlns:p14="http://schemas.microsoft.com/office/powerpoint/2010/main" val="2666565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46794586"/>
              </p:ext>
            </p:extLst>
          </p:nvPr>
        </p:nvGraphicFramePr>
        <p:xfrm>
          <a:off x="208195" y="707886"/>
          <a:ext cx="8687977" cy="6066691"/>
        </p:xfrm>
        <a:graphic>
          <a:graphicData uri="http://schemas.openxmlformats.org/drawingml/2006/table">
            <a:tbl>
              <a:tblPr>
                <a:tableStyleId>{5C22544A-7EE6-4342-B048-85BDC9FD1C3A}</a:tableStyleId>
              </a:tblPr>
              <a:tblGrid>
                <a:gridCol w="4355259">
                  <a:extLst>
                    <a:ext uri="{9D8B030D-6E8A-4147-A177-3AD203B41FA5}">
                      <a16:colId xmlns:a16="http://schemas.microsoft.com/office/drawing/2014/main" val="20000"/>
                    </a:ext>
                  </a:extLst>
                </a:gridCol>
                <a:gridCol w="1888620">
                  <a:extLst>
                    <a:ext uri="{9D8B030D-6E8A-4147-A177-3AD203B41FA5}">
                      <a16:colId xmlns:a16="http://schemas.microsoft.com/office/drawing/2014/main" val="20001"/>
                    </a:ext>
                  </a:extLst>
                </a:gridCol>
                <a:gridCol w="1298961">
                  <a:extLst>
                    <a:ext uri="{9D8B030D-6E8A-4147-A177-3AD203B41FA5}">
                      <a16:colId xmlns:a16="http://schemas.microsoft.com/office/drawing/2014/main" val="20002"/>
                    </a:ext>
                  </a:extLst>
                </a:gridCol>
                <a:gridCol w="1145137">
                  <a:extLst>
                    <a:ext uri="{9D8B030D-6E8A-4147-A177-3AD203B41FA5}">
                      <a16:colId xmlns:a16="http://schemas.microsoft.com/office/drawing/2014/main" val="20003"/>
                    </a:ext>
                  </a:extLst>
                </a:gridCol>
              </a:tblGrid>
              <a:tr h="309168">
                <a:tc>
                  <a:txBody>
                    <a:bodyPr/>
                    <a:lstStyle/>
                    <a:p>
                      <a:pPr algn="ctr" fontAlgn="ctr"/>
                      <a:r>
                        <a:rPr lang="ja-JP" altLang="en-US" sz="2000" b="1" u="none" strike="noStrike" dirty="0">
                          <a:effectLst/>
                        </a:rPr>
                        <a:t>医薬品名</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外装径</a:t>
                      </a: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長径</a:t>
                      </a:r>
                    </a:p>
                  </a:txBody>
                  <a:tcPr marL="9525" marR="9525" marT="9525" marB="0" anchor="ctr">
                    <a:solidFill>
                      <a:schemeClr val="accent3">
                        <a:lumMod val="40000"/>
                        <a:lumOff val="6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外装径</a:t>
                      </a:r>
                    </a:p>
                  </a:txBody>
                  <a:tcPr marL="9525" marR="9525" marT="9525" marB="0" anchor="ctr">
                    <a:solidFill>
                      <a:schemeClr val="accent3">
                        <a:lumMod val="40000"/>
                        <a:lumOff val="6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長径</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0"/>
                  </a:ext>
                </a:extLst>
              </a:tr>
              <a:tr h="39021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solidFill>
                            <a:schemeClr val="tx1"/>
                          </a:solidFill>
                          <a:effectLst/>
                        </a:rPr>
                        <a:t>ポン</a:t>
                      </a:r>
                      <a:r>
                        <a:rPr lang="ja-JP" altLang="en-US" sz="2000" b="1" u="none" strike="noStrike" dirty="0">
                          <a:effectLst/>
                        </a:rPr>
                        <a:t>タールカプセル</a:t>
                      </a:r>
                      <a:r>
                        <a:rPr lang="en-US" altLang="ja-JP" sz="2000" b="1" u="none" strike="noStrike" dirty="0">
                          <a:effectLst/>
                        </a:rPr>
                        <a:t>250mg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1.08</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20.77</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19.2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1"/>
                  </a:ext>
                </a:extLst>
              </a:tr>
              <a:tr h="4141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ジソピラミドカプセル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SW</a:t>
                      </a:r>
                      <a:r>
                        <a:rPr lang="ja-JP" altLang="en-US" sz="2000" b="1" i="0" u="none" strike="noStrike" dirty="0">
                          <a:solidFill>
                            <a:schemeClr val="dk1"/>
                          </a:solidFill>
                          <a:effectLst/>
                          <a:latin typeface="+mn-lt"/>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1.11</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17.54</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15.8</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2"/>
                  </a:ext>
                </a:extLst>
              </a:tr>
              <a:tr h="398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リスモダンカプセル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1.12</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17.97</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16.1</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3"/>
                  </a:ext>
                </a:extLst>
              </a:tr>
              <a:tr h="36746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ドグマチールカプセル</a:t>
                      </a:r>
                      <a:r>
                        <a:rPr lang="en-US" altLang="ja-JP" sz="2000" b="1" i="0" u="none" strike="noStrike" dirty="0">
                          <a:solidFill>
                            <a:schemeClr val="dk1"/>
                          </a:solidFill>
                          <a:effectLst/>
                          <a:latin typeface="+mn-lt"/>
                          <a:ea typeface="+mn-ea"/>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1.17</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18.59</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15.9</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4"/>
                  </a:ext>
                </a:extLst>
              </a:tr>
              <a:tr h="4176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スルピリドカプセル</a:t>
                      </a:r>
                      <a:r>
                        <a:rPr lang="en-US" altLang="ja-JP" sz="2000" b="1" i="0" u="none" strike="noStrike" dirty="0">
                          <a:solidFill>
                            <a:schemeClr val="dk1"/>
                          </a:solidFill>
                          <a:effectLst/>
                          <a:latin typeface="+mn-lt"/>
                          <a:ea typeface="+mn-ea"/>
                        </a:rPr>
                        <a:t>5mg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TCK]</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1.10</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17.31</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15.8</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5"/>
                  </a:ext>
                </a:extLst>
              </a:tr>
              <a:tr h="4272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アルタットカプセル</a:t>
                      </a:r>
                      <a:r>
                        <a:rPr lang="en-US" altLang="ja-JP" sz="2000" b="1" i="0" u="none" strike="noStrike" dirty="0">
                          <a:solidFill>
                            <a:schemeClr val="dk1"/>
                          </a:solidFill>
                          <a:effectLst/>
                          <a:latin typeface="+mn-lt"/>
                          <a:ea typeface="+mn-ea"/>
                        </a:rPr>
                        <a:t>37.5mg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1.12</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12.93</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11.5</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6"/>
                  </a:ext>
                </a:extLst>
              </a:tr>
              <a:tr h="6323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ロキサチジン酢酸エステル塩酸塩カプセル</a:t>
                      </a:r>
                      <a:r>
                        <a:rPr lang="en-US" altLang="ja-JP" sz="2000" b="1" i="0" u="none" strike="noStrike" dirty="0">
                          <a:solidFill>
                            <a:schemeClr val="dk1"/>
                          </a:solidFill>
                          <a:effectLst/>
                          <a:latin typeface="+mn-lt"/>
                          <a:ea typeface="+mn-ea"/>
                        </a:rPr>
                        <a:t>37.5mg</a:t>
                      </a:r>
                      <a:r>
                        <a:rPr lang="ja-JP" altLang="en-US" sz="2000" b="1" i="0" u="none" strike="noStrike" dirty="0">
                          <a:solidFill>
                            <a:schemeClr val="dk1"/>
                          </a:solidFill>
                          <a:effectLst/>
                          <a:latin typeface="+mn-lt"/>
                          <a:ea typeface="+mn-ea"/>
                        </a:rPr>
                        <a:t>「サワイ」</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1.27</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18.09</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7"/>
                  </a:ext>
                </a:extLst>
              </a:tr>
              <a:tr h="3931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セルベックスカプセル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1.22</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17.49</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8"/>
                  </a:ext>
                </a:extLst>
              </a:tr>
              <a:tr h="43413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テプレノンカプセル「日医工」</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1.16</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16.44</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9"/>
                  </a:ext>
                </a:extLst>
              </a:tr>
              <a:tr h="6089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ジルチアゼム塩酸塩</a:t>
                      </a:r>
                      <a:r>
                        <a:rPr lang="en-US" altLang="ja-JP" sz="2000" b="1" u="none" strike="noStrike" dirty="0">
                          <a:effectLst/>
                        </a:rPr>
                        <a:t>R</a:t>
                      </a:r>
                      <a:r>
                        <a:rPr lang="ja-JP" altLang="en-US" sz="2000" b="1" u="none" strike="noStrike" dirty="0">
                          <a:effectLst/>
                        </a:rPr>
                        <a:t>カプセル</a:t>
                      </a:r>
                      <a:r>
                        <a:rPr lang="en-US" altLang="ja-JP" sz="2000" b="1" u="none" strike="noStrike" dirty="0">
                          <a:effectLst/>
                        </a:rPr>
                        <a:t>100mg</a:t>
                      </a:r>
                      <a:r>
                        <a:rPr lang="ja-JP" altLang="en-US" sz="2000" b="1" u="none" strike="noStrike" dirty="0">
                          <a:effectLst/>
                        </a:rPr>
                        <a:t>「サワイ」</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1.14</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16.19</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10"/>
                  </a:ext>
                </a:extLst>
              </a:tr>
              <a:tr h="43413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ヘルベッサー</a:t>
                      </a:r>
                      <a:r>
                        <a:rPr lang="en-US" altLang="ja-JP" sz="2000" b="1" i="0" u="none" strike="noStrike" dirty="0">
                          <a:solidFill>
                            <a:schemeClr val="dk1"/>
                          </a:solidFill>
                          <a:effectLst/>
                          <a:latin typeface="+mn-lt"/>
                          <a:ea typeface="+mn-ea"/>
                        </a:rPr>
                        <a:t>R</a:t>
                      </a:r>
                      <a:r>
                        <a:rPr lang="ja-JP" altLang="en-US" sz="2000" b="1" i="0" u="none" strike="noStrike" dirty="0">
                          <a:solidFill>
                            <a:schemeClr val="dk1"/>
                          </a:solidFill>
                          <a:effectLst/>
                          <a:latin typeface="+mn-lt"/>
                          <a:ea typeface="+mn-ea"/>
                        </a:rPr>
                        <a:t>カプセル</a:t>
                      </a:r>
                      <a:r>
                        <a:rPr lang="en-US" altLang="ja-JP" sz="2000" b="1" i="0" u="none" strike="noStrike" dirty="0">
                          <a:solidFill>
                            <a:schemeClr val="dk1"/>
                          </a:solidFill>
                          <a:effectLst/>
                          <a:latin typeface="+mn-lt"/>
                          <a:ea typeface="+mn-ea"/>
                        </a:rPr>
                        <a:t>100mg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1.13</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16.06</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11"/>
                  </a:ext>
                </a:extLst>
              </a:tr>
              <a:tr h="3880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ＭＳ Ｐゴシック" panose="020B0600070205080204" pitchFamily="50" charset="-128"/>
                          <a:ea typeface="+mn-ea"/>
                        </a:rPr>
                        <a:t>メキシチールカプセル</a:t>
                      </a:r>
                      <a:r>
                        <a:rPr lang="en-US" altLang="ja-JP" sz="2000" b="1" i="0" u="none" strike="noStrike" dirty="0">
                          <a:solidFill>
                            <a:srgbClr val="000000"/>
                          </a:solidFill>
                          <a:effectLst/>
                          <a:latin typeface="ＭＳ Ｐゴシック" panose="020B0600070205080204" pitchFamily="50" charset="-128"/>
                          <a:ea typeface="+mn-ea"/>
                        </a:rPr>
                        <a:t>50mg</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1.14</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15.96</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12"/>
                  </a:ext>
                </a:extLst>
              </a:tr>
              <a:tr h="43583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ＭＳ Ｐゴシック" panose="020B0600070205080204" pitchFamily="50" charset="-128"/>
                          <a:ea typeface="+mn-ea"/>
                        </a:rPr>
                        <a:t>メキシレン塩酸塩カプセル</a:t>
                      </a:r>
                      <a:r>
                        <a:rPr lang="en-US" altLang="ja-JP" sz="2000" b="1" i="0" u="none" strike="noStrike" dirty="0">
                          <a:solidFill>
                            <a:srgbClr val="000000"/>
                          </a:solidFill>
                          <a:effectLst/>
                          <a:latin typeface="ＭＳ Ｐゴシック" panose="020B0600070205080204" pitchFamily="50" charset="-128"/>
                          <a:ea typeface="+mn-ea"/>
                        </a:rPr>
                        <a:t>50mg</a:t>
                      </a:r>
                      <a:r>
                        <a:rPr lang="ja-JP" altLang="en-US" sz="2000" b="1" i="0" u="none" strike="noStrike" dirty="0">
                          <a:solidFill>
                            <a:srgbClr val="000000"/>
                          </a:solidFill>
                          <a:effectLst/>
                          <a:latin typeface="ＭＳ Ｐゴシック" panose="020B0600070205080204" pitchFamily="50" charset="-128"/>
                          <a:ea typeface="+mn-ea"/>
                        </a:rPr>
                        <a:t>「サワイ」</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1.26</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17.82</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14.2</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13"/>
                  </a:ext>
                </a:extLst>
              </a:tr>
            </a:tbl>
          </a:graphicData>
        </a:graphic>
      </p:graphicFrame>
      <p:sp>
        <p:nvSpPr>
          <p:cNvPr id="4" name="テキスト ボックス 3"/>
          <p:cNvSpPr txBox="1"/>
          <p:nvPr/>
        </p:nvSpPr>
        <p:spPr>
          <a:xfrm>
            <a:off x="803399" y="0"/>
            <a:ext cx="7694023" cy="707886"/>
          </a:xfrm>
          <a:prstGeom prst="rect">
            <a:avLst/>
          </a:prstGeom>
          <a:noFill/>
        </p:spPr>
        <p:txBody>
          <a:bodyPr wrap="square" rtlCol="0">
            <a:spAutoFit/>
          </a:bodyPr>
          <a:lstStyle/>
          <a:p>
            <a:r>
              <a:rPr lang="en-US" altLang="ja-JP" sz="4000" b="1" u="sng" dirty="0">
                <a:solidFill>
                  <a:srgbClr val="0070C0"/>
                </a:solidFill>
                <a:latin typeface="+mj-ea"/>
                <a:ea typeface="+mj-ea"/>
              </a:rPr>
              <a:t>PTP</a:t>
            </a:r>
            <a:r>
              <a:rPr lang="ja-JP" altLang="ja-JP" sz="4000" b="1" u="sng" dirty="0">
                <a:solidFill>
                  <a:srgbClr val="0070C0"/>
                </a:solidFill>
                <a:latin typeface="+mj-ea"/>
                <a:ea typeface="+mj-ea"/>
              </a:rPr>
              <a:t>包装の径と</a:t>
            </a:r>
            <a:r>
              <a:rPr lang="ja-JP" altLang="en-US" sz="4000" b="1" u="sng" dirty="0">
                <a:solidFill>
                  <a:srgbClr val="0070C0"/>
                </a:solidFill>
                <a:latin typeface="+mj-ea"/>
                <a:ea typeface="+mj-ea"/>
              </a:rPr>
              <a:t>カプセル</a:t>
            </a:r>
            <a:r>
              <a:rPr lang="ja-JP" altLang="ja-JP" sz="4000" b="1" u="sng" dirty="0">
                <a:solidFill>
                  <a:srgbClr val="0070C0"/>
                </a:solidFill>
                <a:latin typeface="+mj-ea"/>
                <a:ea typeface="+mj-ea"/>
              </a:rPr>
              <a:t>径との比</a:t>
            </a:r>
            <a:endParaRPr kumimoji="1" lang="ja-JP" altLang="en-US" sz="4000" b="1" u="sng" dirty="0">
              <a:solidFill>
                <a:srgbClr val="0070C0"/>
              </a:solidFill>
              <a:latin typeface="+mj-ea"/>
              <a:ea typeface="+mj-ea"/>
            </a:endParaRPr>
          </a:p>
        </p:txBody>
      </p:sp>
    </p:spTree>
    <p:extLst>
      <p:ext uri="{BB962C8B-B14F-4D97-AF65-F5344CB8AC3E}">
        <p14:creationId xmlns:p14="http://schemas.microsoft.com/office/powerpoint/2010/main" val="4077469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039908083"/>
              </p:ext>
            </p:extLst>
          </p:nvPr>
        </p:nvGraphicFramePr>
        <p:xfrm>
          <a:off x="299103" y="854579"/>
          <a:ext cx="8656890" cy="5751853"/>
        </p:xfrm>
        <a:graphic>
          <a:graphicData uri="http://schemas.openxmlformats.org/drawingml/2006/table">
            <a:tbl>
              <a:tblPr>
                <a:tableStyleId>{5C22544A-7EE6-4342-B048-85BDC9FD1C3A}</a:tableStyleId>
              </a:tblPr>
              <a:tblGrid>
                <a:gridCol w="4153255">
                  <a:extLst>
                    <a:ext uri="{9D8B030D-6E8A-4147-A177-3AD203B41FA5}">
                      <a16:colId xmlns:a16="http://schemas.microsoft.com/office/drawing/2014/main" val="20000"/>
                    </a:ext>
                  </a:extLst>
                </a:gridCol>
                <a:gridCol w="1734797">
                  <a:extLst>
                    <a:ext uri="{9D8B030D-6E8A-4147-A177-3AD203B41FA5}">
                      <a16:colId xmlns:a16="http://schemas.microsoft.com/office/drawing/2014/main" val="20001"/>
                    </a:ext>
                  </a:extLst>
                </a:gridCol>
                <a:gridCol w="1504060">
                  <a:extLst>
                    <a:ext uri="{9D8B030D-6E8A-4147-A177-3AD203B41FA5}">
                      <a16:colId xmlns:a16="http://schemas.microsoft.com/office/drawing/2014/main" val="20002"/>
                    </a:ext>
                  </a:extLst>
                </a:gridCol>
                <a:gridCol w="1264778">
                  <a:extLst>
                    <a:ext uri="{9D8B030D-6E8A-4147-A177-3AD203B41FA5}">
                      <a16:colId xmlns:a16="http://schemas.microsoft.com/office/drawing/2014/main" val="20003"/>
                    </a:ext>
                  </a:extLst>
                </a:gridCol>
              </a:tblGrid>
              <a:tr h="585176">
                <a:tc>
                  <a:txBody>
                    <a:bodyPr/>
                    <a:lstStyle/>
                    <a:p>
                      <a:pPr algn="ctr" fontAlgn="ctr"/>
                      <a:r>
                        <a:rPr lang="ja-JP" altLang="en-US" sz="2000" b="1" u="none" strike="noStrike" dirty="0">
                          <a:effectLst/>
                        </a:rPr>
                        <a:t>医薬品名</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a:txBody>
                    <a:bodyPr/>
                    <a:lstStyle/>
                    <a:p>
                      <a:pPr algn="ctr" fontAlgn="ct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少し時間がかかる</a:t>
                      </a: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取出しに苦労</a:t>
                      </a:r>
                      <a:endParaRPr lang="zh-CN" altLang="en-US" sz="16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取出せない</a:t>
                      </a:r>
                      <a:endParaRPr lang="zh-CN" altLang="en-US" sz="16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3">
                        <a:lumMod val="40000"/>
                        <a:lumOff val="60000"/>
                      </a:schemeClr>
                    </a:solidFill>
                  </a:tcPr>
                </a:tc>
                <a:extLst>
                  <a:ext uri="{0D108BD9-81ED-4DB2-BD59-A6C34878D82A}">
                    <a16:rowId xmlns:a16="http://schemas.microsoft.com/office/drawing/2014/main" val="10000"/>
                  </a:ext>
                </a:extLst>
              </a:tr>
              <a:tr h="3845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solidFill>
                            <a:schemeClr val="tx1"/>
                          </a:solidFill>
                          <a:effectLst/>
                        </a:rPr>
                        <a:t>ポン</a:t>
                      </a:r>
                      <a:r>
                        <a:rPr lang="ja-JP" altLang="en-US" sz="2000" b="1" u="none" strike="noStrike" dirty="0">
                          <a:effectLst/>
                        </a:rPr>
                        <a:t>タールカプセル</a:t>
                      </a:r>
                      <a:r>
                        <a:rPr lang="en-US" altLang="ja-JP" sz="2000" b="1" u="none" strike="noStrike" dirty="0">
                          <a:effectLst/>
                        </a:rPr>
                        <a:t>250mg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2</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1"/>
                  </a:ext>
                </a:extLst>
              </a:tr>
              <a:tr h="4016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ジソピラミドカプセル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SW</a:t>
                      </a:r>
                      <a:r>
                        <a:rPr lang="ja-JP" altLang="en-US" sz="2000" b="1" i="0" u="none" strike="noStrike" dirty="0">
                          <a:solidFill>
                            <a:schemeClr val="dk1"/>
                          </a:solidFill>
                          <a:effectLst/>
                          <a:latin typeface="+mn-lt"/>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8</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2"/>
                  </a:ext>
                </a:extLst>
              </a:tr>
              <a:tr h="3845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リスモダンカプセル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6</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2</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3"/>
                  </a:ext>
                </a:extLst>
              </a:tr>
              <a:tr h="36746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ドグマチールカプセル</a:t>
                      </a:r>
                      <a:r>
                        <a:rPr lang="en-US" altLang="ja-JP" sz="2000" b="1" i="0" u="none" strike="noStrike" dirty="0">
                          <a:solidFill>
                            <a:schemeClr val="dk1"/>
                          </a:solidFill>
                          <a:effectLst/>
                          <a:latin typeface="+mn-lt"/>
                          <a:ea typeface="+mn-ea"/>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5</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4"/>
                  </a:ext>
                </a:extLst>
              </a:tr>
              <a:tr h="3548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スルピリドカプセル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TCK]</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5</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5"/>
                  </a:ext>
                </a:extLst>
              </a:tr>
              <a:tr h="38696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アルタットカプセル</a:t>
                      </a:r>
                      <a:r>
                        <a:rPr lang="en-US" altLang="ja-JP" sz="2000" b="1" i="0" u="none" strike="noStrike" dirty="0">
                          <a:solidFill>
                            <a:schemeClr val="dk1"/>
                          </a:solidFill>
                          <a:effectLst/>
                          <a:latin typeface="+mn-lt"/>
                          <a:ea typeface="+mn-ea"/>
                        </a:rPr>
                        <a:t>37.5mg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4</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ＭＳ Ｐゴシック" panose="020B0600070205080204" pitchFamily="50" charset="-128"/>
                          <a:ea typeface="+mn-ea"/>
                        </a:rPr>
                        <a:t>１名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6"/>
                  </a:ext>
                </a:extLst>
              </a:tr>
              <a:tr h="6422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chemeClr val="dk1"/>
                          </a:solidFill>
                          <a:effectLst/>
                          <a:latin typeface="+mn-lt"/>
                          <a:ea typeface="+mn-ea"/>
                        </a:rPr>
                        <a:t>ロキサチジン酢酸エステル塩酸塩カプセル</a:t>
                      </a:r>
                      <a:r>
                        <a:rPr lang="en-US" altLang="ja-JP" sz="1800" b="1" i="0" u="none" strike="noStrike" dirty="0">
                          <a:solidFill>
                            <a:schemeClr val="dk1"/>
                          </a:solidFill>
                          <a:effectLst/>
                          <a:latin typeface="+mn-lt"/>
                          <a:ea typeface="+mn-ea"/>
                        </a:rPr>
                        <a:t>37.5mg</a:t>
                      </a:r>
                      <a:r>
                        <a:rPr lang="ja-JP" altLang="en-US" sz="1800" b="1" i="0" u="none" strike="noStrike" dirty="0">
                          <a:solidFill>
                            <a:schemeClr val="dk1"/>
                          </a:solidFill>
                          <a:effectLst/>
                          <a:latin typeface="+mn-lt"/>
                          <a:ea typeface="+mn-ea"/>
                        </a:rPr>
                        <a:t>「サワイ」</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rgbClr val="000000"/>
                          </a:solidFill>
                          <a:effectLst/>
                          <a:latin typeface="ＭＳ Ｐゴシック" panose="020B0600070205080204" pitchFamily="50" charset="-128"/>
                          <a:ea typeface="+mn-ea"/>
                        </a:rPr>
                        <a:t>４名</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7"/>
                  </a:ext>
                </a:extLst>
              </a:tr>
              <a:tr h="34580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セルベックスカプセル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2</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3</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8"/>
                  </a:ext>
                </a:extLst>
              </a:tr>
              <a:tr h="32158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テプレノンカプセル「日医工」</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5</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2</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1</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9"/>
                  </a:ext>
                </a:extLst>
              </a:tr>
              <a:tr h="3384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rPr>
                        <a:t>ジルチアゼム塩酸塩</a:t>
                      </a:r>
                      <a:r>
                        <a:rPr lang="en-US" altLang="ja-JP" sz="1600" b="1" u="none" strike="noStrike" dirty="0">
                          <a:effectLst/>
                        </a:rPr>
                        <a:t>R</a:t>
                      </a:r>
                      <a:r>
                        <a:rPr lang="ja-JP" altLang="en-US" sz="1600" b="1" u="none" strike="noStrike" dirty="0">
                          <a:effectLst/>
                        </a:rPr>
                        <a:t>カプセル</a:t>
                      </a:r>
                      <a:r>
                        <a:rPr lang="en-US" altLang="ja-JP" sz="1600" b="1" u="none" strike="noStrike" dirty="0">
                          <a:effectLst/>
                        </a:rPr>
                        <a:t>100mg</a:t>
                      </a:r>
                      <a:r>
                        <a:rPr lang="ja-JP" altLang="en-US" sz="1600" b="1" u="none" strike="noStrike" dirty="0">
                          <a:effectLst/>
                        </a:rPr>
                        <a:t>「サワイ」</a:t>
                      </a:r>
                      <a:endParaRPr lang="en-US" altLang="ja-JP" sz="16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3</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0"/>
                  </a:ext>
                </a:extLst>
              </a:tr>
              <a:tr h="3920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ヘルベッサー</a:t>
                      </a:r>
                      <a:r>
                        <a:rPr lang="en-US" altLang="ja-JP" sz="2000" b="1" i="0" u="none" strike="noStrike" dirty="0">
                          <a:solidFill>
                            <a:schemeClr val="dk1"/>
                          </a:solidFill>
                          <a:effectLst/>
                          <a:latin typeface="+mn-lt"/>
                          <a:ea typeface="+mn-ea"/>
                        </a:rPr>
                        <a:t>R</a:t>
                      </a:r>
                      <a:r>
                        <a:rPr lang="ja-JP" altLang="en-US" sz="2000" b="1" i="0" u="none" strike="noStrike" dirty="0">
                          <a:solidFill>
                            <a:schemeClr val="dk1"/>
                          </a:solidFill>
                          <a:effectLst/>
                          <a:latin typeface="+mn-lt"/>
                          <a:ea typeface="+mn-ea"/>
                        </a:rPr>
                        <a:t>カプセル</a:t>
                      </a:r>
                      <a:r>
                        <a:rPr lang="en-US" altLang="ja-JP" sz="2000" b="1" i="0" u="none" strike="noStrike" dirty="0">
                          <a:solidFill>
                            <a:schemeClr val="dk1"/>
                          </a:solidFill>
                          <a:effectLst/>
                          <a:latin typeface="+mn-lt"/>
                          <a:ea typeface="+mn-ea"/>
                        </a:rPr>
                        <a:t>100mg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7</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1"/>
                  </a:ext>
                </a:extLst>
              </a:tr>
              <a:tr h="41019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ＭＳ Ｐゴシック" panose="020B0600070205080204" pitchFamily="50" charset="-128"/>
                          <a:ea typeface="+mn-ea"/>
                        </a:rPr>
                        <a:t>メキシチールカプセル</a:t>
                      </a:r>
                      <a:r>
                        <a:rPr lang="en-US" altLang="ja-JP" sz="2000" b="1" i="0" u="none" strike="noStrike" dirty="0">
                          <a:solidFill>
                            <a:srgbClr val="000000"/>
                          </a:solidFill>
                          <a:effectLst/>
                          <a:latin typeface="ＭＳ Ｐゴシック" panose="020B0600070205080204" pitchFamily="50" charset="-128"/>
                          <a:ea typeface="+mn-ea"/>
                        </a:rPr>
                        <a:t>50mg</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3</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5</a:t>
                      </a:r>
                      <a:r>
                        <a:rPr lang="ja-JP" altLang="en-US" sz="2000" b="1" i="0" u="none" strike="noStrike" dirty="0">
                          <a:solidFill>
                            <a:srgbClr val="000000"/>
                          </a:solidFill>
                          <a:effectLst/>
                          <a:latin typeface="ＭＳ Ｐゴシック" panose="020B0600070205080204" pitchFamily="50" charset="-128"/>
                          <a:ea typeface="+mn-ea"/>
                        </a:rPr>
                        <a:t>名</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2"/>
                  </a:ext>
                </a:extLst>
              </a:tr>
              <a:tr h="4363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rgbClr val="000000"/>
                          </a:solidFill>
                          <a:effectLst/>
                          <a:latin typeface="ＭＳ Ｐゴシック" panose="020B0600070205080204" pitchFamily="50" charset="-128"/>
                          <a:ea typeface="+mn-ea"/>
                        </a:rPr>
                        <a:t>メキシレン塩酸塩カプセル</a:t>
                      </a:r>
                      <a:r>
                        <a:rPr lang="en-US" altLang="ja-JP" sz="1800" b="1" i="0" u="none" strike="noStrike" dirty="0">
                          <a:solidFill>
                            <a:srgbClr val="000000"/>
                          </a:solidFill>
                          <a:effectLst/>
                          <a:latin typeface="ＭＳ Ｐゴシック" panose="020B0600070205080204" pitchFamily="50" charset="-128"/>
                          <a:ea typeface="+mn-ea"/>
                        </a:rPr>
                        <a:t>50mg</a:t>
                      </a:r>
                      <a:r>
                        <a:rPr lang="ja-JP" altLang="en-US" sz="1800" b="1" i="0" u="none" strike="noStrike" dirty="0">
                          <a:solidFill>
                            <a:srgbClr val="000000"/>
                          </a:solidFill>
                          <a:effectLst/>
                          <a:latin typeface="ＭＳ Ｐゴシック" panose="020B0600070205080204" pitchFamily="50" charset="-128"/>
                          <a:ea typeface="+mn-ea"/>
                        </a:rPr>
                        <a:t>「サワイ」</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800" b="1" i="0" u="none" strike="noStrike" dirty="0">
                          <a:solidFill>
                            <a:srgbClr val="000000"/>
                          </a:solidFill>
                          <a:effectLst/>
                          <a:latin typeface="ＭＳ Ｐゴシック" panose="020B0600070205080204" pitchFamily="50" charset="-128"/>
                          <a:ea typeface="+mn-ea"/>
                        </a:rPr>
                        <a:t>6</a:t>
                      </a:r>
                      <a:r>
                        <a:rPr lang="ja-JP" altLang="en-US" sz="1800" b="1" i="0" u="none" strike="noStrike" dirty="0">
                          <a:solidFill>
                            <a:srgbClr val="000000"/>
                          </a:solidFill>
                          <a:effectLst/>
                          <a:latin typeface="ＭＳ Ｐゴシック" panose="020B0600070205080204" pitchFamily="50" charset="-128"/>
                          <a:ea typeface="+mn-ea"/>
                        </a:rPr>
                        <a:t>名</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800" b="1" i="0" u="none" strike="noStrike" dirty="0">
                          <a:solidFill>
                            <a:srgbClr val="000000"/>
                          </a:solidFill>
                          <a:effectLst/>
                          <a:latin typeface="ＭＳ Ｐゴシック" panose="020B0600070205080204" pitchFamily="50" charset="-128"/>
                          <a:ea typeface="+mn-ea"/>
                        </a:rPr>
                        <a:t>1</a:t>
                      </a:r>
                      <a:r>
                        <a:rPr lang="ja-JP" altLang="en-US" sz="1800" b="1" i="0" u="none" strike="noStrike" dirty="0">
                          <a:solidFill>
                            <a:srgbClr val="000000"/>
                          </a:solidFill>
                          <a:effectLst/>
                          <a:latin typeface="ＭＳ Ｐゴシック" panose="020B0600070205080204" pitchFamily="50" charset="-128"/>
                          <a:ea typeface="+mn-ea"/>
                        </a:rPr>
                        <a:t>名</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3"/>
                  </a:ext>
                </a:extLst>
              </a:tr>
            </a:tbl>
          </a:graphicData>
        </a:graphic>
      </p:graphicFrame>
      <p:sp>
        <p:nvSpPr>
          <p:cNvPr id="3" name="テキスト ボックス 2"/>
          <p:cNvSpPr txBox="1"/>
          <p:nvPr/>
        </p:nvSpPr>
        <p:spPr>
          <a:xfrm>
            <a:off x="3072714" y="0"/>
            <a:ext cx="4366054" cy="707886"/>
          </a:xfrm>
          <a:prstGeom prst="rect">
            <a:avLst/>
          </a:prstGeom>
          <a:noFill/>
        </p:spPr>
        <p:txBody>
          <a:bodyPr wrap="square" rtlCol="0">
            <a:spAutoFit/>
          </a:bodyPr>
          <a:lstStyle/>
          <a:p>
            <a:r>
              <a:rPr kumimoji="1" lang="ja-JP" altLang="en-US" sz="4000" b="1" u="sng" dirty="0">
                <a:solidFill>
                  <a:srgbClr val="0070C0"/>
                </a:solidFill>
              </a:rPr>
              <a:t>取り出し難度</a:t>
            </a:r>
          </a:p>
        </p:txBody>
      </p:sp>
    </p:spTree>
    <p:extLst>
      <p:ext uri="{BB962C8B-B14F-4D97-AF65-F5344CB8AC3E}">
        <p14:creationId xmlns:p14="http://schemas.microsoft.com/office/powerpoint/2010/main" val="4098271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765693621"/>
              </p:ext>
            </p:extLst>
          </p:nvPr>
        </p:nvGraphicFramePr>
        <p:xfrm>
          <a:off x="271807" y="1100239"/>
          <a:ext cx="8656890" cy="4700058"/>
        </p:xfrm>
        <a:graphic>
          <a:graphicData uri="http://schemas.openxmlformats.org/drawingml/2006/table">
            <a:tbl>
              <a:tblPr>
                <a:tableStyleId>{5C22544A-7EE6-4342-B048-85BDC9FD1C3A}</a:tableStyleId>
              </a:tblPr>
              <a:tblGrid>
                <a:gridCol w="4153255">
                  <a:extLst>
                    <a:ext uri="{9D8B030D-6E8A-4147-A177-3AD203B41FA5}">
                      <a16:colId xmlns:a16="http://schemas.microsoft.com/office/drawing/2014/main" val="20000"/>
                    </a:ext>
                  </a:extLst>
                </a:gridCol>
                <a:gridCol w="1734797">
                  <a:extLst>
                    <a:ext uri="{9D8B030D-6E8A-4147-A177-3AD203B41FA5}">
                      <a16:colId xmlns:a16="http://schemas.microsoft.com/office/drawing/2014/main" val="20001"/>
                    </a:ext>
                  </a:extLst>
                </a:gridCol>
                <a:gridCol w="1504060">
                  <a:extLst>
                    <a:ext uri="{9D8B030D-6E8A-4147-A177-3AD203B41FA5}">
                      <a16:colId xmlns:a16="http://schemas.microsoft.com/office/drawing/2014/main" val="20002"/>
                    </a:ext>
                  </a:extLst>
                </a:gridCol>
                <a:gridCol w="1264778">
                  <a:extLst>
                    <a:ext uri="{9D8B030D-6E8A-4147-A177-3AD203B41FA5}">
                      <a16:colId xmlns:a16="http://schemas.microsoft.com/office/drawing/2014/main" val="20003"/>
                    </a:ext>
                  </a:extLst>
                </a:gridCol>
              </a:tblGrid>
              <a:tr h="752097">
                <a:tc>
                  <a:txBody>
                    <a:bodyPr/>
                    <a:lstStyle/>
                    <a:p>
                      <a:pPr algn="ctr" fontAlgn="ctr"/>
                      <a:r>
                        <a:rPr lang="ja-JP" altLang="en-US" sz="2000" b="1" i="0" u="none" strike="noStrike" dirty="0">
                          <a:solidFill>
                            <a:schemeClr val="dk1"/>
                          </a:solidFill>
                          <a:effectLst/>
                          <a:latin typeface="+mn-lt"/>
                          <a:ea typeface="+mn-ea"/>
                        </a:rPr>
                        <a:t>握　　力</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a:txBody>
                    <a:bodyPr/>
                    <a:lstStyle/>
                    <a:p>
                      <a:pPr algn="ctr" fontAlgn="ct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少し時間がかかる</a:t>
                      </a: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取出しに苦労</a:t>
                      </a:r>
                      <a:endParaRPr lang="zh-CN" altLang="en-US" sz="16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取出せない</a:t>
                      </a:r>
                      <a:endParaRPr lang="zh-CN" altLang="en-US" sz="16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3">
                        <a:lumMod val="40000"/>
                        <a:lumOff val="60000"/>
                      </a:schemeClr>
                    </a:solidFill>
                  </a:tcPr>
                </a:tc>
                <a:extLst>
                  <a:ext uri="{0D108BD9-81ED-4DB2-BD59-A6C34878D82A}">
                    <a16:rowId xmlns:a16="http://schemas.microsoft.com/office/drawing/2014/main" val="10000"/>
                  </a:ext>
                </a:extLst>
              </a:tr>
              <a:tr h="49425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   </a:t>
                      </a:r>
                      <a:r>
                        <a:rPr lang="en-US" altLang="ja-JP" sz="2400" b="1" i="0" u="none" strike="noStrike" dirty="0">
                          <a:solidFill>
                            <a:schemeClr val="tx1"/>
                          </a:solidFill>
                          <a:effectLst/>
                          <a:latin typeface="+mn-lt"/>
                          <a:ea typeface="+mn-ea"/>
                        </a:rPr>
                        <a:t>8.2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7.1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86</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７品目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２品目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extLst>
                  <a:ext uri="{0D108BD9-81ED-4DB2-BD59-A6C34878D82A}">
                    <a16:rowId xmlns:a16="http://schemas.microsoft.com/office/drawing/2014/main" val="10001"/>
                  </a:ext>
                </a:extLst>
              </a:tr>
              <a:tr h="5162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a:t>
                      </a:r>
                      <a:r>
                        <a:rPr lang="en-US" altLang="ja-JP" sz="2400" b="1" i="0" u="none" strike="noStrike" dirty="0">
                          <a:solidFill>
                            <a:schemeClr val="tx1"/>
                          </a:solidFill>
                          <a:effectLst/>
                          <a:latin typeface="+mn-lt"/>
                          <a:ea typeface="+mn-ea"/>
                        </a:rPr>
                        <a:t>11.4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7.4</a:t>
                      </a:r>
                      <a:r>
                        <a:rPr lang="en-US" altLang="ja-JP" sz="2400" b="1" i="0" u="none" strike="noStrike" baseline="0" dirty="0">
                          <a:solidFill>
                            <a:schemeClr val="tx1"/>
                          </a:solidFill>
                          <a:effectLst/>
                          <a:latin typeface="+mn-lt"/>
                          <a:ea typeface="+mn-ea"/>
                        </a:rPr>
                        <a:t> </a:t>
                      </a:r>
                      <a:r>
                        <a:rPr lang="en-US" altLang="ja-JP" sz="2400" b="1" i="0" u="none" strike="noStrike" dirty="0">
                          <a:solidFill>
                            <a:schemeClr val="tx1"/>
                          </a:solidFill>
                          <a:effectLst/>
                          <a:latin typeface="+mn-lt"/>
                          <a:ea typeface="+mn-ea"/>
                        </a:rPr>
                        <a:t>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82</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５品目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１品目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extLst>
                  <a:ext uri="{0D108BD9-81ED-4DB2-BD59-A6C34878D82A}">
                    <a16:rowId xmlns:a16="http://schemas.microsoft.com/office/drawing/2014/main" val="10002"/>
                  </a:ext>
                </a:extLst>
              </a:tr>
              <a:tr h="49425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a:t>
                      </a:r>
                      <a:r>
                        <a:rPr lang="en-US" altLang="ja-JP" sz="2400" b="1" i="0" u="none" strike="noStrike" dirty="0">
                          <a:solidFill>
                            <a:schemeClr val="tx1"/>
                          </a:solidFill>
                          <a:effectLst/>
                          <a:latin typeface="+mn-lt"/>
                          <a:ea typeface="+mn-ea"/>
                        </a:rPr>
                        <a:t>18.3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8.1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85</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７品目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２品目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extLst>
                  <a:ext uri="{0D108BD9-81ED-4DB2-BD59-A6C34878D82A}">
                    <a16:rowId xmlns:a16="http://schemas.microsoft.com/office/drawing/2014/main" val="10003"/>
                  </a:ext>
                </a:extLst>
              </a:tr>
              <a:tr h="4823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a:t>
                      </a:r>
                      <a:r>
                        <a:rPr lang="en-US" altLang="ja-JP" sz="2400" b="1" i="0" u="none" strike="noStrike" dirty="0">
                          <a:solidFill>
                            <a:schemeClr val="tx1"/>
                          </a:solidFill>
                          <a:effectLst/>
                          <a:latin typeface="+mn-lt"/>
                          <a:ea typeface="+mn-ea"/>
                        </a:rPr>
                        <a:t>18.1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9.2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75</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３品目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extLst>
                  <a:ext uri="{0D108BD9-81ED-4DB2-BD59-A6C34878D82A}">
                    <a16:rowId xmlns:a16="http://schemas.microsoft.com/office/drawing/2014/main" val="10004"/>
                  </a:ext>
                </a:extLst>
              </a:tr>
              <a:tr h="4823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5"/>
                  </a:ext>
                </a:extLst>
              </a:tr>
              <a:tr h="49734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a:t>
                      </a:r>
                      <a:r>
                        <a:rPr lang="en-US" altLang="ja-JP" sz="2400" b="1" i="0" u="none" strike="noStrike" dirty="0">
                          <a:solidFill>
                            <a:schemeClr val="tx1"/>
                          </a:solidFill>
                          <a:effectLst/>
                          <a:latin typeface="+mn-lt"/>
                          <a:ea typeface="+mn-ea"/>
                        </a:rPr>
                        <a:t>19.7</a:t>
                      </a:r>
                      <a:r>
                        <a:rPr lang="en-US" altLang="ja-JP" sz="2400" b="1" i="0" u="none" strike="noStrike" baseline="0" dirty="0">
                          <a:solidFill>
                            <a:schemeClr val="tx1"/>
                          </a:solidFill>
                          <a:effectLst/>
                          <a:latin typeface="+mn-lt"/>
                          <a:ea typeface="+mn-ea"/>
                        </a:rPr>
                        <a:t>  </a:t>
                      </a:r>
                      <a:r>
                        <a:rPr lang="en-US" altLang="ja-JP" sz="2400" b="1" i="0" u="none" strike="noStrike" dirty="0">
                          <a:solidFill>
                            <a:schemeClr val="tx1"/>
                          </a:solidFill>
                          <a:effectLst/>
                          <a:latin typeface="+mn-lt"/>
                          <a:ea typeface="+mn-ea"/>
                        </a:rPr>
                        <a:t>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10.6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80</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９品目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１品目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１品目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extLst>
                  <a:ext uri="{0D108BD9-81ED-4DB2-BD59-A6C34878D82A}">
                    <a16:rowId xmlns:a16="http://schemas.microsoft.com/office/drawing/2014/main" val="10006"/>
                  </a:ext>
                </a:extLst>
              </a:tr>
              <a:tr h="4988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a:t>
                      </a:r>
                      <a:r>
                        <a:rPr lang="ja-JP" altLang="en-US" sz="2400" b="1" i="0" u="none" strike="noStrike" baseline="0" dirty="0">
                          <a:solidFill>
                            <a:schemeClr val="tx1"/>
                          </a:solidFill>
                          <a:effectLst/>
                          <a:latin typeface="+mn-lt"/>
                          <a:ea typeface="+mn-ea"/>
                        </a:rPr>
                        <a:t> </a:t>
                      </a:r>
                      <a:r>
                        <a:rPr lang="en-US" altLang="ja-JP" sz="2400" b="1" i="0" u="none" strike="noStrike" baseline="0" dirty="0">
                          <a:solidFill>
                            <a:schemeClr val="tx1"/>
                          </a:solidFill>
                          <a:effectLst/>
                          <a:latin typeface="+mn-lt"/>
                          <a:ea typeface="+mn-ea"/>
                        </a:rPr>
                        <a:t>14.3</a:t>
                      </a:r>
                      <a:r>
                        <a:rPr lang="en-US" altLang="ja-JP" sz="2400" b="1" i="0" u="none" strike="noStrike" dirty="0">
                          <a:solidFill>
                            <a:schemeClr val="tx1"/>
                          </a:solidFill>
                          <a:effectLst/>
                          <a:latin typeface="+mn-lt"/>
                          <a:ea typeface="+mn-ea"/>
                        </a:rPr>
                        <a:t>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16.1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80</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６品目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４品目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66FF66"/>
                    </a:solidFill>
                  </a:tcPr>
                </a:tc>
                <a:extLst>
                  <a:ext uri="{0D108BD9-81ED-4DB2-BD59-A6C34878D82A}">
                    <a16:rowId xmlns:a16="http://schemas.microsoft.com/office/drawing/2014/main" val="10007"/>
                  </a:ext>
                </a:extLst>
              </a:tr>
              <a:tr h="4823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chemeClr val="tx1"/>
                          </a:solidFill>
                          <a:effectLst/>
                          <a:latin typeface="+mn-lt"/>
                          <a:ea typeface="+mn-ea"/>
                        </a:rPr>
                        <a:t>右：</a:t>
                      </a:r>
                      <a:r>
                        <a:rPr lang="ja-JP" altLang="en-US" sz="2400" b="1" i="0" u="none" strike="noStrike" baseline="0" dirty="0">
                          <a:solidFill>
                            <a:schemeClr val="tx1"/>
                          </a:solidFill>
                          <a:effectLst/>
                          <a:latin typeface="+mn-lt"/>
                          <a:ea typeface="+mn-ea"/>
                        </a:rPr>
                        <a:t> </a:t>
                      </a:r>
                      <a:r>
                        <a:rPr lang="en-US" altLang="ja-JP" sz="2400" b="1" i="0" u="none" strike="noStrike" baseline="0" dirty="0">
                          <a:solidFill>
                            <a:schemeClr val="tx1"/>
                          </a:solidFill>
                          <a:effectLst/>
                          <a:latin typeface="+mn-lt"/>
                          <a:ea typeface="+mn-ea"/>
                        </a:rPr>
                        <a:t>19.1</a:t>
                      </a:r>
                      <a:r>
                        <a:rPr lang="en-US" altLang="ja-JP" sz="2400" b="1" i="0" u="none" strike="noStrike" dirty="0">
                          <a:solidFill>
                            <a:schemeClr val="tx1"/>
                          </a:solidFill>
                          <a:effectLst/>
                          <a:latin typeface="+mn-lt"/>
                          <a:ea typeface="+mn-ea"/>
                        </a:rPr>
                        <a:t>   </a:t>
                      </a:r>
                      <a:r>
                        <a:rPr lang="ja-JP" altLang="en-US" sz="2400" b="1" i="0" u="none" strike="noStrike" dirty="0">
                          <a:solidFill>
                            <a:schemeClr val="tx1"/>
                          </a:solidFill>
                          <a:effectLst/>
                          <a:latin typeface="+mn-lt"/>
                          <a:ea typeface="+mn-ea"/>
                        </a:rPr>
                        <a:t>左：</a:t>
                      </a:r>
                      <a:r>
                        <a:rPr lang="en-US" altLang="ja-JP" sz="2400" b="1" i="0" u="none" strike="noStrike" dirty="0">
                          <a:solidFill>
                            <a:schemeClr val="tx1"/>
                          </a:solidFill>
                          <a:effectLst/>
                          <a:latin typeface="+mn-lt"/>
                          <a:ea typeface="+mn-ea"/>
                        </a:rPr>
                        <a:t>17.5    </a:t>
                      </a:r>
                      <a:r>
                        <a:rPr lang="ja-JP" altLang="en-US" sz="2400" b="1" i="0" u="none" strike="noStrike" dirty="0">
                          <a:solidFill>
                            <a:schemeClr val="tx1"/>
                          </a:solidFill>
                          <a:effectLst/>
                          <a:latin typeface="+mn-lt"/>
                          <a:ea typeface="+mn-ea"/>
                        </a:rPr>
                        <a:t>年齢：</a:t>
                      </a:r>
                      <a:r>
                        <a:rPr lang="en-US" altLang="ja-JP" sz="2400" b="1" i="0" u="none" strike="noStrike" dirty="0">
                          <a:solidFill>
                            <a:schemeClr val="tx1"/>
                          </a:solidFill>
                          <a:effectLst/>
                          <a:latin typeface="+mn-lt"/>
                          <a:ea typeface="+mn-ea"/>
                        </a:rPr>
                        <a:t>71</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７品目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400" b="1" i="0" u="none" strike="noStrike" dirty="0">
                          <a:solidFill>
                            <a:srgbClr val="000000"/>
                          </a:solidFill>
                          <a:effectLst/>
                          <a:latin typeface="ＭＳ Ｐゴシック" panose="020B0600070205080204" pitchFamily="50" charset="-128"/>
                          <a:ea typeface="+mn-ea"/>
                        </a:rPr>
                        <a:t>１品目</a:t>
                      </a: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24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rgbClr val="FFCC66"/>
                    </a:solidFill>
                  </a:tcPr>
                </a:tc>
                <a:extLst>
                  <a:ext uri="{0D108BD9-81ED-4DB2-BD59-A6C34878D82A}">
                    <a16:rowId xmlns:a16="http://schemas.microsoft.com/office/drawing/2014/main" val="10008"/>
                  </a:ext>
                </a:extLst>
              </a:tr>
            </a:tbl>
          </a:graphicData>
        </a:graphic>
      </p:graphicFrame>
      <p:sp>
        <p:nvSpPr>
          <p:cNvPr id="3" name="テキスト ボックス 2"/>
          <p:cNvSpPr txBox="1"/>
          <p:nvPr/>
        </p:nvSpPr>
        <p:spPr>
          <a:xfrm>
            <a:off x="2415653" y="136478"/>
            <a:ext cx="4926842" cy="707886"/>
          </a:xfrm>
          <a:prstGeom prst="rect">
            <a:avLst/>
          </a:prstGeom>
          <a:noFill/>
        </p:spPr>
        <p:txBody>
          <a:bodyPr wrap="square" rtlCol="0">
            <a:spAutoFit/>
          </a:bodyPr>
          <a:lstStyle/>
          <a:p>
            <a:r>
              <a:rPr lang="ja-JP" altLang="en-US" sz="4000" b="1" u="sng" dirty="0">
                <a:solidFill>
                  <a:srgbClr val="00B0F0"/>
                </a:solidFill>
              </a:rPr>
              <a:t>握力と取出し難度</a:t>
            </a:r>
            <a:endParaRPr kumimoji="1" lang="ja-JP" altLang="en-US" sz="4000" b="1" u="sng" dirty="0">
              <a:solidFill>
                <a:srgbClr val="00B0F0"/>
              </a:solidFill>
            </a:endParaRPr>
          </a:p>
        </p:txBody>
      </p:sp>
      <p:sp>
        <p:nvSpPr>
          <p:cNvPr id="4" name="正方形/長方形 3"/>
          <p:cNvSpPr/>
          <p:nvPr/>
        </p:nvSpPr>
        <p:spPr>
          <a:xfrm>
            <a:off x="887104" y="6059606"/>
            <a:ext cx="914400" cy="368490"/>
          </a:xfrm>
          <a:prstGeom prst="rect">
            <a:avLst/>
          </a:prstGeom>
          <a:solidFill>
            <a:srgbClr val="66FF66"/>
          </a:solidFill>
          <a:ln>
            <a:solidFill>
              <a:srgbClr val="66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733262" y="6059606"/>
            <a:ext cx="1037229" cy="461665"/>
          </a:xfrm>
          <a:prstGeom prst="rect">
            <a:avLst/>
          </a:prstGeom>
          <a:noFill/>
        </p:spPr>
        <p:txBody>
          <a:bodyPr wrap="square" rtlCol="0">
            <a:spAutoFit/>
          </a:bodyPr>
          <a:lstStyle/>
          <a:p>
            <a:r>
              <a:rPr kumimoji="1" lang="ja-JP" altLang="en-US" sz="2400" b="1" dirty="0"/>
              <a:t>：指腹</a:t>
            </a:r>
          </a:p>
        </p:txBody>
      </p:sp>
      <p:sp>
        <p:nvSpPr>
          <p:cNvPr id="6" name="テキスト ボックス 5"/>
          <p:cNvSpPr txBox="1"/>
          <p:nvPr/>
        </p:nvSpPr>
        <p:spPr>
          <a:xfrm>
            <a:off x="3755438" y="6048230"/>
            <a:ext cx="1037229" cy="461665"/>
          </a:xfrm>
          <a:prstGeom prst="rect">
            <a:avLst/>
          </a:prstGeom>
          <a:noFill/>
        </p:spPr>
        <p:txBody>
          <a:bodyPr wrap="square" rtlCol="0">
            <a:spAutoFit/>
          </a:bodyPr>
          <a:lstStyle/>
          <a:p>
            <a:r>
              <a:rPr kumimoji="1" lang="ja-JP" altLang="en-US" sz="2400" b="1" dirty="0"/>
              <a:t>：指先</a:t>
            </a:r>
          </a:p>
        </p:txBody>
      </p:sp>
      <p:sp>
        <p:nvSpPr>
          <p:cNvPr id="7" name="正方形/長方形 6"/>
          <p:cNvSpPr/>
          <p:nvPr/>
        </p:nvSpPr>
        <p:spPr>
          <a:xfrm>
            <a:off x="3002507" y="6059606"/>
            <a:ext cx="859809" cy="368490"/>
          </a:xfrm>
          <a:prstGeom prst="rect">
            <a:avLst/>
          </a:prstGeom>
          <a:solidFill>
            <a:srgbClr val="FFCC66"/>
          </a:solidFill>
          <a:ln>
            <a:solidFill>
              <a:srgbClr val="FFCC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89750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69725" y="7903998"/>
            <a:ext cx="10589849" cy="1792857"/>
            <a:chOff x="284205" y="5110715"/>
            <a:chExt cx="7767104" cy="1659606"/>
          </a:xfrm>
        </p:grpSpPr>
        <p:sp>
          <p:nvSpPr>
            <p:cNvPr id="6" name="正方形/長方形 5"/>
            <p:cNvSpPr/>
            <p:nvPr/>
          </p:nvSpPr>
          <p:spPr>
            <a:xfrm>
              <a:off x="284205" y="5110715"/>
              <a:ext cx="7722973" cy="165960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4834" y="5245052"/>
              <a:ext cx="7636475" cy="1452998"/>
            </a:xfrm>
            <a:prstGeom prst="rect">
              <a:avLst/>
            </a:prstGeom>
            <a:noFill/>
          </p:spPr>
          <p:txBody>
            <a:bodyPr wrap="square" rtlCol="0">
              <a:spAutoFit/>
            </a:bodyPr>
            <a:lstStyle/>
            <a:p>
              <a:r>
                <a:rPr lang="ja-JP" altLang="ja-JP" sz="3200" dirty="0"/>
                <a:t>これらのことより、高齢者への薬剤交付時には、</a:t>
              </a:r>
              <a:r>
                <a:rPr lang="en-US" altLang="ja-JP" sz="3200" dirty="0"/>
                <a:t>PTP</a:t>
              </a:r>
              <a:r>
                <a:rPr lang="ja-JP" altLang="ja-JP" sz="3200" dirty="0"/>
                <a:t>包装径と錠剤径に差がある薬剤では、包装の押す位置を正確に指導するか、一包化調剤を</a:t>
              </a:r>
              <a:r>
                <a:rPr lang="ja-JP" altLang="en-US" sz="3200" dirty="0"/>
                <a:t>検討する</a:t>
              </a:r>
              <a:r>
                <a:rPr lang="ja-JP" altLang="ja-JP" sz="3200" dirty="0"/>
                <a:t>必要があると考える。</a:t>
              </a:r>
              <a:endParaRPr lang="ja-JP" altLang="en-US" sz="3200" dirty="0"/>
            </a:p>
          </p:txBody>
        </p:sp>
      </p:grpSp>
      <p:sp>
        <p:nvSpPr>
          <p:cNvPr id="5" name="正方形/長方形 4"/>
          <p:cNvSpPr/>
          <p:nvPr/>
        </p:nvSpPr>
        <p:spPr>
          <a:xfrm>
            <a:off x="0" y="394447"/>
            <a:ext cx="9144000" cy="636341"/>
          </a:xfrm>
          <a:prstGeom prst="rect">
            <a:avLst/>
          </a:prstGeom>
          <a:solidFill>
            <a:schemeClr val="bg1"/>
          </a:solidFill>
          <a:ln w="6350" cap="flat" cmpd="sng" algn="ctr">
            <a:solidFill>
              <a:schemeClr val="bg1"/>
            </a:solidFill>
            <a:prstDash val="solid"/>
            <a:miter lim="800000"/>
          </a:ln>
          <a:effectLst/>
        </p:spPr>
        <p:txBody>
          <a:bodyPr rtlCol="0" anchor="ctr"/>
          <a:lstStyle/>
          <a:p>
            <a:pPr algn="ctr" defTabSz="2591981">
              <a:defRPr/>
            </a:pPr>
            <a:r>
              <a:rPr kumimoji="0" lang="ja-JP" altLang="en-US" sz="4050" b="1" u="sng" kern="0" dirty="0">
                <a:solidFill>
                  <a:srgbClr val="0070C0"/>
                </a:solidFill>
                <a:latin typeface="Calibri" panose="020F0502020204030204"/>
                <a:ea typeface="ＭＳ Ｐゴシック" panose="020B0600070205080204" pitchFamily="50" charset="-128"/>
              </a:rPr>
              <a:t>まとめ・考察</a:t>
            </a:r>
          </a:p>
        </p:txBody>
      </p:sp>
      <p:sp>
        <p:nvSpPr>
          <p:cNvPr id="3" name="正方形/長方形 2"/>
          <p:cNvSpPr/>
          <p:nvPr/>
        </p:nvSpPr>
        <p:spPr>
          <a:xfrm>
            <a:off x="504203" y="1305342"/>
            <a:ext cx="8451790" cy="4832092"/>
          </a:xfrm>
          <a:prstGeom prst="rect">
            <a:avLst/>
          </a:prstGeom>
        </p:spPr>
        <p:txBody>
          <a:bodyPr wrap="square">
            <a:spAutoFit/>
          </a:bodyPr>
          <a:lstStyle/>
          <a:p>
            <a:r>
              <a:rPr lang="ja-JP" altLang="en-US" sz="2800" dirty="0">
                <a:latin typeface="+mn-ea"/>
                <a:cs typeface="Times New Roman" panose="02020603050405020304" pitchFamily="18" charset="0"/>
              </a:rPr>
              <a:t>　</a:t>
            </a:r>
            <a:r>
              <a:rPr lang="ja-JP" altLang="ja-JP" sz="2800" dirty="0">
                <a:latin typeface="+mn-ea"/>
                <a:cs typeface="Times New Roman" panose="02020603050405020304" pitchFamily="18" charset="0"/>
              </a:rPr>
              <a:t>機械的押出し強度は、硬カプセル剤の号数の違いによる差は認められ</a:t>
            </a:r>
            <a:r>
              <a:rPr lang="ja-JP" altLang="en-US" sz="2800" dirty="0">
                <a:latin typeface="+mn-ea"/>
                <a:cs typeface="Times New Roman" panose="02020603050405020304" pitchFamily="18" charset="0"/>
              </a:rPr>
              <a:t>なかった</a:t>
            </a:r>
            <a:r>
              <a:rPr lang="ja-JP" altLang="ja-JP" sz="2800" dirty="0">
                <a:latin typeface="+mn-ea"/>
                <a:cs typeface="Times New Roman" panose="02020603050405020304" pitchFamily="18" charset="0"/>
              </a:rPr>
              <a:t>。また、同一成分の先発品および後発品間に押出し強度に差が認められた。機械的押出し強度は、指</a:t>
            </a:r>
            <a:r>
              <a:rPr lang="ja-JP" altLang="en-US" sz="2800" dirty="0">
                <a:latin typeface="+mn-ea"/>
                <a:cs typeface="Times New Roman" panose="02020603050405020304" pitchFamily="18" charset="0"/>
              </a:rPr>
              <a:t>先</a:t>
            </a:r>
            <a:r>
              <a:rPr lang="ja-JP" altLang="ja-JP" sz="2800" dirty="0">
                <a:latin typeface="+mn-ea"/>
                <a:cs typeface="Times New Roman" panose="02020603050405020304" pitchFamily="18" charset="0"/>
              </a:rPr>
              <a:t>を想定した場合よりも爪</a:t>
            </a:r>
            <a:r>
              <a:rPr lang="ja-JP" altLang="en-US" sz="2800" dirty="0">
                <a:latin typeface="+mn-ea"/>
                <a:cs typeface="Times New Roman" panose="02020603050405020304" pitchFamily="18" charset="0"/>
              </a:rPr>
              <a:t>先</a:t>
            </a:r>
            <a:r>
              <a:rPr lang="ja-JP" altLang="ja-JP" sz="2800" dirty="0">
                <a:latin typeface="+mn-ea"/>
                <a:cs typeface="Times New Roman" panose="02020603050405020304" pitchFamily="18" charset="0"/>
              </a:rPr>
              <a:t>を想定した場合の方が強度が小であった。</a:t>
            </a:r>
            <a:r>
              <a:rPr lang="ja-JP" altLang="en-US" sz="2800" dirty="0">
                <a:latin typeface="+mn-ea"/>
                <a:cs typeface="Times New Roman" panose="02020603050405020304" pitchFamily="18" charset="0"/>
              </a:rPr>
              <a:t>押出し時間は爪先より指腹の方が短かった。</a:t>
            </a:r>
            <a:r>
              <a:rPr lang="ja-JP" altLang="ja-JP" sz="2800" dirty="0">
                <a:latin typeface="+mn-ea"/>
                <a:cs typeface="Times New Roman" panose="02020603050405020304" pitchFamily="18" charset="0"/>
              </a:rPr>
              <a:t>実患者では、押出し時間は、ほとんどの患者で３秒以内であったが、中には７秒以上かかる患者もあった。また、左右の握力に差がある患者および握力が一桁の患者で取出しに大きな問題があった。</a:t>
            </a:r>
            <a:r>
              <a:rPr lang="en-US" altLang="ja-JP" sz="2800" dirty="0">
                <a:latin typeface="+mn-ea"/>
                <a:cs typeface="Times New Roman" panose="02020603050405020304" pitchFamily="18" charset="0"/>
              </a:rPr>
              <a:t>PTP</a:t>
            </a:r>
            <a:r>
              <a:rPr lang="ja-JP" altLang="ja-JP" sz="2800" dirty="0">
                <a:latin typeface="+mn-ea"/>
                <a:cs typeface="Times New Roman" panose="02020603050405020304" pitchFamily="18" charset="0"/>
              </a:rPr>
              <a:t>包装から押出し</a:t>
            </a:r>
            <a:r>
              <a:rPr lang="ja-JP" altLang="en-US" sz="2800" dirty="0">
                <a:latin typeface="+mn-ea"/>
                <a:cs typeface="Times New Roman" panose="02020603050405020304" pitchFamily="18" charset="0"/>
              </a:rPr>
              <a:t>辛い</a:t>
            </a:r>
            <a:r>
              <a:rPr lang="ja-JP" altLang="ja-JP" sz="2800" dirty="0">
                <a:latin typeface="+mn-ea"/>
                <a:cs typeface="Times New Roman" panose="02020603050405020304" pitchFamily="18" charset="0"/>
              </a:rPr>
              <a:t>硬カプセル剤については、薬剤交付時に十分な指導が必要であると考える。</a:t>
            </a:r>
            <a:endParaRPr lang="ja-JP" altLang="en-US" sz="2800" dirty="0">
              <a:latin typeface="+mn-ea"/>
            </a:endParaRPr>
          </a:p>
        </p:txBody>
      </p:sp>
    </p:spTree>
    <p:extLst>
      <p:ext uri="{BB962C8B-B14F-4D97-AF65-F5344CB8AC3E}">
        <p14:creationId xmlns:p14="http://schemas.microsoft.com/office/powerpoint/2010/main" val="638782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768" y="14068"/>
            <a:ext cx="9144000" cy="822960"/>
          </a:xfrm>
          <a:prstGeom prst="rect">
            <a:avLst/>
          </a:prstGeom>
        </p:spPr>
        <p:style>
          <a:lnRef idx="1">
            <a:schemeClr val="accent4"/>
          </a:lnRef>
          <a:fillRef idx="2">
            <a:schemeClr val="accent4"/>
          </a:fillRef>
          <a:effectRef idx="1">
            <a:schemeClr val="accent4"/>
          </a:effectRef>
          <a:fontRef idx="minor">
            <a:schemeClr val="dk1"/>
          </a:fontRef>
        </p:style>
        <p:txBody>
          <a:bodyPr vert="horz" lIns="518888" tIns="259444" rIns="518888" bIns="259444" rtlCol="0" anchor="ctr">
            <a:normAutofit fontScale="25000" lnSpcReduction="20000"/>
          </a:bodyPr>
          <a:lstStyle>
            <a:lvl1pPr algn="ctr" defTabSz="5188885" rtl="0" eaLnBrk="1" latinLnBrk="0" hangingPunct="1">
              <a:spcBef>
                <a:spcPct val="0"/>
              </a:spcBef>
              <a:buNone/>
              <a:defRPr kumimoji="1" sz="25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br>
              <a:rPr lang="en-US" altLang="ja-JP" dirty="0"/>
            </a:br>
            <a:r>
              <a:rPr lang="ja-JP" altLang="en-US" sz="19200" b="1" dirty="0"/>
              <a:t>目　　的</a:t>
            </a:r>
            <a:br>
              <a:rPr lang="en-US" altLang="ja-JP" dirty="0"/>
            </a:br>
            <a:endParaRPr lang="ja-JP" altLang="ja-JP" dirty="0"/>
          </a:p>
        </p:txBody>
      </p:sp>
      <p:sp>
        <p:nvSpPr>
          <p:cNvPr id="4" name="正方形/長方形 3"/>
          <p:cNvSpPr/>
          <p:nvPr/>
        </p:nvSpPr>
        <p:spPr>
          <a:xfrm>
            <a:off x="817322" y="1057802"/>
            <a:ext cx="7865205" cy="5509200"/>
          </a:xfrm>
          <a:prstGeom prst="rect">
            <a:avLst/>
          </a:prstGeom>
        </p:spPr>
        <p:txBody>
          <a:bodyPr wrap="square">
            <a:spAutoFit/>
          </a:bodyPr>
          <a:lstStyle/>
          <a:p>
            <a:pPr>
              <a:spcAft>
                <a:spcPts val="0"/>
              </a:spcAft>
            </a:pPr>
            <a:r>
              <a:rPr lang="ja-JP" altLang="en-US" sz="3200" kern="100" dirty="0">
                <a:latin typeface="+mn-ea"/>
                <a:cs typeface="Times New Roman" panose="02020603050405020304" pitchFamily="18" charset="0"/>
              </a:rPr>
              <a:t>　</a:t>
            </a:r>
            <a:r>
              <a:rPr lang="ja-JP" altLang="ja-JP" sz="3200" kern="100" dirty="0">
                <a:latin typeface="+mn-ea"/>
                <a:cs typeface="Times New Roman" panose="02020603050405020304" pitchFamily="18" charset="0"/>
              </a:rPr>
              <a:t>高齢化社会を迎えて医薬品の包装・容器にユニバーサルデザインが積極的に導入されている。中でも</a:t>
            </a:r>
            <a:r>
              <a:rPr lang="en-US" altLang="ja-JP" sz="3200" kern="100" dirty="0">
                <a:latin typeface="+mn-ea"/>
                <a:cs typeface="Times New Roman" panose="02020603050405020304" pitchFamily="18" charset="0"/>
              </a:rPr>
              <a:t>PTP</a:t>
            </a:r>
            <a:r>
              <a:rPr lang="ja-JP" altLang="ja-JP" sz="3200" kern="100" dirty="0">
                <a:latin typeface="+mn-ea"/>
                <a:cs typeface="Times New Roman" panose="02020603050405020304" pitchFamily="18" charset="0"/>
              </a:rPr>
              <a:t>包装は、医薬品の品質保持、携帯に便利である等の利点があり、錠剤・カプセル剤の包装形態として汎用されている。しかしながら、高齢女性患者から薬剤を押出しにくい、押出せないとの苦情が多々ある。そこで今回、苦情が多いカプセル剤（硬カプセル）について、</a:t>
            </a:r>
            <a:r>
              <a:rPr lang="en-US" altLang="ja-JP" sz="3200" kern="100" dirty="0">
                <a:latin typeface="+mn-ea"/>
                <a:cs typeface="Times New Roman" panose="02020603050405020304" pitchFamily="18" charset="0"/>
              </a:rPr>
              <a:t>PTP</a:t>
            </a:r>
            <a:r>
              <a:rPr lang="ja-JP" altLang="ja-JP" sz="3200" kern="100" dirty="0">
                <a:latin typeface="+mn-ea"/>
                <a:cs typeface="Times New Roman" panose="02020603050405020304" pitchFamily="18" charset="0"/>
              </a:rPr>
              <a:t>包装からの押出し強度を機械的に測定すると共に、薬局における実患者での押出しを検討したので報告する。</a:t>
            </a:r>
            <a:endParaRPr lang="ja-JP" altLang="ja-JP" sz="32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303358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0"/>
            <a:ext cx="9144000" cy="797002"/>
          </a:xfrm>
          <a:prstGeom prst="rect">
            <a:avLst/>
          </a:prstGeom>
        </p:spPr>
        <p:style>
          <a:lnRef idx="1">
            <a:schemeClr val="accent4"/>
          </a:lnRef>
          <a:fillRef idx="2">
            <a:schemeClr val="accent4"/>
          </a:fillRef>
          <a:effectRef idx="1">
            <a:schemeClr val="accent4"/>
          </a:effectRef>
          <a:fontRef idx="minor">
            <a:schemeClr val="dk1"/>
          </a:fontRef>
        </p:style>
        <p:txBody>
          <a:bodyPr vert="horz" lIns="518888" tIns="259444" rIns="518888" bIns="259444" rtlCol="0" anchor="ctr">
            <a:noAutofit/>
          </a:bodyPr>
          <a:lstStyle>
            <a:lvl1pPr algn="ctr" defTabSz="5188885" rtl="0" eaLnBrk="1" latinLnBrk="0" hangingPunct="1">
              <a:spcBef>
                <a:spcPct val="0"/>
              </a:spcBef>
              <a:buNone/>
              <a:defRPr kumimoji="1" sz="25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4800" b="1" dirty="0"/>
              <a:t>方　　法</a:t>
            </a:r>
          </a:p>
        </p:txBody>
      </p:sp>
      <p:sp>
        <p:nvSpPr>
          <p:cNvPr id="5" name="正方形/長方形 4"/>
          <p:cNvSpPr/>
          <p:nvPr/>
        </p:nvSpPr>
        <p:spPr>
          <a:xfrm>
            <a:off x="875942" y="991313"/>
            <a:ext cx="7994593" cy="5509200"/>
          </a:xfrm>
          <a:prstGeom prst="rect">
            <a:avLst/>
          </a:prstGeom>
        </p:spPr>
        <p:txBody>
          <a:bodyPr wrap="square">
            <a:spAutoFit/>
          </a:bodyPr>
          <a:lstStyle/>
          <a:p>
            <a:pPr>
              <a:spcAft>
                <a:spcPts val="0"/>
              </a:spcAft>
            </a:pPr>
            <a:r>
              <a:rPr lang="ja-JP" altLang="ja-JP" sz="3200" kern="100" dirty="0">
                <a:latin typeface="+mn-ea"/>
                <a:cs typeface="Times New Roman" panose="02020603050405020304" pitchFamily="18" charset="0"/>
              </a:rPr>
              <a:t>硬カプセル剤は号数の違う医薬品を用いた。また、先発品と後発品の押出し強度に違いがあるかどうかを同一成分の硬カプセルを用いて行った。機械的押出し強度の測定は、荷重測定器：フォースゲージタイプ</a:t>
            </a:r>
            <a:r>
              <a:rPr lang="en-US" altLang="ja-JP" sz="3200" kern="100" dirty="0">
                <a:latin typeface="+mn-ea"/>
                <a:cs typeface="Times New Roman" panose="02020603050405020304" pitchFamily="18" charset="0"/>
              </a:rPr>
              <a:t>MODEL-1308U</a:t>
            </a:r>
            <a:r>
              <a:rPr lang="ja-JP" altLang="ja-JP" sz="3200" kern="100" dirty="0">
                <a:latin typeface="+mn-ea"/>
                <a:cs typeface="Times New Roman" panose="02020603050405020304" pitchFamily="18" charset="0"/>
              </a:rPr>
              <a:t>を用いて、①爪で押出しを行う、②指で押出しを行うことを想定して行った。実患者は、四国調剤グループ内薬局に来局された</a:t>
            </a:r>
            <a:r>
              <a:rPr lang="en-US" altLang="ja-JP" sz="3200" kern="100" dirty="0">
                <a:latin typeface="+mn-ea"/>
                <a:cs typeface="Times New Roman" panose="02020603050405020304" pitchFamily="18" charset="0"/>
              </a:rPr>
              <a:t>70</a:t>
            </a:r>
            <a:r>
              <a:rPr lang="ja-JP" altLang="ja-JP" sz="3200" kern="100" dirty="0">
                <a:latin typeface="+mn-ea"/>
                <a:cs typeface="Times New Roman" panose="02020603050405020304" pitchFamily="18" charset="0"/>
              </a:rPr>
              <a:t>歳以上の女性とした。</a:t>
            </a:r>
            <a:r>
              <a:rPr lang="en-US" altLang="ja-JP" sz="3200" kern="100" dirty="0">
                <a:latin typeface="+mn-ea"/>
                <a:cs typeface="Times New Roman" panose="02020603050405020304" pitchFamily="18" charset="0"/>
              </a:rPr>
              <a:t>PTP</a:t>
            </a:r>
            <a:r>
              <a:rPr lang="ja-JP" altLang="ja-JP" sz="3200" kern="100" dirty="0">
                <a:latin typeface="+mn-ea"/>
                <a:cs typeface="Times New Roman" panose="02020603050405020304" pitchFamily="18" charset="0"/>
              </a:rPr>
              <a:t>包装からの硬カプセルの押出し評価は、押出しのしやすさ、時間および実患者の握力等を調べて行った。</a:t>
            </a:r>
            <a:endParaRPr lang="ja-JP" altLang="ja-JP" sz="32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22332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0" y="-606"/>
            <a:ext cx="9144001" cy="6218913"/>
            <a:chOff x="21035369" y="6286795"/>
            <a:chExt cx="10583494" cy="6877380"/>
          </a:xfrm>
        </p:grpSpPr>
        <p:sp>
          <p:nvSpPr>
            <p:cNvPr id="3" name="正方形/長方形 2"/>
            <p:cNvSpPr/>
            <p:nvPr/>
          </p:nvSpPr>
          <p:spPr>
            <a:xfrm>
              <a:off x="21035369" y="6286795"/>
              <a:ext cx="10583494" cy="898479"/>
            </a:xfrm>
            <a:prstGeom prst="rect">
              <a:avLst/>
            </a:prstGeom>
            <a:gradFill rotWithShape="1">
              <a:gsLst>
                <a:gs pos="0">
                  <a:srgbClr val="FFC000">
                    <a:lumMod val="110000"/>
                    <a:satMod val="105000"/>
                    <a:tint val="67000"/>
                  </a:srgbClr>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algn="ctr" defTabSz="2591981">
                <a:defRPr/>
              </a:pPr>
              <a:endParaRPr kumimoji="0" lang="ja-JP" altLang="en-US" sz="4800" b="1" kern="0" dirty="0">
                <a:solidFill>
                  <a:prstClr val="black"/>
                </a:solidFill>
                <a:latin typeface="Calibri" panose="020F0502020204030204"/>
                <a:ea typeface="ＭＳ Ｐゴシック" panose="020B0600070205080204" pitchFamily="50" charset="-128"/>
              </a:endParaRPr>
            </a:p>
          </p:txBody>
        </p:sp>
        <p:sp>
          <p:nvSpPr>
            <p:cNvPr id="4" name="テキスト ボックス 3"/>
            <p:cNvSpPr txBox="1"/>
            <p:nvPr/>
          </p:nvSpPr>
          <p:spPr>
            <a:xfrm>
              <a:off x="21926450" y="9178691"/>
              <a:ext cx="9362435" cy="1569660"/>
            </a:xfrm>
            <a:prstGeom prst="rect">
              <a:avLst/>
            </a:prstGeom>
            <a:noFill/>
          </p:spPr>
          <p:txBody>
            <a:bodyPr wrap="square" rtlCol="0">
              <a:spAutoFit/>
            </a:bodyPr>
            <a:lstStyle/>
            <a:p>
              <a:pPr defTabSz="2591981"/>
              <a:r>
                <a:rPr lang="ja-JP" altLang="en-US" sz="3200" b="1" dirty="0">
                  <a:solidFill>
                    <a:srgbClr val="5B9BD5">
                      <a:lumMod val="75000"/>
                    </a:srgbClr>
                  </a:solidFill>
                  <a:latin typeface="ＭＳ Ｐゴシック" panose="020B0600070205080204" pitchFamily="50" charset="-128"/>
                </a:rPr>
                <a:t>開封強度測定</a:t>
              </a:r>
              <a:endParaRPr lang="en-US" altLang="ja-JP" sz="3200" b="1" dirty="0">
                <a:solidFill>
                  <a:srgbClr val="5B9BD5">
                    <a:lumMod val="75000"/>
                  </a:srgbClr>
                </a:solidFill>
                <a:latin typeface="ＭＳ Ｐゴシック" panose="020B0600070205080204" pitchFamily="50" charset="-128"/>
              </a:endParaRPr>
            </a:p>
            <a:p>
              <a:pPr defTabSz="2591981"/>
              <a:r>
                <a:rPr lang="ja-JP" altLang="en-US" sz="3200" b="1" dirty="0">
                  <a:solidFill>
                    <a:prstClr val="black"/>
                  </a:solidFill>
                  <a:latin typeface="ＭＳ Ｐゴシック" panose="020B0600070205080204" pitchFamily="50" charset="-128"/>
                </a:rPr>
                <a:t>アイコーエンジニアリング（株）　</a:t>
              </a:r>
              <a:endParaRPr lang="en-US" altLang="ja-JP" sz="3200" b="1" dirty="0">
                <a:solidFill>
                  <a:prstClr val="black"/>
                </a:solidFill>
                <a:latin typeface="ＭＳ Ｐゴシック" panose="020B0600070205080204" pitchFamily="50" charset="-128"/>
              </a:endParaRPr>
            </a:p>
            <a:p>
              <a:pPr defTabSz="2591981"/>
              <a:r>
                <a:rPr lang="ja-JP" altLang="en-US" sz="3200" b="1" dirty="0">
                  <a:solidFill>
                    <a:prstClr val="black"/>
                  </a:solidFill>
                  <a:latin typeface="ＭＳ Ｐゴシック" panose="020B0600070205080204" pitchFamily="50" charset="-128"/>
                </a:rPr>
                <a:t>荷重測定器：フォースゲージタイプ（</a:t>
              </a:r>
              <a:r>
                <a:rPr lang="en-US" altLang="ja-JP" sz="3200" b="1" dirty="0">
                  <a:solidFill>
                    <a:prstClr val="black"/>
                  </a:solidFill>
                  <a:latin typeface="ＭＳ Ｐゴシック" panose="020B0600070205080204" pitchFamily="50" charset="-128"/>
                </a:rPr>
                <a:t>MODEL-1308U</a:t>
              </a:r>
              <a:r>
                <a:rPr lang="ja-JP" altLang="en-US" sz="3200" b="1" dirty="0">
                  <a:solidFill>
                    <a:prstClr val="black"/>
                  </a:solidFill>
                  <a:latin typeface="ＭＳ Ｐゴシック" panose="020B0600070205080204" pitchFamily="50" charset="-128"/>
                </a:rPr>
                <a:t>）</a:t>
              </a:r>
              <a:endParaRPr lang="en-US" altLang="ja-JP" sz="3200" b="1" dirty="0">
                <a:solidFill>
                  <a:prstClr val="black"/>
                </a:solidFill>
                <a:latin typeface="ＭＳ Ｐゴシック" panose="020B0600070205080204" pitchFamily="50" charset="-128"/>
              </a:endParaRPr>
            </a:p>
          </p:txBody>
        </p:sp>
        <p:sp>
          <p:nvSpPr>
            <p:cNvPr id="5" name="テキスト ボックス 4"/>
            <p:cNvSpPr txBox="1"/>
            <p:nvPr/>
          </p:nvSpPr>
          <p:spPr>
            <a:xfrm>
              <a:off x="21926450" y="7443312"/>
              <a:ext cx="8941885" cy="1631216"/>
            </a:xfrm>
            <a:prstGeom prst="rect">
              <a:avLst/>
            </a:prstGeom>
            <a:noFill/>
          </p:spPr>
          <p:txBody>
            <a:bodyPr wrap="square" rtlCol="0">
              <a:spAutoFit/>
            </a:bodyPr>
            <a:lstStyle/>
            <a:p>
              <a:pPr defTabSz="2591981"/>
              <a:r>
                <a:rPr lang="ja-JP" altLang="en-US" sz="3600" b="1" dirty="0">
                  <a:solidFill>
                    <a:srgbClr val="0070C0"/>
                  </a:solidFill>
                  <a:latin typeface="ＭＳ Ｐゴシック" panose="020B0600070205080204" pitchFamily="50" charset="-128"/>
                </a:rPr>
                <a:t>試験方法</a:t>
              </a:r>
              <a:endParaRPr lang="en-US" altLang="ja-JP" sz="3600" b="1" dirty="0">
                <a:solidFill>
                  <a:srgbClr val="0070C0"/>
                </a:solidFill>
                <a:latin typeface="ＭＳ Ｐゴシック" panose="020B0600070205080204" pitchFamily="50" charset="-128"/>
              </a:endParaRPr>
            </a:p>
            <a:p>
              <a:pPr defTabSz="2591981"/>
              <a:r>
                <a:rPr lang="en-US" altLang="ja-JP" sz="3200" b="1" dirty="0">
                  <a:solidFill>
                    <a:prstClr val="black"/>
                  </a:solidFill>
                  <a:latin typeface="ＭＳ Ｐゴシック" panose="020B0600070205080204" pitchFamily="50" charset="-128"/>
                </a:rPr>
                <a:t>S0022</a:t>
              </a:r>
              <a:r>
                <a:rPr lang="ja-JP" altLang="en-US" sz="3200" b="1" dirty="0">
                  <a:solidFill>
                    <a:prstClr val="black"/>
                  </a:solidFill>
                  <a:latin typeface="ＭＳ Ｐゴシック" panose="020B0600070205080204" pitchFamily="50" charset="-128"/>
                </a:rPr>
                <a:t> 高齢者・障害者配慮設計指針</a:t>
              </a:r>
              <a:r>
                <a:rPr lang="en-US" altLang="ja-JP" sz="3200" b="1" dirty="0">
                  <a:solidFill>
                    <a:prstClr val="black"/>
                  </a:solidFill>
                  <a:latin typeface="ＭＳ Ｐゴシック" panose="020B0600070205080204" pitchFamily="50" charset="-128"/>
                </a:rPr>
                <a:t>-</a:t>
              </a:r>
              <a:r>
                <a:rPr lang="ja-JP" altLang="en-US" sz="3200" b="1" dirty="0">
                  <a:solidFill>
                    <a:prstClr val="black"/>
                  </a:solidFill>
                  <a:latin typeface="ＭＳ Ｐゴシック" panose="020B0600070205080204" pitchFamily="50" charset="-128"/>
                </a:rPr>
                <a:t>包装・容器</a:t>
              </a:r>
              <a:r>
                <a:rPr lang="en-US" altLang="ja-JP" sz="3200" b="1" dirty="0">
                  <a:solidFill>
                    <a:prstClr val="black"/>
                  </a:solidFill>
                  <a:latin typeface="ＭＳ Ｐゴシック" panose="020B0600070205080204" pitchFamily="50" charset="-128"/>
                </a:rPr>
                <a:t>-</a:t>
              </a:r>
              <a:r>
                <a:rPr lang="ja-JP" altLang="en-US" sz="3200" b="1" dirty="0">
                  <a:solidFill>
                    <a:prstClr val="black"/>
                  </a:solidFill>
                  <a:latin typeface="ＭＳ Ｐゴシック" panose="020B0600070205080204" pitchFamily="50" charset="-128"/>
                </a:rPr>
                <a:t>開封性試験方法に準拠</a:t>
              </a:r>
              <a:endParaRPr lang="en-US" altLang="ja-JP" sz="3200" b="1" dirty="0">
                <a:solidFill>
                  <a:prstClr val="black"/>
                </a:solidFill>
                <a:latin typeface="ＭＳ Ｐゴシック" panose="020B060007020508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3847410" y="11096235"/>
              <a:ext cx="2009584" cy="2126295"/>
            </a:xfrm>
            <a:prstGeom prst="rect">
              <a:avLst/>
            </a:prstGeom>
          </p:spPr>
        </p:pic>
        <p:sp>
          <p:nvSpPr>
            <p:cNvPr id="10" name="テキスト ボックス 9"/>
            <p:cNvSpPr txBox="1"/>
            <p:nvPr/>
          </p:nvSpPr>
          <p:spPr>
            <a:xfrm>
              <a:off x="23056638" y="6318371"/>
              <a:ext cx="7102058" cy="918984"/>
            </a:xfrm>
            <a:prstGeom prst="rect">
              <a:avLst/>
            </a:prstGeom>
            <a:noFill/>
          </p:spPr>
          <p:txBody>
            <a:bodyPr wrap="square" rtlCol="0">
              <a:spAutoFit/>
            </a:bodyPr>
            <a:lstStyle/>
            <a:p>
              <a:r>
                <a:rPr lang="ja-JP" altLang="en-US" sz="4800" b="1" dirty="0"/>
                <a:t>取り出し強度の測定</a:t>
              </a:r>
            </a:p>
          </p:txBody>
        </p:sp>
      </p:grpSp>
    </p:spTree>
    <p:extLst>
      <p:ext uri="{BB962C8B-B14F-4D97-AF65-F5344CB8AC3E}">
        <p14:creationId xmlns:p14="http://schemas.microsoft.com/office/powerpoint/2010/main" val="87565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クリックすると新しいウィンドウで開きま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548" y="541748"/>
            <a:ext cx="2316972" cy="1743494"/>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273356" y="724513"/>
            <a:ext cx="2727029" cy="369332"/>
          </a:xfrm>
          <a:prstGeom prst="rect">
            <a:avLst/>
          </a:prstGeom>
        </p:spPr>
        <p:txBody>
          <a:bodyPr wrap="none">
            <a:spAutoFit/>
          </a:bodyPr>
          <a:lstStyle/>
          <a:p>
            <a:pPr fontAlgn="ctr"/>
            <a:r>
              <a:rPr lang="ja-JP" altLang="en-US" b="1" dirty="0"/>
              <a:t>ポンタールカプセル</a:t>
            </a:r>
            <a:r>
              <a:rPr lang="en-US" altLang="ja-JP" b="1" dirty="0"/>
              <a:t>250mg</a:t>
            </a:r>
            <a:endParaRPr lang="en-US" altLang="ja-JP" b="1" dirty="0">
              <a:solidFill>
                <a:srgbClr val="000000"/>
              </a:solidFill>
              <a:latin typeface="ＭＳ Ｐゴシック" panose="020B0600070205080204" pitchFamily="50" charset="-128"/>
            </a:endParaRPr>
          </a:p>
        </p:txBody>
      </p:sp>
      <p:pic>
        <p:nvPicPr>
          <p:cNvPr id="1028" name="Picture 4" descr="クリックすると新しいウィンドウで開きま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55" y="2747197"/>
            <a:ext cx="2271431" cy="186340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aska-pharma.co.jp/iryouiyaku/upload/save_image/dp_altat_cap37-5_ptp10_2C1_20150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0397" y="1108143"/>
            <a:ext cx="2314890" cy="77044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クリックすると新しいウィンドウで開きます"/>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834" y="1729954"/>
            <a:ext cx="2438400" cy="1553382"/>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119200" y="1795481"/>
            <a:ext cx="3207866" cy="369332"/>
          </a:xfrm>
          <a:prstGeom prst="rect">
            <a:avLst/>
          </a:prstGeom>
        </p:spPr>
        <p:txBody>
          <a:bodyPr wrap="none">
            <a:spAutoFit/>
          </a:bodyPr>
          <a:lstStyle/>
          <a:p>
            <a:pPr fontAlgn="ctr"/>
            <a:r>
              <a:rPr lang="ja-JP" altLang="en-US" b="1" dirty="0">
                <a:solidFill>
                  <a:schemeClr val="dk1"/>
                </a:solidFill>
              </a:rPr>
              <a:t>ジソピラミドカプセル</a:t>
            </a:r>
            <a:r>
              <a:rPr lang="en-US" altLang="ja-JP" b="1" dirty="0">
                <a:solidFill>
                  <a:schemeClr val="dk1"/>
                </a:solidFill>
              </a:rPr>
              <a:t>50mg</a:t>
            </a:r>
            <a:r>
              <a:rPr lang="ja-JP" altLang="en-US" b="1" dirty="0">
                <a:solidFill>
                  <a:schemeClr val="dk1"/>
                </a:solidFill>
              </a:rPr>
              <a:t>「</a:t>
            </a:r>
            <a:r>
              <a:rPr lang="en-US" altLang="ja-JP" b="1" dirty="0">
                <a:solidFill>
                  <a:schemeClr val="dk1"/>
                </a:solidFill>
              </a:rPr>
              <a:t>SW</a:t>
            </a:r>
            <a:r>
              <a:rPr lang="ja-JP" altLang="en-US" b="1" dirty="0">
                <a:solidFill>
                  <a:schemeClr val="dk1"/>
                </a:solidFill>
              </a:rPr>
              <a:t>」</a:t>
            </a:r>
            <a:endParaRPr lang="en-US" altLang="ja-JP" b="1" dirty="0">
              <a:solidFill>
                <a:srgbClr val="000000"/>
              </a:solidFill>
              <a:latin typeface="ＭＳ Ｐゴシック" panose="020B0600070205080204" pitchFamily="50" charset="-128"/>
            </a:endParaRPr>
          </a:p>
        </p:txBody>
      </p:sp>
      <p:pic>
        <p:nvPicPr>
          <p:cNvPr id="1034" name="Picture 10" descr="クリックすると新しいウィンドウで開きます"/>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70" y="4007429"/>
            <a:ext cx="2438400" cy="1644088"/>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198434" y="4110673"/>
            <a:ext cx="2813591" cy="369332"/>
          </a:xfrm>
          <a:prstGeom prst="rect">
            <a:avLst/>
          </a:prstGeom>
        </p:spPr>
        <p:txBody>
          <a:bodyPr wrap="none">
            <a:spAutoFit/>
          </a:bodyPr>
          <a:lstStyle/>
          <a:p>
            <a:pPr fontAlgn="ctr"/>
            <a:r>
              <a:rPr lang="ja-JP" altLang="en-US" b="1" dirty="0">
                <a:solidFill>
                  <a:schemeClr val="dk1"/>
                </a:solidFill>
              </a:rPr>
              <a:t>ドグマチールカプセル</a:t>
            </a:r>
            <a:r>
              <a:rPr lang="en-US" altLang="ja-JP" b="1" dirty="0">
                <a:solidFill>
                  <a:schemeClr val="dk1"/>
                </a:solidFill>
              </a:rPr>
              <a:t>50mg</a:t>
            </a:r>
            <a:endParaRPr lang="en-US" altLang="ja-JP" b="1" dirty="0">
              <a:solidFill>
                <a:srgbClr val="000000"/>
              </a:solidFill>
              <a:latin typeface="ＭＳ Ｐゴシック" panose="020B0600070205080204" pitchFamily="50" charset="-128"/>
            </a:endParaRPr>
          </a:p>
        </p:txBody>
      </p:sp>
      <p:pic>
        <p:nvPicPr>
          <p:cNvPr id="1036" name="Picture 12" descr="クリックすると新しいウィンドウで開きます"/>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870" y="5192983"/>
            <a:ext cx="2438400" cy="1743562"/>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110446" y="5272122"/>
            <a:ext cx="3084242" cy="369332"/>
          </a:xfrm>
          <a:prstGeom prst="rect">
            <a:avLst/>
          </a:prstGeom>
        </p:spPr>
        <p:txBody>
          <a:bodyPr wrap="none">
            <a:spAutoFit/>
          </a:bodyPr>
          <a:lstStyle/>
          <a:p>
            <a:pPr fontAlgn="ctr"/>
            <a:r>
              <a:rPr lang="ja-JP" altLang="en-US" b="1" dirty="0">
                <a:solidFill>
                  <a:schemeClr val="dk1"/>
                </a:solidFill>
              </a:rPr>
              <a:t>スルピリドカプセル</a:t>
            </a:r>
            <a:r>
              <a:rPr lang="en-US" altLang="ja-JP" b="1" dirty="0">
                <a:solidFill>
                  <a:schemeClr val="dk1"/>
                </a:solidFill>
              </a:rPr>
              <a:t>50mg</a:t>
            </a:r>
            <a:r>
              <a:rPr lang="ja-JP" altLang="en-US" b="1" dirty="0">
                <a:solidFill>
                  <a:schemeClr val="dk1"/>
                </a:solidFill>
              </a:rPr>
              <a:t>「</a:t>
            </a:r>
            <a:r>
              <a:rPr lang="en-US" altLang="ja-JP" b="1" dirty="0">
                <a:solidFill>
                  <a:schemeClr val="dk1"/>
                </a:solidFill>
              </a:rPr>
              <a:t>TCK]</a:t>
            </a:r>
            <a:endParaRPr lang="en-US" altLang="ja-JP" b="1" dirty="0">
              <a:solidFill>
                <a:srgbClr val="000000"/>
              </a:solidFill>
              <a:latin typeface="ＭＳ Ｐゴシック" panose="020B0600070205080204" pitchFamily="50" charset="-128"/>
            </a:endParaRPr>
          </a:p>
        </p:txBody>
      </p:sp>
      <p:sp>
        <p:nvSpPr>
          <p:cNvPr id="6" name="正方形/長方形 5"/>
          <p:cNvSpPr/>
          <p:nvPr/>
        </p:nvSpPr>
        <p:spPr>
          <a:xfrm>
            <a:off x="251876" y="2888906"/>
            <a:ext cx="2560316" cy="369332"/>
          </a:xfrm>
          <a:prstGeom prst="rect">
            <a:avLst/>
          </a:prstGeom>
        </p:spPr>
        <p:txBody>
          <a:bodyPr wrap="none">
            <a:spAutoFit/>
          </a:bodyPr>
          <a:lstStyle/>
          <a:p>
            <a:pPr fontAlgn="ctr"/>
            <a:r>
              <a:rPr lang="ja-JP" altLang="en-US" b="1" dirty="0"/>
              <a:t>リスモダンカプセル</a:t>
            </a:r>
            <a:r>
              <a:rPr lang="en-US" altLang="ja-JP" b="1" dirty="0"/>
              <a:t>50mg</a:t>
            </a:r>
            <a:endParaRPr lang="en-US" altLang="ja-JP" b="1" dirty="0">
              <a:solidFill>
                <a:srgbClr val="000000"/>
              </a:solidFill>
              <a:latin typeface="ＭＳ Ｐゴシック" panose="020B0600070205080204" pitchFamily="50" charset="-128"/>
            </a:endParaRPr>
          </a:p>
        </p:txBody>
      </p:sp>
      <p:sp>
        <p:nvSpPr>
          <p:cNvPr id="9" name="正方形/長方形 8"/>
          <p:cNvSpPr/>
          <p:nvPr/>
        </p:nvSpPr>
        <p:spPr>
          <a:xfrm>
            <a:off x="3376077" y="772913"/>
            <a:ext cx="2672526" cy="369332"/>
          </a:xfrm>
          <a:prstGeom prst="rect">
            <a:avLst/>
          </a:prstGeom>
        </p:spPr>
        <p:txBody>
          <a:bodyPr wrap="none">
            <a:spAutoFit/>
          </a:bodyPr>
          <a:lstStyle/>
          <a:p>
            <a:pPr lvl="0" fontAlgn="ctr">
              <a:defRPr/>
            </a:pPr>
            <a:r>
              <a:rPr lang="ja-JP" altLang="en-US" b="1" dirty="0">
                <a:solidFill>
                  <a:schemeClr val="dk1"/>
                </a:solidFill>
              </a:rPr>
              <a:t>アルタットカプセル</a:t>
            </a:r>
            <a:r>
              <a:rPr lang="en-US" altLang="ja-JP" b="1" dirty="0">
                <a:solidFill>
                  <a:schemeClr val="dk1"/>
                </a:solidFill>
              </a:rPr>
              <a:t>37.5mg</a:t>
            </a:r>
            <a:endParaRPr lang="en-US" altLang="ja-JP" b="1" dirty="0">
              <a:solidFill>
                <a:srgbClr val="000000"/>
              </a:solidFill>
              <a:latin typeface="ＭＳ Ｐゴシック" panose="020B0600070205080204" pitchFamily="50" charset="-128"/>
            </a:endParaRPr>
          </a:p>
        </p:txBody>
      </p:sp>
      <p:pic>
        <p:nvPicPr>
          <p:cNvPr id="1038" name="Picture 14" descr="クリックすると新しいウィンドウで開きます"/>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05725" y="2247398"/>
            <a:ext cx="2438400" cy="1555186"/>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3214934" y="1927503"/>
            <a:ext cx="2941353" cy="584775"/>
          </a:xfrm>
          <a:prstGeom prst="rect">
            <a:avLst/>
          </a:prstGeom>
        </p:spPr>
        <p:txBody>
          <a:bodyPr wrap="square">
            <a:spAutoFit/>
          </a:bodyPr>
          <a:lstStyle/>
          <a:p>
            <a:pPr lvl="0" fontAlgn="ctr">
              <a:defRPr/>
            </a:pPr>
            <a:r>
              <a:rPr lang="ja-JP" altLang="en-US" sz="1600" b="1" dirty="0">
                <a:solidFill>
                  <a:schemeClr val="dk1"/>
                </a:solidFill>
              </a:rPr>
              <a:t>ロキサチジン酢酸エステル塩酸塩カプセル</a:t>
            </a:r>
            <a:r>
              <a:rPr lang="en-US" altLang="ja-JP" sz="1600" b="1" dirty="0">
                <a:solidFill>
                  <a:schemeClr val="dk1"/>
                </a:solidFill>
              </a:rPr>
              <a:t>37.5mg</a:t>
            </a:r>
            <a:r>
              <a:rPr lang="ja-JP" altLang="en-US" sz="1600" b="1" dirty="0">
                <a:solidFill>
                  <a:schemeClr val="dk1"/>
                </a:solidFill>
              </a:rPr>
              <a:t>「サワイ」</a:t>
            </a:r>
            <a:endParaRPr lang="en-US" altLang="ja-JP" sz="1600" b="1" dirty="0">
              <a:solidFill>
                <a:srgbClr val="000000"/>
              </a:solidFill>
              <a:latin typeface="ＭＳ Ｐゴシック" panose="020B0600070205080204" pitchFamily="50" charset="-128"/>
            </a:endParaRPr>
          </a:p>
        </p:txBody>
      </p:sp>
      <p:pic>
        <p:nvPicPr>
          <p:cNvPr id="1040" name="Picture 16" descr="クリックすると新しいウィンドウで開きます"/>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3998" y="3712048"/>
            <a:ext cx="2438400" cy="1461898"/>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3222472" y="3597674"/>
            <a:ext cx="2784737" cy="369332"/>
          </a:xfrm>
          <a:prstGeom prst="rect">
            <a:avLst/>
          </a:prstGeom>
        </p:spPr>
        <p:txBody>
          <a:bodyPr wrap="none">
            <a:spAutoFit/>
          </a:bodyPr>
          <a:lstStyle/>
          <a:p>
            <a:pPr fontAlgn="ctr"/>
            <a:r>
              <a:rPr lang="ja-JP" altLang="en-US" b="1" dirty="0"/>
              <a:t>セルベックスカプセル</a:t>
            </a:r>
            <a:r>
              <a:rPr lang="en-US" altLang="ja-JP" b="1" dirty="0"/>
              <a:t>50mg</a:t>
            </a:r>
            <a:endParaRPr lang="en-US" altLang="ja-JP" b="1" dirty="0">
              <a:solidFill>
                <a:srgbClr val="000000"/>
              </a:solidFill>
              <a:latin typeface="ＭＳ Ｐゴシック" panose="020B0600070205080204" pitchFamily="50" charset="-128"/>
            </a:endParaRPr>
          </a:p>
        </p:txBody>
      </p:sp>
      <p:pic>
        <p:nvPicPr>
          <p:cNvPr id="1042" name="Picture 18" descr="クリックすると新しいウィンドウで開きます"/>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23169" y="4999034"/>
            <a:ext cx="2279976" cy="1982476"/>
          </a:xfrm>
          <a:prstGeom prst="rect">
            <a:avLst/>
          </a:prstGeom>
          <a:noFill/>
          <a:extLst>
            <a:ext uri="{909E8E84-426E-40DD-AFC4-6F175D3DCCD1}">
              <a14:hiddenFill xmlns:a14="http://schemas.microsoft.com/office/drawing/2010/main">
                <a:solidFill>
                  <a:srgbClr val="FFFFFF"/>
                </a:solidFill>
              </a14:hiddenFill>
            </a:ext>
          </a:extLst>
        </p:spPr>
      </p:pic>
      <p:sp>
        <p:nvSpPr>
          <p:cNvPr id="14" name="正方形/長方形 13"/>
          <p:cNvSpPr/>
          <p:nvPr/>
        </p:nvSpPr>
        <p:spPr>
          <a:xfrm>
            <a:off x="3302271" y="4869817"/>
            <a:ext cx="1996059" cy="646331"/>
          </a:xfrm>
          <a:prstGeom prst="rect">
            <a:avLst/>
          </a:prstGeom>
        </p:spPr>
        <p:txBody>
          <a:bodyPr wrap="none">
            <a:spAutoFit/>
          </a:bodyPr>
          <a:lstStyle/>
          <a:p>
            <a:pPr fontAlgn="ctr"/>
            <a:r>
              <a:rPr lang="ja-JP" altLang="en-US" b="1" dirty="0"/>
              <a:t>テプレノンカプセル</a:t>
            </a:r>
            <a:endParaRPr lang="en-US" altLang="ja-JP" b="1" dirty="0"/>
          </a:p>
          <a:p>
            <a:pPr fontAlgn="ctr"/>
            <a:r>
              <a:rPr lang="ja-JP" altLang="en-US" b="1" dirty="0"/>
              <a:t>「日医工」</a:t>
            </a:r>
            <a:r>
              <a:rPr lang="en-US" altLang="ja-JP" b="1" dirty="0"/>
              <a:t>50mg</a:t>
            </a:r>
            <a:endParaRPr lang="en-US" altLang="ja-JP" b="1" dirty="0">
              <a:solidFill>
                <a:srgbClr val="000000"/>
              </a:solidFill>
              <a:latin typeface="ＭＳ Ｐゴシック" panose="020B0600070205080204" pitchFamily="50" charset="-128"/>
            </a:endParaRPr>
          </a:p>
        </p:txBody>
      </p:sp>
      <p:pic>
        <p:nvPicPr>
          <p:cNvPr id="1044" name="Picture 20" descr="クリックすると新しいウィンドウで開きます"/>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09900" y="1033967"/>
            <a:ext cx="2205176" cy="1531679"/>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p:cNvSpPr/>
          <p:nvPr/>
        </p:nvSpPr>
        <p:spPr>
          <a:xfrm>
            <a:off x="6085066" y="767164"/>
            <a:ext cx="2620547" cy="646331"/>
          </a:xfrm>
          <a:prstGeom prst="rect">
            <a:avLst/>
          </a:prstGeom>
        </p:spPr>
        <p:txBody>
          <a:bodyPr wrap="square">
            <a:spAutoFit/>
          </a:bodyPr>
          <a:lstStyle/>
          <a:p>
            <a:pPr fontAlgn="ctr"/>
            <a:r>
              <a:rPr lang="ja-JP" altLang="en-US" b="1" dirty="0"/>
              <a:t>ジルチアゼム塩酸塩</a:t>
            </a:r>
            <a:r>
              <a:rPr lang="en-US" altLang="ja-JP" b="1" dirty="0"/>
              <a:t>R</a:t>
            </a:r>
          </a:p>
          <a:p>
            <a:pPr fontAlgn="ctr"/>
            <a:r>
              <a:rPr lang="ja-JP" altLang="en-US" b="1" dirty="0"/>
              <a:t>カプセル</a:t>
            </a:r>
            <a:r>
              <a:rPr lang="en-US" altLang="ja-JP" b="1" dirty="0"/>
              <a:t>100mg</a:t>
            </a:r>
            <a:r>
              <a:rPr lang="ja-JP" altLang="en-US" b="1" dirty="0"/>
              <a:t>「サワイ」</a:t>
            </a:r>
            <a:endParaRPr lang="en-US" altLang="ja-JP" b="1" dirty="0">
              <a:solidFill>
                <a:srgbClr val="000000"/>
              </a:solidFill>
              <a:latin typeface="ＭＳ Ｐゴシック" panose="020B0600070205080204" pitchFamily="50" charset="-128"/>
            </a:endParaRPr>
          </a:p>
        </p:txBody>
      </p:sp>
      <p:pic>
        <p:nvPicPr>
          <p:cNvPr id="1046" name="Picture 22" descr="クリックすると新しいウィンドウで開きます"/>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41059" y="2246377"/>
            <a:ext cx="2274016" cy="1893746"/>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p:cNvSpPr/>
          <p:nvPr/>
        </p:nvSpPr>
        <p:spPr>
          <a:xfrm>
            <a:off x="6007209" y="2279062"/>
            <a:ext cx="3098925" cy="369332"/>
          </a:xfrm>
          <a:prstGeom prst="rect">
            <a:avLst/>
          </a:prstGeom>
        </p:spPr>
        <p:txBody>
          <a:bodyPr wrap="none">
            <a:spAutoFit/>
          </a:bodyPr>
          <a:lstStyle/>
          <a:p>
            <a:pPr lvl="0" fontAlgn="ctr">
              <a:defRPr/>
            </a:pPr>
            <a:r>
              <a:rPr lang="ja-JP" altLang="en-US" b="1" dirty="0">
                <a:solidFill>
                  <a:schemeClr val="dk1"/>
                </a:solidFill>
              </a:rPr>
              <a:t>ヘルベッサー</a:t>
            </a:r>
            <a:r>
              <a:rPr lang="en-US" altLang="ja-JP" b="1" dirty="0">
                <a:solidFill>
                  <a:schemeClr val="dk1"/>
                </a:solidFill>
              </a:rPr>
              <a:t>R</a:t>
            </a:r>
            <a:r>
              <a:rPr lang="ja-JP" altLang="en-US" b="1" dirty="0">
                <a:solidFill>
                  <a:schemeClr val="dk1"/>
                </a:solidFill>
              </a:rPr>
              <a:t>カプセル</a:t>
            </a:r>
            <a:r>
              <a:rPr lang="en-US" altLang="ja-JP" b="1" dirty="0">
                <a:solidFill>
                  <a:schemeClr val="dk1"/>
                </a:solidFill>
              </a:rPr>
              <a:t>100mg</a:t>
            </a:r>
            <a:endParaRPr lang="en-US" altLang="ja-JP" b="1" dirty="0">
              <a:solidFill>
                <a:srgbClr val="000000"/>
              </a:solidFill>
              <a:latin typeface="ＭＳ Ｐゴシック" panose="020B0600070205080204" pitchFamily="50" charset="-128"/>
            </a:endParaRPr>
          </a:p>
        </p:txBody>
      </p:sp>
      <p:pic>
        <p:nvPicPr>
          <p:cNvPr id="1048" name="Picture 24" descr="クリックすると新しいウィンドウで開きます"/>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09900" y="3605678"/>
            <a:ext cx="2194518" cy="1788383"/>
          </a:xfrm>
          <a:prstGeom prst="rect">
            <a:avLst/>
          </a:prstGeom>
          <a:noFill/>
          <a:extLst>
            <a:ext uri="{909E8E84-426E-40DD-AFC4-6F175D3DCCD1}">
              <a14:hiddenFill xmlns:a14="http://schemas.microsoft.com/office/drawing/2010/main">
                <a:solidFill>
                  <a:srgbClr val="FFFFFF"/>
                </a:solidFill>
              </a14:hiddenFill>
            </a:ext>
          </a:extLst>
        </p:spPr>
      </p:pic>
      <p:sp>
        <p:nvSpPr>
          <p:cNvPr id="17" name="正方形/長方形 16"/>
          <p:cNvSpPr/>
          <p:nvPr/>
        </p:nvSpPr>
        <p:spPr>
          <a:xfrm>
            <a:off x="6156287" y="3644974"/>
            <a:ext cx="2800767" cy="369332"/>
          </a:xfrm>
          <a:prstGeom prst="rect">
            <a:avLst/>
          </a:prstGeom>
        </p:spPr>
        <p:txBody>
          <a:bodyPr wrap="none">
            <a:spAutoFit/>
          </a:bodyPr>
          <a:lstStyle/>
          <a:p>
            <a:pPr lvl="0" fontAlgn="ctr">
              <a:defRPr/>
            </a:pPr>
            <a:r>
              <a:rPr lang="ja-JP" altLang="en-US" b="1" dirty="0">
                <a:solidFill>
                  <a:srgbClr val="000000"/>
                </a:solidFill>
                <a:latin typeface="ＭＳ Ｐゴシック" panose="020B0600070205080204" pitchFamily="50" charset="-128"/>
              </a:rPr>
              <a:t>メキシチールカプセル</a:t>
            </a:r>
            <a:r>
              <a:rPr lang="en-US" altLang="ja-JP" b="1" dirty="0">
                <a:solidFill>
                  <a:srgbClr val="000000"/>
                </a:solidFill>
                <a:latin typeface="ＭＳ Ｐゴシック" panose="020B0600070205080204" pitchFamily="50" charset="-128"/>
              </a:rPr>
              <a:t>50mg</a:t>
            </a:r>
          </a:p>
        </p:txBody>
      </p:sp>
      <p:sp>
        <p:nvSpPr>
          <p:cNvPr id="57" name="テキスト ボックス 56"/>
          <p:cNvSpPr txBox="1"/>
          <p:nvPr/>
        </p:nvSpPr>
        <p:spPr>
          <a:xfrm>
            <a:off x="3793010" y="3472"/>
            <a:ext cx="3512321" cy="769441"/>
          </a:xfrm>
          <a:prstGeom prst="rect">
            <a:avLst/>
          </a:prstGeom>
          <a:noFill/>
        </p:spPr>
        <p:txBody>
          <a:bodyPr wrap="square" rtlCol="0">
            <a:spAutoFit/>
          </a:bodyPr>
          <a:lstStyle/>
          <a:p>
            <a:r>
              <a:rPr kumimoji="1" lang="ja-JP" altLang="en-US" sz="4400" b="1" u="sng" dirty="0">
                <a:solidFill>
                  <a:srgbClr val="0070C0"/>
                </a:solidFill>
              </a:rPr>
              <a:t>試　料</a:t>
            </a:r>
          </a:p>
        </p:txBody>
      </p:sp>
      <p:sp>
        <p:nvSpPr>
          <p:cNvPr id="18" name="正方形/長方形 17"/>
          <p:cNvSpPr/>
          <p:nvPr/>
        </p:nvSpPr>
        <p:spPr>
          <a:xfrm>
            <a:off x="3376077" y="1043753"/>
            <a:ext cx="231203" cy="9319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5637383" y="1088158"/>
            <a:ext cx="231203" cy="8393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491678" y="1088157"/>
            <a:ext cx="2261306" cy="1367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50" name="Picture 26" descr="メキシレチン塩酸塩カプセル50mg「サワイ」"/>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45280" y="5266520"/>
            <a:ext cx="1333500" cy="1333501"/>
          </a:xfrm>
          <a:prstGeom prst="rect">
            <a:avLst/>
          </a:prstGeom>
          <a:noFill/>
          <a:extLst>
            <a:ext uri="{909E8E84-426E-40DD-AFC4-6F175D3DCCD1}">
              <a14:hiddenFill xmlns:a14="http://schemas.microsoft.com/office/drawing/2010/main">
                <a:solidFill>
                  <a:srgbClr val="FFFFFF"/>
                </a:solidFill>
              </a14:hiddenFill>
            </a:ext>
          </a:extLst>
        </p:spPr>
      </p:pic>
      <p:sp>
        <p:nvSpPr>
          <p:cNvPr id="21" name="正方形/長方形 20"/>
          <p:cNvSpPr/>
          <p:nvPr/>
        </p:nvSpPr>
        <p:spPr>
          <a:xfrm>
            <a:off x="6134371" y="5150253"/>
            <a:ext cx="1796126" cy="4484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6048603" y="6267817"/>
            <a:ext cx="1796126" cy="4484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309900" y="5510328"/>
            <a:ext cx="270362" cy="8938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7370396" y="6298207"/>
            <a:ext cx="1796126" cy="4484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7631693" y="5540718"/>
            <a:ext cx="270362" cy="8938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134371" y="4935845"/>
            <a:ext cx="2717411" cy="646331"/>
          </a:xfrm>
          <a:prstGeom prst="rect">
            <a:avLst/>
          </a:prstGeom>
        </p:spPr>
        <p:txBody>
          <a:bodyPr wrap="none">
            <a:spAutoFit/>
          </a:bodyPr>
          <a:lstStyle/>
          <a:p>
            <a:pPr lvl="0" fontAlgn="ctr">
              <a:defRPr/>
            </a:pPr>
            <a:r>
              <a:rPr lang="ja-JP" altLang="en-US" b="1" dirty="0">
                <a:solidFill>
                  <a:srgbClr val="000000"/>
                </a:solidFill>
                <a:latin typeface="ＭＳ Ｐゴシック" panose="020B0600070205080204" pitchFamily="50" charset="-128"/>
              </a:rPr>
              <a:t>メキシレン塩酸塩カプセル</a:t>
            </a:r>
            <a:endParaRPr lang="en-US" altLang="ja-JP" b="1" dirty="0">
              <a:solidFill>
                <a:srgbClr val="000000"/>
              </a:solidFill>
              <a:latin typeface="ＭＳ Ｐゴシック" panose="020B0600070205080204" pitchFamily="50" charset="-128"/>
            </a:endParaRPr>
          </a:p>
          <a:p>
            <a:pPr lvl="0" fontAlgn="ctr">
              <a:defRPr/>
            </a:pPr>
            <a:r>
              <a:rPr lang="en-US" altLang="ja-JP" b="1" dirty="0">
                <a:solidFill>
                  <a:srgbClr val="000000"/>
                </a:solidFill>
                <a:latin typeface="ＭＳ Ｐゴシック" panose="020B0600070205080204" pitchFamily="50" charset="-128"/>
              </a:rPr>
              <a:t>50mg</a:t>
            </a:r>
            <a:r>
              <a:rPr lang="ja-JP" altLang="en-US" b="1" dirty="0">
                <a:solidFill>
                  <a:srgbClr val="000000"/>
                </a:solidFill>
                <a:latin typeface="ＭＳ Ｐゴシック" panose="020B0600070205080204" pitchFamily="50" charset="-128"/>
              </a:rPr>
              <a:t>「サワイ」</a:t>
            </a:r>
            <a:endParaRPr lang="en-US" altLang="ja-JP" b="1" dirty="0">
              <a:solidFill>
                <a:srgbClr val="000000"/>
              </a:solidFill>
              <a:latin typeface="ＭＳ Ｐゴシック" panose="020B0600070205080204" pitchFamily="50" charset="-128"/>
            </a:endParaRPr>
          </a:p>
        </p:txBody>
      </p:sp>
    </p:spTree>
    <p:extLst>
      <p:ext uri="{BB962C8B-B14F-4D97-AF65-F5344CB8AC3E}">
        <p14:creationId xmlns:p14="http://schemas.microsoft.com/office/powerpoint/2010/main" val="3192841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4913717" y="1459914"/>
            <a:ext cx="381758" cy="13053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913717" y="1567049"/>
            <a:ext cx="2397550" cy="2882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6949975" y="1579016"/>
            <a:ext cx="979130" cy="10536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8411018" y="1533202"/>
            <a:ext cx="533541" cy="10994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7620427" y="1456427"/>
            <a:ext cx="1272742" cy="430887"/>
          </a:xfrm>
          <a:prstGeom prst="rect">
            <a:avLst/>
          </a:prstGeom>
          <a:noFill/>
        </p:spPr>
        <p:txBody>
          <a:bodyPr wrap="square" rtlCol="0">
            <a:spAutoFit/>
          </a:bodyPr>
          <a:lstStyle/>
          <a:p>
            <a:r>
              <a:rPr lang="ja-JP" altLang="en-US" sz="2000" b="1" dirty="0"/>
              <a:t>時間（</a:t>
            </a:r>
            <a:r>
              <a:rPr lang="ja-JP" altLang="en-US" sz="2200" b="1" dirty="0"/>
              <a:t>Ｓ）</a:t>
            </a:r>
            <a:endParaRPr kumimoji="1" lang="ja-JP" altLang="en-US" sz="2200" b="1" dirty="0"/>
          </a:p>
        </p:txBody>
      </p:sp>
      <p:sp>
        <p:nvSpPr>
          <p:cNvPr id="58" name="正方形/長方形 57"/>
          <p:cNvSpPr/>
          <p:nvPr/>
        </p:nvSpPr>
        <p:spPr>
          <a:xfrm>
            <a:off x="6545148" y="1438991"/>
            <a:ext cx="2436482" cy="4163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8136" y="-38357"/>
            <a:ext cx="8953494" cy="707886"/>
          </a:xfrm>
          <a:prstGeom prst="rect">
            <a:avLst/>
          </a:prstGeom>
          <a:noFill/>
        </p:spPr>
        <p:txBody>
          <a:bodyPr wrap="square" rtlCol="0">
            <a:spAutoFit/>
          </a:bodyPr>
          <a:lstStyle/>
          <a:p>
            <a:r>
              <a:rPr kumimoji="1" lang="ja-JP" altLang="en-US" sz="4000" b="1" u="sng" dirty="0">
                <a:solidFill>
                  <a:srgbClr val="0070C0"/>
                </a:solidFill>
              </a:rPr>
              <a:t>各種医薬品のＰＴＰ包装開封強度と時間</a:t>
            </a:r>
          </a:p>
        </p:txBody>
      </p:sp>
      <p:graphicFrame>
        <p:nvGraphicFramePr>
          <p:cNvPr id="64" name="表 63"/>
          <p:cNvGraphicFramePr>
            <a:graphicFrameLocks noGrp="1"/>
          </p:cNvGraphicFramePr>
          <p:nvPr>
            <p:extLst>
              <p:ext uri="{D42A27DB-BD31-4B8C-83A1-F6EECF244321}">
                <p14:modId xmlns:p14="http://schemas.microsoft.com/office/powerpoint/2010/main" val="2610301603"/>
              </p:ext>
            </p:extLst>
          </p:nvPr>
        </p:nvGraphicFramePr>
        <p:xfrm>
          <a:off x="28135" y="669529"/>
          <a:ext cx="9081682" cy="5711199"/>
        </p:xfrm>
        <a:graphic>
          <a:graphicData uri="http://schemas.openxmlformats.org/drawingml/2006/table">
            <a:tbl>
              <a:tblPr>
                <a:tableStyleId>{5C22544A-7EE6-4342-B048-85BDC9FD1C3A}</a:tableStyleId>
              </a:tblPr>
              <a:tblGrid>
                <a:gridCol w="4090938">
                  <a:extLst>
                    <a:ext uri="{9D8B030D-6E8A-4147-A177-3AD203B41FA5}">
                      <a16:colId xmlns:a16="http://schemas.microsoft.com/office/drawing/2014/main" val="20000"/>
                    </a:ext>
                  </a:extLst>
                </a:gridCol>
                <a:gridCol w="1222048">
                  <a:extLst>
                    <a:ext uri="{9D8B030D-6E8A-4147-A177-3AD203B41FA5}">
                      <a16:colId xmlns:a16="http://schemas.microsoft.com/office/drawing/2014/main" val="20001"/>
                    </a:ext>
                  </a:extLst>
                </a:gridCol>
                <a:gridCol w="1333144">
                  <a:extLst>
                    <a:ext uri="{9D8B030D-6E8A-4147-A177-3AD203B41FA5}">
                      <a16:colId xmlns:a16="http://schemas.microsoft.com/office/drawing/2014/main" val="20002"/>
                    </a:ext>
                  </a:extLst>
                </a:gridCol>
                <a:gridCol w="1170774">
                  <a:extLst>
                    <a:ext uri="{9D8B030D-6E8A-4147-A177-3AD203B41FA5}">
                      <a16:colId xmlns:a16="http://schemas.microsoft.com/office/drawing/2014/main" val="20003"/>
                    </a:ext>
                  </a:extLst>
                </a:gridCol>
                <a:gridCol w="1264778">
                  <a:extLst>
                    <a:ext uri="{9D8B030D-6E8A-4147-A177-3AD203B41FA5}">
                      <a16:colId xmlns:a16="http://schemas.microsoft.com/office/drawing/2014/main" val="20004"/>
                    </a:ext>
                  </a:extLst>
                </a:gridCol>
              </a:tblGrid>
              <a:tr h="421958">
                <a:tc rowSpan="2">
                  <a:txBody>
                    <a:bodyPr/>
                    <a:lstStyle/>
                    <a:p>
                      <a:pPr algn="ctr" fontAlgn="ctr"/>
                      <a:r>
                        <a:rPr lang="ja-JP" altLang="en-US" sz="2000" b="1" u="none" strike="noStrike" dirty="0">
                          <a:effectLst/>
                        </a:rPr>
                        <a:t>医薬品名</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gridSpan="2">
                  <a:txBody>
                    <a:bodyPr/>
                    <a:lstStyle/>
                    <a:p>
                      <a:pPr lvl="1" algn="l" fontAlgn="ct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先端形状（指腹）</a:t>
                      </a:r>
                      <a:endParaRPr lang="zh-CN" altLang="en-US" sz="20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accent6">
                        <a:lumMod val="40000"/>
                        <a:lumOff val="60000"/>
                      </a:schemeClr>
                    </a:solidFill>
                  </a:tcPr>
                </a:tc>
                <a:tc hMerge="1">
                  <a:txBody>
                    <a:bodyPr/>
                    <a:lstStyle/>
                    <a:p>
                      <a:pPr lvl="1" algn="ctr" fontAlgn="ctr"/>
                      <a:endParaRPr lang="zh-CN" altLang="en-US" sz="2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tc gridSpan="2">
                  <a:txBody>
                    <a:bodyPr/>
                    <a:lstStyle/>
                    <a:p>
                      <a:pPr algn="ctr" fontAlgn="ctr"/>
                      <a:r>
                        <a:rPr lang="ja-JP" altLang="en-US" sz="2000" b="1" i="0" u="none" strike="noStrike" dirty="0">
                          <a:solidFill>
                            <a:srgbClr val="000000"/>
                          </a:solidFill>
                          <a:effectLst/>
                          <a:latin typeface="ＭＳ ゴシック" panose="020B0609070205080204" pitchFamily="49" charset="-128"/>
                          <a:ea typeface="ＭＳ ゴシック" panose="020B0609070205080204" pitchFamily="49" charset="-128"/>
                        </a:rPr>
                        <a:t>先端形状（爪先）</a:t>
                      </a:r>
                      <a:endParaRPr lang="zh-CN" altLang="en-US" sz="20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accent4">
                        <a:lumMod val="20000"/>
                        <a:lumOff val="80000"/>
                      </a:schemeClr>
                    </a:solidFill>
                  </a:tcPr>
                </a:tc>
                <a:tc hMerge="1">
                  <a:txBody>
                    <a:bodyPr/>
                    <a:lstStyle/>
                    <a:p>
                      <a:pPr algn="ctr" fontAlgn="ctr"/>
                      <a:endParaRPr lang="zh-CN" altLang="en-US" sz="2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solidFill>
                      <a:schemeClr val="bg2"/>
                    </a:solidFill>
                  </a:tcPr>
                </a:tc>
                <a:extLst>
                  <a:ext uri="{0D108BD9-81ED-4DB2-BD59-A6C34878D82A}">
                    <a16:rowId xmlns:a16="http://schemas.microsoft.com/office/drawing/2014/main" val="10000"/>
                  </a:ext>
                </a:extLst>
              </a:tr>
              <a:tr h="198928">
                <a:tc vMerge="1">
                  <a:txBody>
                    <a:bodyPr/>
                    <a:lstStyle/>
                    <a:p>
                      <a:pPr algn="l" fontAlgn="ctr"/>
                      <a:endPar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bg2"/>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強度（</a:t>
                      </a: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N</a:t>
                      </a: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時間（</a:t>
                      </a: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S</a:t>
                      </a: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強度（</a:t>
                      </a: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N)</a:t>
                      </a:r>
                    </a:p>
                  </a:txBody>
                  <a:tcPr marL="9525" marR="9525" marT="9525" marB="0" anchor="ctr">
                    <a:solidFill>
                      <a:schemeClr val="accent4">
                        <a:lumMod val="20000"/>
                        <a:lumOff val="8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時間（</a:t>
                      </a: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S)</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1"/>
                  </a:ext>
                </a:extLst>
              </a:tr>
              <a:tr h="3802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solidFill>
                            <a:schemeClr val="tx1"/>
                          </a:solidFill>
                          <a:effectLst/>
                        </a:rPr>
                        <a:t>ポン</a:t>
                      </a:r>
                      <a:r>
                        <a:rPr lang="ja-JP" altLang="en-US" sz="2000" b="1" u="none" strike="noStrike" dirty="0">
                          <a:effectLst/>
                        </a:rPr>
                        <a:t>タールカプセル</a:t>
                      </a:r>
                      <a:r>
                        <a:rPr lang="en-US" altLang="ja-JP" sz="2000" b="1" u="none" strike="noStrike" dirty="0">
                          <a:effectLst/>
                        </a:rPr>
                        <a:t>250mg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21.39</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4.48</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18.39</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8.10</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2"/>
                  </a:ext>
                </a:extLst>
              </a:tr>
              <a:tr h="40548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ジソピラミドカプセル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SW</a:t>
                      </a:r>
                      <a:r>
                        <a:rPr lang="ja-JP" altLang="en-US" sz="2000" b="1" i="0" u="none" strike="noStrike" dirty="0">
                          <a:solidFill>
                            <a:schemeClr val="dk1"/>
                          </a:solidFill>
                          <a:effectLst/>
                          <a:latin typeface="+mn-lt"/>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33.92</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4.00</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20.94</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6.65</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3"/>
                  </a:ext>
                </a:extLst>
              </a:tr>
              <a:tr h="34525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リスモダンカプセル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33.45</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5.57</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27.84</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8.35</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4"/>
                  </a:ext>
                </a:extLst>
              </a:tr>
              <a:tr h="3704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ドグマチールカプセル</a:t>
                      </a:r>
                      <a:r>
                        <a:rPr lang="en-US" altLang="ja-JP" sz="2000" b="1" i="0" u="none" strike="noStrike" dirty="0">
                          <a:solidFill>
                            <a:schemeClr val="dk1"/>
                          </a:solidFill>
                          <a:effectLst/>
                          <a:latin typeface="+mn-lt"/>
                          <a:ea typeface="+mn-ea"/>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32.50</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4.34</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16.51</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chemeClr val="tx1"/>
                          </a:solidFill>
                          <a:effectLst/>
                          <a:latin typeface="ＭＳ Ｐゴシック" panose="020B0600070205080204" pitchFamily="50" charset="-128"/>
                          <a:ea typeface="ＭＳ Ｐゴシック" panose="020B0600070205080204" pitchFamily="50" charset="-128"/>
                        </a:rPr>
                        <a:t>5.34</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5"/>
                  </a:ext>
                </a:extLst>
              </a:tr>
              <a:tr h="36573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スルピリドカプセル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TCK]</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31.48</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3.85</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18.50</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4.90</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6"/>
                  </a:ext>
                </a:extLst>
              </a:tr>
              <a:tr h="3374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アルタットカプセル</a:t>
                      </a:r>
                      <a:r>
                        <a:rPr lang="en-US" altLang="ja-JP" sz="2000" b="1" i="0" u="none" strike="noStrike" dirty="0">
                          <a:solidFill>
                            <a:schemeClr val="dk1"/>
                          </a:solidFill>
                          <a:effectLst/>
                          <a:latin typeface="+mn-lt"/>
                          <a:ea typeface="+mn-ea"/>
                        </a:rPr>
                        <a:t>37.5mg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23.02</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3.10</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20.82</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6.71</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7"/>
                  </a:ext>
                </a:extLst>
              </a:tr>
              <a:tr h="47001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chemeClr val="dk1"/>
                          </a:solidFill>
                          <a:effectLst/>
                          <a:latin typeface="+mn-lt"/>
                          <a:ea typeface="+mn-ea"/>
                        </a:rPr>
                        <a:t>ロキサチジン酢酸エステル塩酸塩カプセル</a:t>
                      </a:r>
                      <a:r>
                        <a:rPr lang="en-US" altLang="ja-JP" sz="1800" b="1" i="0" u="none" strike="noStrike" dirty="0">
                          <a:solidFill>
                            <a:schemeClr val="dk1"/>
                          </a:solidFill>
                          <a:effectLst/>
                          <a:latin typeface="+mn-lt"/>
                          <a:ea typeface="+mn-ea"/>
                        </a:rPr>
                        <a:t>37.5mg</a:t>
                      </a:r>
                      <a:r>
                        <a:rPr lang="ja-JP" altLang="en-US" sz="1800" b="1" i="0" u="none" strike="noStrike" dirty="0">
                          <a:solidFill>
                            <a:schemeClr val="dk1"/>
                          </a:solidFill>
                          <a:effectLst/>
                          <a:latin typeface="+mn-lt"/>
                          <a:ea typeface="+mn-ea"/>
                        </a:rPr>
                        <a:t>「サワイ」</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29.76</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4.72</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17.09</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5.28</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8"/>
                  </a:ext>
                </a:extLst>
              </a:tr>
              <a:tr h="3872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セルベックスカプセル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20.70</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4.88</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16.04</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6.44</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09"/>
                  </a:ext>
                </a:extLst>
              </a:tr>
              <a:tr h="33226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テプレノンカプセル「日医工」</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25.88</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6.19</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23.14</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6.19</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10"/>
                  </a:ext>
                </a:extLst>
              </a:tr>
              <a:tr h="39011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rPr>
                        <a:t>ジルチアゼム塩酸塩</a:t>
                      </a:r>
                      <a:r>
                        <a:rPr lang="en-US" altLang="ja-JP" sz="1600" b="1" u="none" strike="noStrike" dirty="0">
                          <a:effectLst/>
                        </a:rPr>
                        <a:t>R</a:t>
                      </a:r>
                      <a:r>
                        <a:rPr lang="ja-JP" altLang="en-US" sz="1600" b="1" u="none" strike="noStrike" dirty="0">
                          <a:effectLst/>
                        </a:rPr>
                        <a:t>カプセル</a:t>
                      </a:r>
                      <a:r>
                        <a:rPr lang="en-US" altLang="ja-JP" sz="1600" b="1" u="none" strike="noStrike" dirty="0">
                          <a:effectLst/>
                        </a:rPr>
                        <a:t>100mg</a:t>
                      </a:r>
                      <a:r>
                        <a:rPr lang="ja-JP" altLang="en-US" sz="1600" b="1" u="none" strike="noStrike" dirty="0">
                          <a:effectLst/>
                        </a:rPr>
                        <a:t>「サワイ」</a:t>
                      </a:r>
                      <a:endParaRPr lang="en-US" altLang="ja-JP" sz="16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32.56</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3.95</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23.05</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5.09</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11"/>
                  </a:ext>
                </a:extLst>
              </a:tr>
              <a:tr h="37516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ヘルベッサー</a:t>
                      </a:r>
                      <a:r>
                        <a:rPr lang="en-US" altLang="ja-JP" sz="2000" b="1" i="0" u="none" strike="noStrike" dirty="0">
                          <a:solidFill>
                            <a:schemeClr val="dk1"/>
                          </a:solidFill>
                          <a:effectLst/>
                          <a:latin typeface="+mn-lt"/>
                          <a:ea typeface="+mn-ea"/>
                        </a:rPr>
                        <a:t>R</a:t>
                      </a:r>
                      <a:r>
                        <a:rPr lang="ja-JP" altLang="en-US" sz="2000" b="1" i="0" u="none" strike="noStrike" dirty="0">
                          <a:solidFill>
                            <a:schemeClr val="dk1"/>
                          </a:solidFill>
                          <a:effectLst/>
                          <a:latin typeface="+mn-lt"/>
                          <a:ea typeface="+mn-ea"/>
                        </a:rPr>
                        <a:t>カプセル</a:t>
                      </a:r>
                      <a:r>
                        <a:rPr lang="en-US" altLang="ja-JP" sz="2000" b="1" i="0" u="none" strike="noStrike" dirty="0">
                          <a:solidFill>
                            <a:schemeClr val="dk1"/>
                          </a:solidFill>
                          <a:effectLst/>
                          <a:latin typeface="+mn-lt"/>
                          <a:ea typeface="+mn-ea"/>
                        </a:rPr>
                        <a:t>100mg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18.41</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4.92</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14.28</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5.74</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12"/>
                  </a:ext>
                </a:extLst>
              </a:tr>
              <a:tr h="3426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ＭＳ Ｐゴシック" panose="020B0600070205080204" pitchFamily="50" charset="-128"/>
                          <a:ea typeface="+mn-ea"/>
                        </a:rPr>
                        <a:t>メキシチールカプセル</a:t>
                      </a:r>
                      <a:r>
                        <a:rPr lang="en-US" altLang="ja-JP" sz="2000" b="1" i="0" u="none" strike="noStrike" dirty="0">
                          <a:solidFill>
                            <a:srgbClr val="000000"/>
                          </a:solidFill>
                          <a:effectLst/>
                          <a:latin typeface="ＭＳ Ｐゴシック" panose="020B0600070205080204" pitchFamily="50" charset="-128"/>
                          <a:ea typeface="+mn-ea"/>
                        </a:rPr>
                        <a:t>50mg</a:t>
                      </a: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26.46</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4.33</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16.39</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4.93</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13"/>
                  </a:ext>
                </a:extLst>
              </a:tr>
              <a:tr h="3845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rgbClr val="000000"/>
                          </a:solidFill>
                          <a:effectLst/>
                          <a:latin typeface="ＭＳ Ｐゴシック" panose="020B0600070205080204" pitchFamily="50" charset="-128"/>
                          <a:ea typeface="+mn-ea"/>
                        </a:rPr>
                        <a:t>メキシレン塩酸塩カプセル</a:t>
                      </a:r>
                      <a:r>
                        <a:rPr lang="en-US" altLang="ja-JP" sz="1800" b="1" i="0" u="none" strike="noStrike" dirty="0">
                          <a:solidFill>
                            <a:srgbClr val="000000"/>
                          </a:solidFill>
                          <a:effectLst/>
                          <a:latin typeface="ＭＳ Ｐゴシック" panose="020B0600070205080204" pitchFamily="50" charset="-128"/>
                          <a:ea typeface="+mn-ea"/>
                        </a:rPr>
                        <a:t>50mg</a:t>
                      </a:r>
                      <a:r>
                        <a:rPr lang="ja-JP" altLang="en-US" sz="1800" b="1" i="0" u="none" strike="noStrike" dirty="0">
                          <a:solidFill>
                            <a:srgbClr val="000000"/>
                          </a:solidFill>
                          <a:effectLst/>
                          <a:latin typeface="ＭＳ Ｐゴシック" panose="020B0600070205080204" pitchFamily="50" charset="-128"/>
                          <a:ea typeface="+mn-ea"/>
                        </a:rPr>
                        <a:t>「サワイ」</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25.52</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4.26</a:t>
                      </a:r>
                    </a:p>
                  </a:txBody>
                  <a:tcPr marL="9525" marR="9525" marT="9525" marB="0" anchor="ctr">
                    <a:solidFill>
                      <a:schemeClr val="accent6">
                        <a:lumMod val="40000"/>
                        <a:lumOff val="60000"/>
                      </a:schemeClr>
                    </a:solidFill>
                  </a:tcPr>
                </a:tc>
                <a:tc>
                  <a:txBody>
                    <a:bodyPr/>
                    <a:lstStyle/>
                    <a:p>
                      <a:pPr algn="ctr" fontAlgn="ctr"/>
                      <a:r>
                        <a:rPr lang="en-US" altLang="ja-JP" sz="2000" b="1" i="0" u="none" strike="noStrike" dirty="0">
                          <a:solidFill>
                            <a:srgbClr val="FF0000"/>
                          </a:solidFill>
                          <a:effectLst/>
                          <a:latin typeface="ＭＳ Ｐゴシック" panose="020B0600070205080204" pitchFamily="50" charset="-128"/>
                          <a:ea typeface="ＭＳ Ｐゴシック" panose="020B0600070205080204" pitchFamily="50" charset="-128"/>
                        </a:rPr>
                        <a:t>21.36</a:t>
                      </a:r>
                    </a:p>
                  </a:txBody>
                  <a:tcPr marL="9525" marR="9525" marT="9525" marB="0" anchor="ctr">
                    <a:solidFill>
                      <a:schemeClr val="accent4">
                        <a:lumMod val="20000"/>
                        <a:lumOff val="80000"/>
                      </a:schemeClr>
                    </a:solidFill>
                  </a:tcPr>
                </a:tc>
                <a:tc>
                  <a:txBody>
                    <a:bodyPr/>
                    <a:lstStyle/>
                    <a:p>
                      <a:pPr algn="ctr" fontAlgn="ctr"/>
                      <a:r>
                        <a:rPr lang="en-US" altLang="ja-JP" sz="2000" b="1" i="0" u="none" strike="noStrike" dirty="0">
                          <a:solidFill>
                            <a:srgbClr val="000000"/>
                          </a:solidFill>
                          <a:effectLst/>
                          <a:latin typeface="ＭＳ Ｐゴシック" panose="020B0600070205080204" pitchFamily="50" charset="-128"/>
                          <a:ea typeface="ＭＳ Ｐゴシック" panose="020B0600070205080204" pitchFamily="50" charset="-128"/>
                        </a:rPr>
                        <a:t>6.06</a:t>
                      </a:r>
                    </a:p>
                  </a:txBody>
                  <a:tcPr marL="9525" marR="9525" marT="9525" marB="0" anchor="ctr">
                    <a:solidFill>
                      <a:schemeClr val="accent4">
                        <a:lumMod val="20000"/>
                        <a:lumOff val="80000"/>
                      </a:schemeClr>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60336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51548" y="257104"/>
            <a:ext cx="9014074" cy="5182177"/>
            <a:chOff x="21977998" y="21917932"/>
            <a:chExt cx="9014074" cy="5182177"/>
          </a:xfrm>
        </p:grpSpPr>
        <p:sp>
          <p:nvSpPr>
            <p:cNvPr id="3" name="正方形/長方形 2"/>
            <p:cNvSpPr/>
            <p:nvPr/>
          </p:nvSpPr>
          <p:spPr>
            <a:xfrm>
              <a:off x="21977998" y="21917932"/>
              <a:ext cx="9014074" cy="883552"/>
            </a:xfrm>
            <a:prstGeom prst="rect">
              <a:avLst/>
            </a:prstGeom>
            <a:ln>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4" name="正方形/長方形 3"/>
            <p:cNvSpPr/>
            <p:nvPr/>
          </p:nvSpPr>
          <p:spPr>
            <a:xfrm>
              <a:off x="22314907" y="23683789"/>
              <a:ext cx="8472292" cy="3416320"/>
            </a:xfrm>
            <a:prstGeom prst="rect">
              <a:avLst/>
            </a:prstGeom>
          </p:spPr>
          <p:txBody>
            <a:bodyPr wrap="square">
              <a:spAutoFit/>
            </a:bodyPr>
            <a:lstStyle/>
            <a:p>
              <a:r>
                <a:rPr lang="ja-JP" altLang="ja-JP" sz="3600" b="1" dirty="0"/>
                <a:t>【方法】対象者は、四国調剤グループ内の</a:t>
              </a:r>
              <a:endParaRPr lang="en-US" altLang="ja-JP" sz="3600" b="1" dirty="0"/>
            </a:p>
            <a:p>
              <a:r>
                <a:rPr lang="ja-JP" altLang="ja-JP" sz="3600" b="1" dirty="0"/>
                <a:t>２店舗に来局された７０歳以上の女性</a:t>
              </a:r>
              <a:r>
                <a:rPr lang="en-US" altLang="ja-JP" sz="3600" b="1" dirty="0"/>
                <a:t>31</a:t>
              </a:r>
              <a:r>
                <a:rPr lang="ja-JP" altLang="en-US" sz="3600" b="1" dirty="0"/>
                <a:t>名</a:t>
              </a:r>
              <a:r>
                <a:rPr lang="ja-JP" altLang="ja-JP" sz="3600" b="1" dirty="0"/>
                <a:t>とした。対象者には、ＰＴＰ包装から薬剤を取り出してもらい、取り出しにかかる時間、握力を測定した。</a:t>
              </a:r>
              <a:r>
                <a:rPr lang="ja-JP" altLang="en-US" sz="3600" b="1" dirty="0"/>
                <a:t>また、対象者からの意見、感想も聞き取った。</a:t>
              </a:r>
            </a:p>
          </p:txBody>
        </p:sp>
        <p:sp>
          <p:nvSpPr>
            <p:cNvPr id="5" name="テキスト ボックス 4"/>
            <p:cNvSpPr txBox="1"/>
            <p:nvPr/>
          </p:nvSpPr>
          <p:spPr>
            <a:xfrm>
              <a:off x="22431329" y="22028283"/>
              <a:ext cx="8264854" cy="707886"/>
            </a:xfrm>
            <a:prstGeom prst="rect">
              <a:avLst/>
            </a:prstGeom>
            <a:noFill/>
          </p:spPr>
          <p:txBody>
            <a:bodyPr wrap="square" rtlCol="0">
              <a:spAutoFit/>
            </a:bodyPr>
            <a:lstStyle/>
            <a:p>
              <a:r>
                <a:rPr kumimoji="1" lang="ja-JP" altLang="en-US" sz="4000" b="1" dirty="0"/>
                <a:t>７０歳以上の女性来局者での検討</a:t>
              </a:r>
            </a:p>
          </p:txBody>
        </p:sp>
      </p:grpSp>
    </p:spTree>
    <p:extLst>
      <p:ext uri="{BB962C8B-B14F-4D97-AF65-F5344CB8AC3E}">
        <p14:creationId xmlns:p14="http://schemas.microsoft.com/office/powerpoint/2010/main" val="1903592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29926" y="230284"/>
            <a:ext cx="9014074" cy="6627716"/>
            <a:chOff x="22073547" y="27357414"/>
            <a:chExt cx="9014074" cy="6627716"/>
          </a:xfrm>
        </p:grpSpPr>
        <p:sp>
          <p:nvSpPr>
            <p:cNvPr id="4" name="正方形/長方形 3"/>
            <p:cNvSpPr/>
            <p:nvPr/>
          </p:nvSpPr>
          <p:spPr>
            <a:xfrm>
              <a:off x="22073547" y="27357414"/>
              <a:ext cx="9014074" cy="10531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22323503" y="27530052"/>
              <a:ext cx="8452021" cy="6455078"/>
              <a:chOff x="481913" y="205214"/>
              <a:chExt cx="8452021" cy="6455078"/>
            </a:xfrm>
          </p:grpSpPr>
          <p:sp>
            <p:nvSpPr>
              <p:cNvPr id="6" name="正方形/長方形 5"/>
              <p:cNvSpPr/>
              <p:nvPr/>
            </p:nvSpPr>
            <p:spPr>
              <a:xfrm>
                <a:off x="483243" y="1556951"/>
                <a:ext cx="8353167" cy="337777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7" name="正方形/長方形 6"/>
              <p:cNvSpPr/>
              <p:nvPr/>
            </p:nvSpPr>
            <p:spPr>
              <a:xfrm>
                <a:off x="481913" y="5012566"/>
                <a:ext cx="8354497" cy="164772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555140" y="205214"/>
                <a:ext cx="4485150" cy="707886"/>
              </a:xfrm>
              <a:prstGeom prst="rect">
                <a:avLst/>
              </a:prstGeom>
              <a:noFill/>
            </p:spPr>
            <p:txBody>
              <a:bodyPr wrap="square" rtlCol="0">
                <a:spAutoFit/>
              </a:bodyPr>
              <a:lstStyle/>
              <a:p>
                <a:r>
                  <a:rPr kumimoji="1" lang="ja-JP" altLang="en-US" sz="4000" b="1" dirty="0"/>
                  <a:t>対象者の基礎資料</a:t>
                </a:r>
                <a:endParaRPr kumimoji="1" lang="en-US" altLang="ja-JP" sz="4000" b="1" dirty="0"/>
              </a:p>
            </p:txBody>
          </p:sp>
          <p:sp>
            <p:nvSpPr>
              <p:cNvPr id="9" name="テキスト ボックス 8"/>
              <p:cNvSpPr txBox="1"/>
              <p:nvPr/>
            </p:nvSpPr>
            <p:spPr>
              <a:xfrm>
                <a:off x="1776548" y="1698171"/>
                <a:ext cx="5859928" cy="584775"/>
              </a:xfrm>
              <a:prstGeom prst="rect">
                <a:avLst/>
              </a:prstGeom>
              <a:noFill/>
            </p:spPr>
            <p:txBody>
              <a:bodyPr wrap="square" rtlCol="0">
                <a:spAutoFit/>
              </a:bodyPr>
              <a:lstStyle/>
              <a:p>
                <a:r>
                  <a:rPr kumimoji="1" lang="ja-JP" altLang="en-US" sz="3200" b="1" dirty="0">
                    <a:latin typeface="+mj-ea"/>
                    <a:ea typeface="+mj-ea"/>
                  </a:rPr>
                  <a:t>年    齢   ：７９．５　</a:t>
                </a:r>
                <a:r>
                  <a:rPr kumimoji="1" lang="en-US" altLang="ja-JP" sz="3200" b="1" dirty="0">
                    <a:latin typeface="+mj-ea"/>
                    <a:ea typeface="+mj-ea"/>
                  </a:rPr>
                  <a:t>±</a:t>
                </a:r>
                <a:r>
                  <a:rPr kumimoji="1" lang="ja-JP" altLang="en-US" sz="3200" b="1" dirty="0">
                    <a:latin typeface="+mj-ea"/>
                    <a:ea typeface="+mj-ea"/>
                  </a:rPr>
                  <a:t>　５．７ </a:t>
                </a:r>
                <a:r>
                  <a:rPr kumimoji="1" lang="en-US" altLang="ja-JP" sz="3200" b="1" dirty="0">
                    <a:latin typeface="+mj-ea"/>
                    <a:ea typeface="+mj-ea"/>
                  </a:rPr>
                  <a:t>(</a:t>
                </a:r>
                <a:r>
                  <a:rPr kumimoji="1" lang="ja-JP" altLang="en-US" sz="3200" b="1" dirty="0">
                    <a:latin typeface="+mj-ea"/>
                    <a:ea typeface="+mj-ea"/>
                  </a:rPr>
                  <a:t>才</a:t>
                </a:r>
                <a:r>
                  <a:rPr kumimoji="1" lang="en-US" altLang="ja-JP" sz="3200" b="1" dirty="0">
                    <a:latin typeface="+mj-ea"/>
                    <a:ea typeface="+mj-ea"/>
                  </a:rPr>
                  <a:t>)</a:t>
                </a:r>
                <a:endParaRPr kumimoji="1" lang="ja-JP" altLang="en-US" sz="3200" b="1" dirty="0">
                  <a:latin typeface="+mj-ea"/>
                  <a:ea typeface="+mj-ea"/>
                </a:endParaRPr>
              </a:p>
            </p:txBody>
          </p:sp>
          <p:sp>
            <p:nvSpPr>
              <p:cNvPr id="10" name="テキスト ボックス 9"/>
              <p:cNvSpPr txBox="1"/>
              <p:nvPr/>
            </p:nvSpPr>
            <p:spPr>
              <a:xfrm>
                <a:off x="1798318" y="2255524"/>
                <a:ext cx="5998795" cy="584775"/>
              </a:xfrm>
              <a:prstGeom prst="rect">
                <a:avLst/>
              </a:prstGeom>
              <a:noFill/>
            </p:spPr>
            <p:txBody>
              <a:bodyPr wrap="square" rtlCol="0">
                <a:spAutoFit/>
              </a:bodyPr>
              <a:lstStyle/>
              <a:p>
                <a:r>
                  <a:rPr lang="ja-JP" altLang="en-US" sz="3200" b="1" dirty="0">
                    <a:latin typeface="+mj-ea"/>
                    <a:ea typeface="+mj-ea"/>
                  </a:rPr>
                  <a:t>握力（右）</a:t>
                </a:r>
                <a:r>
                  <a:rPr kumimoji="1" lang="ja-JP" altLang="en-US" sz="3200" b="1" dirty="0">
                    <a:latin typeface="+mj-ea"/>
                    <a:ea typeface="+mj-ea"/>
                  </a:rPr>
                  <a:t>：１７．１　</a:t>
                </a:r>
                <a:r>
                  <a:rPr kumimoji="1" lang="en-US" altLang="ja-JP" sz="3200" b="1" dirty="0">
                    <a:latin typeface="+mj-ea"/>
                    <a:ea typeface="+mj-ea"/>
                  </a:rPr>
                  <a:t>±</a:t>
                </a:r>
                <a:r>
                  <a:rPr kumimoji="1" lang="ja-JP" altLang="en-US" sz="3200" b="1" dirty="0">
                    <a:latin typeface="+mj-ea"/>
                    <a:ea typeface="+mj-ea"/>
                  </a:rPr>
                  <a:t>　３．６　（</a:t>
                </a:r>
                <a:r>
                  <a:rPr kumimoji="1" lang="en-US" altLang="ja-JP" sz="3200" b="1" dirty="0">
                    <a:latin typeface="+mj-ea"/>
                    <a:ea typeface="+mj-ea"/>
                  </a:rPr>
                  <a:t>kg</a:t>
                </a:r>
                <a:r>
                  <a:rPr kumimoji="1" lang="ja-JP" altLang="en-US" sz="3200" b="1" dirty="0">
                    <a:latin typeface="+mj-ea"/>
                    <a:ea typeface="+mj-ea"/>
                  </a:rPr>
                  <a:t>）</a:t>
                </a:r>
              </a:p>
            </p:txBody>
          </p:sp>
          <p:sp>
            <p:nvSpPr>
              <p:cNvPr id="11" name="テキスト ボックス 10"/>
              <p:cNvSpPr txBox="1"/>
              <p:nvPr/>
            </p:nvSpPr>
            <p:spPr>
              <a:xfrm>
                <a:off x="1811380" y="2843359"/>
                <a:ext cx="6261465" cy="584775"/>
              </a:xfrm>
              <a:prstGeom prst="rect">
                <a:avLst/>
              </a:prstGeom>
              <a:noFill/>
            </p:spPr>
            <p:txBody>
              <a:bodyPr wrap="square" rtlCol="0">
                <a:spAutoFit/>
              </a:bodyPr>
              <a:lstStyle/>
              <a:p>
                <a:r>
                  <a:rPr lang="ja-JP" altLang="en-US" sz="3200" b="1" dirty="0">
                    <a:latin typeface="+mj-ea"/>
                    <a:ea typeface="+mj-ea"/>
                  </a:rPr>
                  <a:t>握力（左）</a:t>
                </a:r>
                <a:r>
                  <a:rPr kumimoji="1" lang="ja-JP" altLang="en-US" sz="3200" b="1" dirty="0">
                    <a:latin typeface="+mj-ea"/>
                    <a:ea typeface="+mj-ea"/>
                  </a:rPr>
                  <a:t>：１５．８　</a:t>
                </a:r>
                <a:r>
                  <a:rPr kumimoji="1" lang="en-US" altLang="ja-JP" sz="3200" b="1" dirty="0">
                    <a:latin typeface="+mj-ea"/>
                    <a:ea typeface="+mj-ea"/>
                  </a:rPr>
                  <a:t>±</a:t>
                </a:r>
                <a:r>
                  <a:rPr kumimoji="1" lang="ja-JP" altLang="en-US" sz="3200" b="1" dirty="0">
                    <a:latin typeface="+mj-ea"/>
                    <a:ea typeface="+mj-ea"/>
                  </a:rPr>
                  <a:t>　３．４　（</a:t>
                </a:r>
                <a:r>
                  <a:rPr kumimoji="1" lang="en-US" altLang="ja-JP" sz="3200" b="1" dirty="0">
                    <a:latin typeface="+mj-ea"/>
                    <a:ea typeface="+mj-ea"/>
                  </a:rPr>
                  <a:t>kg</a:t>
                </a:r>
                <a:r>
                  <a:rPr kumimoji="1" lang="ja-JP" altLang="en-US" sz="3200" b="1" dirty="0">
                    <a:latin typeface="+mj-ea"/>
                    <a:ea typeface="+mj-ea"/>
                  </a:rPr>
                  <a:t>）</a:t>
                </a:r>
                <a:endParaRPr kumimoji="1" lang="en-US" altLang="ja-JP" sz="3200" b="1" dirty="0">
                  <a:latin typeface="+mj-ea"/>
                  <a:ea typeface="+mj-ea"/>
                </a:endParaRPr>
              </a:p>
            </p:txBody>
          </p:sp>
          <p:sp>
            <p:nvSpPr>
              <p:cNvPr id="12" name="テキスト ボックス 11"/>
              <p:cNvSpPr txBox="1"/>
              <p:nvPr/>
            </p:nvSpPr>
            <p:spPr>
              <a:xfrm>
                <a:off x="1833152" y="3452964"/>
                <a:ext cx="4271554" cy="584775"/>
              </a:xfrm>
              <a:prstGeom prst="rect">
                <a:avLst/>
              </a:prstGeom>
              <a:noFill/>
            </p:spPr>
            <p:txBody>
              <a:bodyPr wrap="square" rtlCol="0">
                <a:spAutoFit/>
              </a:bodyPr>
              <a:lstStyle/>
              <a:p>
                <a:r>
                  <a:rPr lang="ja-JP" altLang="en-US" sz="3200" b="1" dirty="0">
                    <a:latin typeface="+mj-ea"/>
                    <a:ea typeface="+mj-ea"/>
                  </a:rPr>
                  <a:t>取り出し方法</a:t>
                </a:r>
                <a:endParaRPr kumimoji="1" lang="ja-JP" altLang="en-US" sz="3200" b="1" dirty="0">
                  <a:latin typeface="+mj-ea"/>
                  <a:ea typeface="+mj-ea"/>
                </a:endParaRPr>
              </a:p>
            </p:txBody>
          </p:sp>
          <p:sp>
            <p:nvSpPr>
              <p:cNvPr id="13" name="テキスト ボックス 12"/>
              <p:cNvSpPr txBox="1"/>
              <p:nvPr/>
            </p:nvSpPr>
            <p:spPr>
              <a:xfrm>
                <a:off x="2420991" y="3949358"/>
                <a:ext cx="4271554" cy="584775"/>
              </a:xfrm>
              <a:prstGeom prst="rect">
                <a:avLst/>
              </a:prstGeom>
              <a:noFill/>
            </p:spPr>
            <p:txBody>
              <a:bodyPr wrap="square" rtlCol="0">
                <a:spAutoFit/>
              </a:bodyPr>
              <a:lstStyle/>
              <a:p>
                <a:r>
                  <a:rPr lang="ja-JP" altLang="en-US" sz="3200" b="1" dirty="0">
                    <a:latin typeface="+mj-ea"/>
                    <a:ea typeface="+mj-ea"/>
                  </a:rPr>
                  <a:t>爪  先：　　１５名</a:t>
                </a:r>
                <a:endParaRPr kumimoji="1" lang="ja-JP" altLang="en-US" sz="3200" b="1" dirty="0">
                  <a:latin typeface="+mj-ea"/>
                  <a:ea typeface="+mj-ea"/>
                </a:endParaRPr>
              </a:p>
            </p:txBody>
          </p:sp>
          <p:sp>
            <p:nvSpPr>
              <p:cNvPr id="14" name="テキスト ボックス 13"/>
              <p:cNvSpPr txBox="1"/>
              <p:nvPr/>
            </p:nvSpPr>
            <p:spPr>
              <a:xfrm>
                <a:off x="2429698" y="4349955"/>
                <a:ext cx="4271554" cy="584775"/>
              </a:xfrm>
              <a:prstGeom prst="rect">
                <a:avLst/>
              </a:prstGeom>
              <a:noFill/>
            </p:spPr>
            <p:txBody>
              <a:bodyPr wrap="square" rtlCol="0">
                <a:spAutoFit/>
              </a:bodyPr>
              <a:lstStyle/>
              <a:p>
                <a:r>
                  <a:rPr lang="ja-JP" altLang="en-US" sz="3200" b="1" dirty="0">
                    <a:latin typeface="+mj-ea"/>
                    <a:ea typeface="+mj-ea"/>
                  </a:rPr>
                  <a:t>指  腹：　　１６名</a:t>
                </a:r>
                <a:endParaRPr kumimoji="1" lang="ja-JP" altLang="en-US" sz="3200" b="1" dirty="0">
                  <a:latin typeface="+mj-ea"/>
                  <a:ea typeface="+mj-ea"/>
                </a:endParaRPr>
              </a:p>
            </p:txBody>
          </p:sp>
          <p:sp>
            <p:nvSpPr>
              <p:cNvPr id="15" name="テキスト ボックス 14"/>
              <p:cNvSpPr txBox="1"/>
              <p:nvPr/>
            </p:nvSpPr>
            <p:spPr>
              <a:xfrm>
                <a:off x="481913" y="5589842"/>
                <a:ext cx="8452021" cy="954107"/>
              </a:xfrm>
              <a:prstGeom prst="rect">
                <a:avLst/>
              </a:prstGeom>
              <a:noFill/>
            </p:spPr>
            <p:txBody>
              <a:bodyPr wrap="square" rtlCol="0">
                <a:spAutoFit/>
              </a:bodyPr>
              <a:lstStyle/>
              <a:p>
                <a:r>
                  <a:rPr kumimoji="0" lang="ja-JP" altLang="en-US" sz="2800" b="1" kern="0" dirty="0">
                    <a:solidFill>
                      <a:schemeClr val="bg1"/>
                    </a:solidFill>
                  </a:rPr>
                  <a:t>文部科学省が実施している体力・運動能力調査結果</a:t>
                </a:r>
                <a:endParaRPr kumimoji="0" lang="en-US" altLang="ja-JP" sz="2800" b="1" kern="0" dirty="0">
                  <a:solidFill>
                    <a:schemeClr val="bg1"/>
                  </a:solidFill>
                </a:endParaRPr>
              </a:p>
              <a:p>
                <a:r>
                  <a:rPr kumimoji="0" lang="ja-JP" altLang="en-US" sz="2800" b="1" kern="0" dirty="0">
                    <a:solidFill>
                      <a:schemeClr val="bg1"/>
                    </a:solidFill>
                  </a:rPr>
                  <a:t>（平成２５年度版）</a:t>
                </a:r>
                <a:endParaRPr kumimoji="1" lang="ja-JP" altLang="en-US" sz="2800" dirty="0">
                  <a:solidFill>
                    <a:schemeClr val="bg1"/>
                  </a:solidFill>
                </a:endParaRPr>
              </a:p>
            </p:txBody>
          </p:sp>
          <p:sp>
            <p:nvSpPr>
              <p:cNvPr id="16" name="テキスト ボックス 15"/>
              <p:cNvSpPr txBox="1"/>
              <p:nvPr/>
            </p:nvSpPr>
            <p:spPr>
              <a:xfrm>
                <a:off x="814603" y="5012566"/>
                <a:ext cx="5944543" cy="584775"/>
              </a:xfrm>
              <a:prstGeom prst="rect">
                <a:avLst/>
              </a:prstGeom>
              <a:noFill/>
            </p:spPr>
            <p:txBody>
              <a:bodyPr wrap="square" rtlCol="0">
                <a:spAutoFit/>
              </a:bodyPr>
              <a:lstStyle/>
              <a:p>
                <a:r>
                  <a:rPr kumimoji="1" lang="ja-JP" altLang="en-US" sz="3200" b="1" dirty="0">
                    <a:solidFill>
                      <a:schemeClr val="bg1"/>
                    </a:solidFill>
                    <a:latin typeface="+mj-ea"/>
                    <a:ea typeface="+mj-ea"/>
                  </a:rPr>
                  <a:t>７５～７９歳女性：２２．２７</a:t>
                </a:r>
                <a:r>
                  <a:rPr kumimoji="1" lang="en-US" altLang="ja-JP" sz="3200" b="1" dirty="0">
                    <a:solidFill>
                      <a:schemeClr val="bg1"/>
                    </a:solidFill>
                    <a:latin typeface="+mj-ea"/>
                    <a:ea typeface="+mj-ea"/>
                  </a:rPr>
                  <a:t>(kg)</a:t>
                </a:r>
                <a:endParaRPr kumimoji="1" lang="ja-JP" altLang="en-US" sz="3200" b="1" dirty="0">
                  <a:solidFill>
                    <a:schemeClr val="bg1"/>
                  </a:solidFill>
                  <a:latin typeface="+mj-ea"/>
                  <a:ea typeface="+mj-ea"/>
                </a:endParaRPr>
              </a:p>
            </p:txBody>
          </p:sp>
        </p:grpSp>
      </p:grpSp>
    </p:spTree>
    <p:extLst>
      <p:ext uri="{BB962C8B-B14F-4D97-AF65-F5344CB8AC3E}">
        <p14:creationId xmlns:p14="http://schemas.microsoft.com/office/powerpoint/2010/main" val="140189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36838355"/>
              </p:ext>
            </p:extLst>
          </p:nvPr>
        </p:nvGraphicFramePr>
        <p:xfrm>
          <a:off x="722651" y="791584"/>
          <a:ext cx="8079516" cy="5427354"/>
        </p:xfrm>
        <a:graphic>
          <a:graphicData uri="http://schemas.openxmlformats.org/drawingml/2006/table">
            <a:tbl>
              <a:tblPr>
                <a:tableStyleId>{5C22544A-7EE6-4342-B048-85BDC9FD1C3A}</a:tableStyleId>
              </a:tblPr>
              <a:tblGrid>
                <a:gridCol w="4039758">
                  <a:extLst>
                    <a:ext uri="{9D8B030D-6E8A-4147-A177-3AD203B41FA5}">
                      <a16:colId xmlns:a16="http://schemas.microsoft.com/office/drawing/2014/main" val="20000"/>
                    </a:ext>
                  </a:extLst>
                </a:gridCol>
                <a:gridCol w="4039758">
                  <a:extLst>
                    <a:ext uri="{9D8B030D-6E8A-4147-A177-3AD203B41FA5}">
                      <a16:colId xmlns:a16="http://schemas.microsoft.com/office/drawing/2014/main" val="20001"/>
                    </a:ext>
                  </a:extLst>
                </a:gridCol>
              </a:tblGrid>
              <a:tr h="421958">
                <a:tc>
                  <a:txBody>
                    <a:bodyPr/>
                    <a:lstStyle/>
                    <a:p>
                      <a:pPr algn="ctr" fontAlgn="ctr"/>
                      <a:r>
                        <a:rPr lang="ja-JP" altLang="en-US" sz="2000" b="1" u="none" strike="noStrike" dirty="0">
                          <a:effectLst/>
                        </a:rPr>
                        <a:t>医薬品名</a:t>
                      </a:r>
                      <a:endPar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3">
                        <a:lumMod val="40000"/>
                        <a:lumOff val="60000"/>
                      </a:schemeClr>
                    </a:solidFill>
                  </a:tcPr>
                </a:tc>
                <a:tc>
                  <a:txBody>
                    <a:bodyPr/>
                    <a:lstStyle/>
                    <a:p>
                      <a:pPr algn="ctr" fontAlgn="ctr"/>
                      <a:r>
                        <a:rPr lang="ja-JP" altLang="en-US" sz="2000" b="1" i="0" u="none" strike="noStrike" dirty="0">
                          <a:solidFill>
                            <a:srgbClr val="000000"/>
                          </a:solidFill>
                          <a:effectLst/>
                          <a:latin typeface="ＭＳ Ｐゴシック" panose="020B0600070205080204" pitchFamily="50" charset="-128"/>
                          <a:ea typeface="ＭＳ Ｐゴシック" panose="020B0600070205080204" pitchFamily="50" charset="-128"/>
                        </a:rPr>
                        <a:t>取出しの平均時間（秒）</a:t>
                      </a:r>
                    </a:p>
                  </a:txBody>
                  <a:tcPr marL="9525" marR="9525" marT="9525" marB="0" anchor="ctr">
                    <a:solidFill>
                      <a:schemeClr val="accent3">
                        <a:lumMod val="40000"/>
                        <a:lumOff val="60000"/>
                      </a:schemeClr>
                    </a:solidFill>
                  </a:tcPr>
                </a:tc>
                <a:extLst>
                  <a:ext uri="{0D108BD9-81ED-4DB2-BD59-A6C34878D82A}">
                    <a16:rowId xmlns:a16="http://schemas.microsoft.com/office/drawing/2014/main" val="10000"/>
                  </a:ext>
                </a:extLst>
              </a:tr>
              <a:tr h="3802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solidFill>
                            <a:schemeClr val="tx1"/>
                          </a:solidFill>
                          <a:effectLst/>
                        </a:rPr>
                        <a:t>ポン</a:t>
                      </a:r>
                      <a:r>
                        <a:rPr lang="ja-JP" altLang="en-US" sz="2000" b="1" u="none" strike="noStrike" dirty="0">
                          <a:effectLst/>
                        </a:rPr>
                        <a:t>タールカプセル</a:t>
                      </a:r>
                      <a:r>
                        <a:rPr lang="en-US" altLang="ja-JP" sz="2000" b="1" u="none" strike="noStrike" dirty="0">
                          <a:effectLst/>
                        </a:rPr>
                        <a:t>250mg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0.7</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4.7</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2.18</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1"/>
                  </a:ext>
                </a:extLst>
              </a:tr>
              <a:tr h="40548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ジソピラミドカプセル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SW</a:t>
                      </a:r>
                      <a:r>
                        <a:rPr lang="ja-JP" altLang="en-US" sz="2000" b="1" i="0" u="none" strike="noStrike" dirty="0">
                          <a:solidFill>
                            <a:schemeClr val="dk1"/>
                          </a:solidFill>
                          <a:effectLst/>
                          <a:latin typeface="+mn-lt"/>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0.4</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4.7</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2.08</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2"/>
                  </a:ext>
                </a:extLst>
              </a:tr>
              <a:tr h="34525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リスモダンカプセル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0.9</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5.9</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2.40</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3"/>
                  </a:ext>
                </a:extLst>
              </a:tr>
              <a:tr h="3704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ドグマチールカプセル</a:t>
                      </a:r>
                      <a:r>
                        <a:rPr lang="en-US" altLang="ja-JP" sz="2000" b="1" i="0" u="none" strike="noStrike" dirty="0">
                          <a:solidFill>
                            <a:schemeClr val="dk1"/>
                          </a:solidFill>
                          <a:effectLst/>
                          <a:latin typeface="+mn-lt"/>
                          <a:ea typeface="+mn-ea"/>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0.7</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6.0</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2.10</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4"/>
                  </a:ext>
                </a:extLst>
              </a:tr>
              <a:tr h="36573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スルピリドカプセル</a:t>
                      </a:r>
                      <a:r>
                        <a:rPr lang="en-US" altLang="ja-JP" sz="2000" b="1" i="0" u="none" strike="noStrike" dirty="0">
                          <a:solidFill>
                            <a:schemeClr val="dk1"/>
                          </a:solidFill>
                          <a:effectLst/>
                          <a:latin typeface="+mn-lt"/>
                          <a:ea typeface="+mn-ea"/>
                        </a:rPr>
                        <a:t>50mg</a:t>
                      </a:r>
                      <a:r>
                        <a:rPr lang="ja-JP" altLang="en-US" sz="2000" b="1" i="0" u="none" strike="noStrike" dirty="0">
                          <a:solidFill>
                            <a:schemeClr val="dk1"/>
                          </a:solidFill>
                          <a:effectLst/>
                          <a:latin typeface="+mn-lt"/>
                          <a:ea typeface="+mn-ea"/>
                        </a:rPr>
                        <a:t>「</a:t>
                      </a:r>
                      <a:r>
                        <a:rPr lang="en-US" altLang="ja-JP" sz="2000" b="1" i="0" u="none" strike="noStrike" dirty="0">
                          <a:solidFill>
                            <a:schemeClr val="dk1"/>
                          </a:solidFill>
                          <a:effectLst/>
                          <a:latin typeface="+mn-lt"/>
                          <a:ea typeface="+mn-ea"/>
                        </a:rPr>
                        <a:t>TCK]</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0.4</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4.4</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1.82</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5"/>
                  </a:ext>
                </a:extLst>
              </a:tr>
              <a:tr h="33749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アルタットカプセル</a:t>
                      </a:r>
                      <a:r>
                        <a:rPr lang="en-US" altLang="ja-JP" sz="2000" b="1" i="0" u="none" strike="noStrike" dirty="0">
                          <a:solidFill>
                            <a:schemeClr val="dk1"/>
                          </a:solidFill>
                          <a:effectLst/>
                          <a:latin typeface="+mn-lt"/>
                          <a:ea typeface="+mn-ea"/>
                        </a:rPr>
                        <a:t>37.5mg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0.4</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7.8</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2.08</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6"/>
                  </a:ext>
                </a:extLst>
              </a:tr>
              <a:tr h="47001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chemeClr val="dk1"/>
                          </a:solidFill>
                          <a:effectLst/>
                          <a:latin typeface="+mn-lt"/>
                          <a:ea typeface="+mn-ea"/>
                        </a:rPr>
                        <a:t>ロキサチジン酢酸エステル塩酸塩カプセル</a:t>
                      </a:r>
                      <a:r>
                        <a:rPr lang="en-US" altLang="ja-JP" sz="1800" b="1" i="0" u="none" strike="noStrike" dirty="0">
                          <a:solidFill>
                            <a:schemeClr val="dk1"/>
                          </a:solidFill>
                          <a:effectLst/>
                          <a:latin typeface="+mn-lt"/>
                          <a:ea typeface="+mn-ea"/>
                        </a:rPr>
                        <a:t>37.5mg</a:t>
                      </a:r>
                      <a:r>
                        <a:rPr lang="ja-JP" altLang="en-US" sz="1800" b="1" i="0" u="none" strike="noStrike" dirty="0">
                          <a:solidFill>
                            <a:schemeClr val="dk1"/>
                          </a:solidFill>
                          <a:effectLst/>
                          <a:latin typeface="+mn-lt"/>
                          <a:ea typeface="+mn-ea"/>
                        </a:rPr>
                        <a:t>「サワイ」</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0.6</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4.2</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1.82</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7"/>
                  </a:ext>
                </a:extLst>
              </a:tr>
              <a:tr h="3872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セルベックスカプセル</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0.6</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6.1</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2.05</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8"/>
                  </a:ext>
                </a:extLst>
              </a:tr>
              <a:tr h="33226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u="none" strike="noStrike" dirty="0">
                          <a:effectLst/>
                        </a:rPr>
                        <a:t>テプレノンカプセル「日医工」</a:t>
                      </a:r>
                      <a:r>
                        <a:rPr lang="en-US" altLang="ja-JP" sz="2000" b="1" u="none" strike="noStrike" dirty="0">
                          <a:effectLst/>
                        </a:rPr>
                        <a:t>50mg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0.5</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10.5</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2.62</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9"/>
                  </a:ext>
                </a:extLst>
              </a:tr>
              <a:tr h="39011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rPr>
                        <a:t>ジルチアゼム塩酸塩</a:t>
                      </a:r>
                      <a:r>
                        <a:rPr lang="en-US" altLang="ja-JP" sz="1600" b="1" u="none" strike="noStrike" dirty="0">
                          <a:effectLst/>
                        </a:rPr>
                        <a:t>R</a:t>
                      </a:r>
                      <a:r>
                        <a:rPr lang="ja-JP" altLang="en-US" sz="1600" b="1" u="none" strike="noStrike" dirty="0">
                          <a:effectLst/>
                        </a:rPr>
                        <a:t>カプセル</a:t>
                      </a:r>
                      <a:r>
                        <a:rPr lang="en-US" altLang="ja-JP" sz="1600" b="1" u="none" strike="noStrike" dirty="0">
                          <a:effectLst/>
                        </a:rPr>
                        <a:t>100mg</a:t>
                      </a:r>
                      <a:r>
                        <a:rPr lang="ja-JP" altLang="en-US" sz="1600" b="1" u="none" strike="noStrike" dirty="0">
                          <a:effectLst/>
                        </a:rPr>
                        <a:t>「サワイ」</a:t>
                      </a:r>
                      <a:endParaRPr lang="en-US" altLang="ja-JP" sz="16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0.4</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3.8</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1.59</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0"/>
                  </a:ext>
                </a:extLst>
              </a:tr>
              <a:tr h="37516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dk1"/>
                          </a:solidFill>
                          <a:effectLst/>
                          <a:latin typeface="+mn-lt"/>
                          <a:ea typeface="+mn-ea"/>
                        </a:rPr>
                        <a:t>ヘルベッサー</a:t>
                      </a:r>
                      <a:r>
                        <a:rPr lang="en-US" altLang="ja-JP" sz="2000" b="1" i="0" u="none" strike="noStrike" dirty="0">
                          <a:solidFill>
                            <a:schemeClr val="dk1"/>
                          </a:solidFill>
                          <a:effectLst/>
                          <a:latin typeface="+mn-lt"/>
                          <a:ea typeface="+mn-ea"/>
                        </a:rPr>
                        <a:t>R</a:t>
                      </a:r>
                      <a:r>
                        <a:rPr lang="ja-JP" altLang="en-US" sz="2000" b="1" i="0" u="none" strike="noStrike" dirty="0">
                          <a:solidFill>
                            <a:schemeClr val="dk1"/>
                          </a:solidFill>
                          <a:effectLst/>
                          <a:latin typeface="+mn-lt"/>
                          <a:ea typeface="+mn-ea"/>
                        </a:rPr>
                        <a:t>カプセル</a:t>
                      </a:r>
                      <a:r>
                        <a:rPr lang="en-US" altLang="ja-JP" sz="2000" b="1" i="0" u="none" strike="noStrike" dirty="0">
                          <a:solidFill>
                            <a:schemeClr val="dk1"/>
                          </a:solidFill>
                          <a:effectLst/>
                          <a:latin typeface="+mn-lt"/>
                          <a:ea typeface="+mn-ea"/>
                        </a:rPr>
                        <a:t>100mg</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0.5</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4.1</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1.74</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1"/>
                  </a:ext>
                </a:extLst>
              </a:tr>
              <a:tr h="3426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rgbClr val="000000"/>
                          </a:solidFill>
                          <a:effectLst/>
                          <a:latin typeface="ＭＳ Ｐゴシック" panose="020B0600070205080204" pitchFamily="50" charset="-128"/>
                          <a:ea typeface="+mn-ea"/>
                        </a:rPr>
                        <a:t>メキシチールカプセル</a:t>
                      </a:r>
                      <a:r>
                        <a:rPr lang="en-US" altLang="ja-JP" sz="2000" b="1" i="0" u="none" strike="noStrike" dirty="0">
                          <a:solidFill>
                            <a:srgbClr val="000000"/>
                          </a:solidFill>
                          <a:effectLst/>
                          <a:latin typeface="ＭＳ Ｐゴシック" panose="020B0600070205080204" pitchFamily="50" charset="-128"/>
                          <a:ea typeface="+mn-ea"/>
                        </a:rPr>
                        <a:t>50mg</a:t>
                      </a: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0.6</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5.1</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1.67</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2"/>
                  </a:ext>
                </a:extLst>
              </a:tr>
              <a:tr h="3845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b="1" i="0" u="none" strike="noStrike" dirty="0">
                          <a:solidFill>
                            <a:srgbClr val="000000"/>
                          </a:solidFill>
                          <a:effectLst/>
                          <a:latin typeface="ＭＳ Ｐゴシック" panose="020B0600070205080204" pitchFamily="50" charset="-128"/>
                          <a:ea typeface="+mn-ea"/>
                        </a:rPr>
                        <a:t>メキシレン塩酸塩カプセル</a:t>
                      </a:r>
                      <a:r>
                        <a:rPr lang="en-US" altLang="ja-JP" sz="1800" b="1" i="0" u="none" strike="noStrike" dirty="0">
                          <a:solidFill>
                            <a:srgbClr val="000000"/>
                          </a:solidFill>
                          <a:effectLst/>
                          <a:latin typeface="ＭＳ Ｐゴシック" panose="020B0600070205080204" pitchFamily="50" charset="-128"/>
                          <a:ea typeface="+mn-ea"/>
                        </a:rPr>
                        <a:t>50mg</a:t>
                      </a:r>
                      <a:r>
                        <a:rPr lang="ja-JP" altLang="en-US" sz="1800" b="1" i="0" u="none" strike="noStrike" dirty="0">
                          <a:solidFill>
                            <a:srgbClr val="000000"/>
                          </a:solidFill>
                          <a:effectLst/>
                          <a:latin typeface="ＭＳ Ｐゴシック" panose="020B0600070205080204" pitchFamily="50" charset="-128"/>
                          <a:ea typeface="+mn-ea"/>
                        </a:rPr>
                        <a:t>「サワイ」</a:t>
                      </a:r>
                      <a:endParaRPr lang="en-US" altLang="ja-JP" sz="18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2000" b="1" i="0" u="none" strike="noStrike" dirty="0">
                          <a:solidFill>
                            <a:srgbClr val="000000"/>
                          </a:solidFill>
                          <a:effectLst/>
                          <a:latin typeface="ＭＳ Ｐゴシック" panose="020B0600070205080204" pitchFamily="50" charset="-128"/>
                          <a:ea typeface="+mn-ea"/>
                        </a:rPr>
                        <a:t>0.5</a:t>
                      </a:r>
                      <a:r>
                        <a:rPr lang="ja-JP" altLang="en-US" sz="2000" b="1" i="0" u="none" strike="noStrike" dirty="0">
                          <a:solidFill>
                            <a:srgbClr val="000000"/>
                          </a:solidFill>
                          <a:effectLst/>
                          <a:latin typeface="ＭＳ Ｐゴシック" panose="020B0600070205080204" pitchFamily="50" charset="-128"/>
                          <a:ea typeface="+mn-ea"/>
                        </a:rPr>
                        <a:t>～</a:t>
                      </a:r>
                      <a:r>
                        <a:rPr lang="en-US" altLang="ja-JP" sz="2000" b="1" i="0" u="none" strike="noStrike" dirty="0">
                          <a:solidFill>
                            <a:srgbClr val="000000"/>
                          </a:solidFill>
                          <a:effectLst/>
                          <a:latin typeface="ＭＳ Ｐゴシック" panose="020B0600070205080204" pitchFamily="50" charset="-128"/>
                          <a:ea typeface="+mn-ea"/>
                        </a:rPr>
                        <a:t>5.2</a:t>
                      </a:r>
                      <a:r>
                        <a:rPr lang="ja-JP" altLang="en-US" sz="2000" b="1" i="0" u="none" strike="noStrike" dirty="0">
                          <a:solidFill>
                            <a:srgbClr val="000000"/>
                          </a:solidFill>
                          <a:effectLst/>
                          <a:latin typeface="ＭＳ Ｐゴシック" panose="020B0600070205080204" pitchFamily="50" charset="-128"/>
                          <a:ea typeface="+mn-ea"/>
                        </a:rPr>
                        <a:t>（平均</a:t>
                      </a:r>
                      <a:r>
                        <a:rPr lang="en-US" altLang="ja-JP" sz="2000" b="1" i="0" u="none" strike="noStrike" dirty="0">
                          <a:solidFill>
                            <a:srgbClr val="000000"/>
                          </a:solidFill>
                          <a:effectLst/>
                          <a:latin typeface="ＭＳ Ｐゴシック" panose="020B0600070205080204" pitchFamily="50" charset="-128"/>
                          <a:ea typeface="+mn-ea"/>
                        </a:rPr>
                        <a:t>1.64</a:t>
                      </a:r>
                      <a:r>
                        <a:rPr lang="ja-JP" altLang="en-US" sz="2000" b="1" i="0" u="none" strike="noStrike" dirty="0">
                          <a:solidFill>
                            <a:srgbClr val="000000"/>
                          </a:solidFill>
                          <a:effectLst/>
                          <a:latin typeface="ＭＳ Ｐゴシック" panose="020B0600070205080204" pitchFamily="50" charset="-128"/>
                          <a:ea typeface="+mn-ea"/>
                        </a:rPr>
                        <a:t>）</a:t>
                      </a:r>
                      <a:endParaRPr lang="en-US" altLang="ja-JP" sz="2000" b="1" i="0" u="none" strike="noStrike" dirty="0">
                        <a:solidFill>
                          <a:srgbClr val="000000"/>
                        </a:solidFill>
                        <a:effectLst/>
                        <a:latin typeface="ＭＳ Ｐゴシック" panose="020B0600070205080204" pitchFamily="50" charset="-128"/>
                        <a:ea typeface="+mn-ea"/>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3"/>
                  </a:ext>
                </a:extLst>
              </a:tr>
            </a:tbl>
          </a:graphicData>
        </a:graphic>
      </p:graphicFrame>
      <p:sp>
        <p:nvSpPr>
          <p:cNvPr id="3" name="テキスト ボックス 2"/>
          <p:cNvSpPr txBox="1"/>
          <p:nvPr/>
        </p:nvSpPr>
        <p:spPr>
          <a:xfrm>
            <a:off x="1858289" y="65902"/>
            <a:ext cx="5618205" cy="707886"/>
          </a:xfrm>
          <a:prstGeom prst="rect">
            <a:avLst/>
          </a:prstGeom>
          <a:noFill/>
        </p:spPr>
        <p:txBody>
          <a:bodyPr wrap="square" rtlCol="0">
            <a:spAutoFit/>
          </a:bodyPr>
          <a:lstStyle/>
          <a:p>
            <a:r>
              <a:rPr kumimoji="1" lang="ja-JP" altLang="en-US" sz="4000" b="1" u="sng" dirty="0">
                <a:solidFill>
                  <a:srgbClr val="0070C0"/>
                </a:solidFill>
              </a:rPr>
              <a:t>取り出し時間の平均値</a:t>
            </a:r>
          </a:p>
        </p:txBody>
      </p:sp>
    </p:spTree>
    <p:extLst>
      <p:ext uri="{BB962C8B-B14F-4D97-AF65-F5344CB8AC3E}">
        <p14:creationId xmlns:p14="http://schemas.microsoft.com/office/powerpoint/2010/main" val="31809260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729</TotalTime>
  <Words>1022</Words>
  <Application>Microsoft Office PowerPoint</Application>
  <PresentationFormat>画面に合わせる (4:3)</PresentationFormat>
  <Paragraphs>275</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ＭＳ 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嘉則 浜田</cp:lastModifiedBy>
  <cp:revision>74</cp:revision>
  <dcterms:created xsi:type="dcterms:W3CDTF">2017-10-14T09:17:54Z</dcterms:created>
  <dcterms:modified xsi:type="dcterms:W3CDTF">2019-11-08T04:43:15Z</dcterms:modified>
</cp:coreProperties>
</file>