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3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1" r:id="rId3"/>
    <p:sldId id="272" r:id="rId4"/>
    <p:sldId id="280" r:id="rId5"/>
    <p:sldId id="277" r:id="rId6"/>
    <p:sldId id="287" r:id="rId7"/>
    <p:sldId id="288" r:id="rId8"/>
    <p:sldId id="289" r:id="rId9"/>
    <p:sldId id="276" r:id="rId10"/>
    <p:sldId id="290" r:id="rId11"/>
    <p:sldId id="257" r:id="rId12"/>
    <p:sldId id="285" r:id="rId13"/>
    <p:sldId id="286" r:id="rId14"/>
    <p:sldId id="261" r:id="rId15"/>
    <p:sldId id="262" r:id="rId16"/>
    <p:sldId id="269" r:id="rId17"/>
    <p:sldId id="291" r:id="rId18"/>
    <p:sldId id="292" r:id="rId1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6600"/>
    <a:srgbClr val="00CC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8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2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20652;&#30496;&#12487;&#12540;&#12479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20652;&#30496;&#12487;&#12540;&#12479;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F:\&#20652;&#30496;&#12487;&#12540;&#1247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F:\&#20652;&#30496;&#12487;&#12540;&#1247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&#20652;&#30496;&#12487;&#12540;&#12479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F:\&#20652;&#30496;&#12487;&#12540;&#12479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20652;&#30496;&#12487;&#12540;&#12479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20652;&#30496;&#12487;&#12540;&#12479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20652;&#30496;&#12487;&#12540;&#1247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Sheet1!$A$17:$A$22</c:f>
              <c:strCache>
                <c:ptCount val="6"/>
                <c:pt idx="0">
                  <c:v>30代</c:v>
                </c:pt>
                <c:pt idx="1">
                  <c:v>40代</c:v>
                </c:pt>
                <c:pt idx="2">
                  <c:v>50代</c:v>
                </c:pt>
                <c:pt idx="3">
                  <c:v>60代</c:v>
                </c:pt>
                <c:pt idx="4">
                  <c:v>70代</c:v>
                </c:pt>
                <c:pt idx="5">
                  <c:v>80代</c:v>
                </c:pt>
              </c:strCache>
            </c:strRef>
          </c:cat>
          <c:val>
            <c:numRef>
              <c:f>Sheet1!$B$17:$B$22</c:f>
              <c:numCache>
                <c:formatCode>General</c:formatCode>
                <c:ptCount val="6"/>
                <c:pt idx="0">
                  <c:v>2</c:v>
                </c:pt>
                <c:pt idx="1">
                  <c:v>0</c:v>
                </c:pt>
                <c:pt idx="2">
                  <c:v>5</c:v>
                </c:pt>
                <c:pt idx="3">
                  <c:v>10</c:v>
                </c:pt>
                <c:pt idx="4">
                  <c:v>10</c:v>
                </c:pt>
                <c:pt idx="5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745912"/>
        <c:axId val="3746304"/>
      </c:barChart>
      <c:catAx>
        <c:axId val="374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746304"/>
        <c:crosses val="autoZero"/>
        <c:auto val="1"/>
        <c:lblAlgn val="ctr"/>
        <c:lblOffset val="100"/>
        <c:noMultiLvlLbl val="0"/>
      </c:catAx>
      <c:valAx>
        <c:axId val="37463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745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Sheet1!$G$34</c:f>
              <c:strCache>
                <c:ptCount val="1"/>
                <c:pt idx="0">
                  <c:v>１ヶ月未満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Sheet1!$H$32:$L$33</c:f>
              <c:strCache>
                <c:ptCount val="5"/>
                <c:pt idx="0">
                  <c:v>人数</c:v>
                </c:pt>
                <c:pt idx="1">
                  <c:v>改善有</c:v>
                </c:pt>
                <c:pt idx="2">
                  <c:v>改善無</c:v>
                </c:pt>
                <c:pt idx="3">
                  <c:v>不調無</c:v>
                </c:pt>
                <c:pt idx="4">
                  <c:v>不調有</c:v>
                </c:pt>
              </c:strCache>
            </c:strRef>
          </c:cat>
          <c:val>
            <c:numRef>
              <c:f>Sheet1!$H$34:$L$34</c:f>
              <c:numCache>
                <c:formatCode>General</c:formatCode>
                <c:ptCount val="5"/>
                <c:pt idx="0">
                  <c:v>4</c:v>
                </c:pt>
                <c:pt idx="1">
                  <c:v>4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Sheet1!$G$35</c:f>
              <c:strCache>
                <c:ptCount val="1"/>
                <c:pt idx="0">
                  <c:v>３ヶ月～１年未満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Sheet1!$H$32:$L$33</c:f>
              <c:strCache>
                <c:ptCount val="5"/>
                <c:pt idx="0">
                  <c:v>人数</c:v>
                </c:pt>
                <c:pt idx="1">
                  <c:v>改善有</c:v>
                </c:pt>
                <c:pt idx="2">
                  <c:v>改善無</c:v>
                </c:pt>
                <c:pt idx="3">
                  <c:v>不調無</c:v>
                </c:pt>
                <c:pt idx="4">
                  <c:v>不調有</c:v>
                </c:pt>
              </c:strCache>
            </c:strRef>
          </c:cat>
          <c:val>
            <c:numRef>
              <c:f>Sheet1!$H$35:$L$35</c:f>
              <c:numCache>
                <c:formatCode>General</c:formatCode>
                <c:ptCount val="5"/>
                <c:pt idx="0">
                  <c:v>4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Sheet1!$G$36</c:f>
              <c:strCache>
                <c:ptCount val="1"/>
                <c:pt idx="0">
                  <c:v>１年以上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Sheet1!$H$32:$L$33</c:f>
              <c:strCache>
                <c:ptCount val="5"/>
                <c:pt idx="0">
                  <c:v>人数</c:v>
                </c:pt>
                <c:pt idx="1">
                  <c:v>改善有</c:v>
                </c:pt>
                <c:pt idx="2">
                  <c:v>改善無</c:v>
                </c:pt>
                <c:pt idx="3">
                  <c:v>不調無</c:v>
                </c:pt>
                <c:pt idx="4">
                  <c:v>不調有</c:v>
                </c:pt>
              </c:strCache>
            </c:strRef>
          </c:cat>
          <c:val>
            <c:numRef>
              <c:f>Sheet1!$H$36:$L$36</c:f>
              <c:numCache>
                <c:formatCode>General</c:formatCode>
                <c:ptCount val="5"/>
                <c:pt idx="0">
                  <c:v>22</c:v>
                </c:pt>
                <c:pt idx="1">
                  <c:v>21</c:v>
                </c:pt>
                <c:pt idx="2">
                  <c:v>1</c:v>
                </c:pt>
                <c:pt idx="3">
                  <c:v>19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81628272"/>
        <c:axId val="181628664"/>
        <c:axId val="0"/>
      </c:bar3DChart>
      <c:catAx>
        <c:axId val="181628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1628664"/>
        <c:crosses val="autoZero"/>
        <c:auto val="1"/>
        <c:lblAlgn val="ctr"/>
        <c:lblOffset val="100"/>
        <c:noMultiLvlLbl val="0"/>
      </c:catAx>
      <c:valAx>
        <c:axId val="1816286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1628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Sheet1!$G$40</c:f>
              <c:strCache>
                <c:ptCount val="1"/>
                <c:pt idx="0">
                  <c:v>１ヶ月未満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Sheet1!$H$39:$L$39</c:f>
              <c:strCache>
                <c:ptCount val="5"/>
                <c:pt idx="0">
                  <c:v>人数</c:v>
                </c:pt>
                <c:pt idx="1">
                  <c:v>改善有</c:v>
                </c:pt>
                <c:pt idx="2">
                  <c:v>改善無</c:v>
                </c:pt>
                <c:pt idx="3">
                  <c:v>不調無</c:v>
                </c:pt>
                <c:pt idx="4">
                  <c:v>不調有</c:v>
                </c:pt>
              </c:strCache>
            </c:strRef>
          </c:cat>
          <c:val>
            <c:numRef>
              <c:f>Sheet1!$H$40:$L$40</c:f>
              <c:numCache>
                <c:formatCode>General</c:formatCode>
                <c:ptCount val="5"/>
                <c:pt idx="0">
                  <c:v>4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Sheet1!$G$41</c:f>
              <c:strCache>
                <c:ptCount val="1"/>
                <c:pt idx="0">
                  <c:v>３ヶ月～１年未満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Sheet1!$H$39:$L$39</c:f>
              <c:strCache>
                <c:ptCount val="5"/>
                <c:pt idx="0">
                  <c:v>人数</c:v>
                </c:pt>
                <c:pt idx="1">
                  <c:v>改善有</c:v>
                </c:pt>
                <c:pt idx="2">
                  <c:v>改善無</c:v>
                </c:pt>
                <c:pt idx="3">
                  <c:v>不調無</c:v>
                </c:pt>
                <c:pt idx="4">
                  <c:v>不調有</c:v>
                </c:pt>
              </c:strCache>
            </c:strRef>
          </c:cat>
          <c:val>
            <c:numRef>
              <c:f>Sheet1!$H$41:$L$41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0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Sheet1!$G$42</c:f>
              <c:strCache>
                <c:ptCount val="1"/>
                <c:pt idx="0">
                  <c:v>１年以上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Sheet1!$H$39:$L$39</c:f>
              <c:strCache>
                <c:ptCount val="5"/>
                <c:pt idx="0">
                  <c:v>人数</c:v>
                </c:pt>
                <c:pt idx="1">
                  <c:v>改善有</c:v>
                </c:pt>
                <c:pt idx="2">
                  <c:v>改善無</c:v>
                </c:pt>
                <c:pt idx="3">
                  <c:v>不調無</c:v>
                </c:pt>
                <c:pt idx="4">
                  <c:v>不調有</c:v>
                </c:pt>
              </c:strCache>
            </c:strRef>
          </c:cat>
          <c:val>
            <c:numRef>
              <c:f>Sheet1!$H$42:$L$42</c:f>
              <c:numCache>
                <c:formatCode>General</c:formatCode>
                <c:ptCount val="5"/>
                <c:pt idx="0">
                  <c:v>75</c:v>
                </c:pt>
                <c:pt idx="1">
                  <c:v>70</c:v>
                </c:pt>
                <c:pt idx="2">
                  <c:v>5</c:v>
                </c:pt>
                <c:pt idx="3">
                  <c:v>68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81629448"/>
        <c:axId val="183326560"/>
        <c:axId val="0"/>
      </c:bar3DChart>
      <c:catAx>
        <c:axId val="181629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3326560"/>
        <c:crosses val="autoZero"/>
        <c:auto val="1"/>
        <c:lblAlgn val="ctr"/>
        <c:lblOffset val="100"/>
        <c:noMultiLvlLbl val="0"/>
      </c:catAx>
      <c:valAx>
        <c:axId val="1833265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1629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Lbls>
            <c:delete val="1"/>
          </c:dLbls>
          <c:cat>
            <c:strRef>
              <c:f>Sheet1!$A$3:$A$6</c:f>
              <c:strCache>
                <c:ptCount val="4"/>
                <c:pt idx="0">
                  <c:v>入眠障害</c:v>
                </c:pt>
                <c:pt idx="1">
                  <c:v>中途覚醒</c:v>
                </c:pt>
                <c:pt idx="2">
                  <c:v>熟眠障害</c:v>
                </c:pt>
                <c:pt idx="3">
                  <c:v>早期覚醒</c:v>
                </c:pt>
              </c:strCache>
            </c:strRef>
          </c:cat>
          <c:val>
            <c:numRef>
              <c:f>Sheet1!$B$3:$B$6</c:f>
              <c:numCache>
                <c:formatCode>General</c:formatCode>
                <c:ptCount val="4"/>
                <c:pt idx="0">
                  <c:v>30</c:v>
                </c:pt>
                <c:pt idx="1">
                  <c:v>17</c:v>
                </c:pt>
                <c:pt idx="2">
                  <c:v>2</c:v>
                </c:pt>
                <c:pt idx="3">
                  <c:v>4</c:v>
                </c:pt>
              </c:numCache>
            </c:numRef>
          </c:val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Lbls>
            <c:delete val="1"/>
          </c:dLbls>
          <c:cat>
            <c:strRef>
              <c:f>Sheet1!$A$10:$A$14</c:f>
              <c:strCache>
                <c:ptCount val="5"/>
                <c:pt idx="0">
                  <c:v>ベンゾジアゼピン系</c:v>
                </c:pt>
                <c:pt idx="1">
                  <c:v>非ベンゾジアゼピン系</c:v>
                </c:pt>
                <c:pt idx="2">
                  <c:v>メラトニン受容体作動薬</c:v>
                </c:pt>
                <c:pt idx="3">
                  <c:v>オレキシン受容体拮抗薬</c:v>
                </c:pt>
                <c:pt idx="4">
                  <c:v>バルビツール酸系</c:v>
                </c:pt>
              </c:strCache>
            </c:strRef>
          </c:cat>
          <c:val>
            <c:numRef>
              <c:f>Sheet1!$B$10:$B$14</c:f>
              <c:numCache>
                <c:formatCode>General</c:formatCode>
                <c:ptCount val="5"/>
                <c:pt idx="0">
                  <c:v>29</c:v>
                </c:pt>
                <c:pt idx="1">
                  <c:v>23</c:v>
                </c:pt>
                <c:pt idx="2">
                  <c:v>4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Sheet1!$D$9:$D$14</c:f>
              <c:strCache>
                <c:ptCount val="6"/>
                <c:pt idx="0">
                  <c:v>超短時間作用型</c:v>
                </c:pt>
                <c:pt idx="1">
                  <c:v>短時間作用型</c:v>
                </c:pt>
                <c:pt idx="2">
                  <c:v>中間作用型</c:v>
                </c:pt>
                <c:pt idx="3">
                  <c:v>長時間作用型</c:v>
                </c:pt>
                <c:pt idx="4">
                  <c:v>メラトニン受容体作動薬</c:v>
                </c:pt>
                <c:pt idx="5">
                  <c:v>オレキシン受容体拮抗薬</c:v>
                </c:pt>
              </c:strCache>
            </c:strRef>
          </c:cat>
          <c:val>
            <c:numRef>
              <c:f>Sheet1!$E$9:$E$14</c:f>
              <c:numCache>
                <c:formatCode>General</c:formatCode>
                <c:ptCount val="6"/>
                <c:pt idx="0">
                  <c:v>22</c:v>
                </c:pt>
                <c:pt idx="1">
                  <c:v>19</c:v>
                </c:pt>
                <c:pt idx="2">
                  <c:v>8</c:v>
                </c:pt>
                <c:pt idx="3">
                  <c:v>2</c:v>
                </c:pt>
                <c:pt idx="4">
                  <c:v>3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52994232"/>
        <c:axId val="454800384"/>
        <c:axId val="0"/>
      </c:bar3DChart>
      <c:catAx>
        <c:axId val="252994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j-ea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454800384"/>
        <c:crosses val="autoZero"/>
        <c:auto val="1"/>
        <c:lblAlgn val="ctr"/>
        <c:lblOffset val="100"/>
        <c:noMultiLvlLbl val="0"/>
      </c:catAx>
      <c:valAx>
        <c:axId val="4548003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52994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Sheet1!$A$25:$A$30</c:f>
              <c:strCache>
                <c:ptCount val="6"/>
                <c:pt idx="0">
                  <c:v>30代</c:v>
                </c:pt>
                <c:pt idx="1">
                  <c:v>40代</c:v>
                </c:pt>
                <c:pt idx="2">
                  <c:v>50代</c:v>
                </c:pt>
                <c:pt idx="3">
                  <c:v>60代</c:v>
                </c:pt>
                <c:pt idx="4">
                  <c:v>70代</c:v>
                </c:pt>
                <c:pt idx="5">
                  <c:v>80代</c:v>
                </c:pt>
              </c:strCache>
            </c:strRef>
          </c:cat>
          <c:val>
            <c:numRef>
              <c:f>Sheet1!$B$25:$B$30</c:f>
              <c:numCache>
                <c:formatCode>General</c:formatCode>
                <c:ptCount val="6"/>
                <c:pt idx="0">
                  <c:v>3</c:v>
                </c:pt>
                <c:pt idx="1">
                  <c:v>2</c:v>
                </c:pt>
                <c:pt idx="2">
                  <c:v>10</c:v>
                </c:pt>
                <c:pt idx="3">
                  <c:v>15</c:v>
                </c:pt>
                <c:pt idx="4">
                  <c:v>28</c:v>
                </c:pt>
                <c:pt idx="5">
                  <c:v>30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747088"/>
        <c:axId val="3747480"/>
      </c:barChart>
      <c:catAx>
        <c:axId val="3747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2000" b="1">
                <a:solidFill>
                  <a:schemeClr val="tx1"/>
                </a:solidFill>
              </a:defRPr>
            </a:pPr>
            <a:endParaRPr lang="ja-JP"/>
          </a:p>
        </c:txPr>
        <c:crossAx val="3747480"/>
        <c:crosses val="autoZero"/>
        <c:auto val="1"/>
        <c:lblAlgn val="ctr"/>
        <c:lblOffset val="100"/>
        <c:noMultiLvlLbl val="0"/>
      </c:catAx>
      <c:valAx>
        <c:axId val="37474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747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Sheet1!$E$17</c:f>
              <c:strCache>
                <c:ptCount val="1"/>
                <c:pt idx="0">
                  <c:v>件数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Lbls>
            <c:delete val="1"/>
          </c:dLbls>
          <c:cat>
            <c:strRef>
              <c:f>Sheet1!$D$18:$D$21</c:f>
              <c:strCache>
                <c:ptCount val="4"/>
                <c:pt idx="0">
                  <c:v>入眠障害</c:v>
                </c:pt>
                <c:pt idx="1">
                  <c:v>中途覚醒</c:v>
                </c:pt>
                <c:pt idx="2">
                  <c:v>熟眠障害</c:v>
                </c:pt>
                <c:pt idx="3">
                  <c:v>早期覚醒</c:v>
                </c:pt>
              </c:strCache>
            </c:strRef>
          </c:cat>
          <c:val>
            <c:numRef>
              <c:f>Sheet1!$E$18:$E$21</c:f>
              <c:numCache>
                <c:formatCode>General</c:formatCode>
                <c:ptCount val="4"/>
                <c:pt idx="0">
                  <c:v>24</c:v>
                </c:pt>
                <c:pt idx="1">
                  <c:v>7</c:v>
                </c:pt>
                <c:pt idx="2">
                  <c:v>4</c:v>
                </c:pt>
                <c:pt idx="3">
                  <c:v>2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Sheet1!$E$26</c:f>
              <c:strCache>
                <c:ptCount val="1"/>
                <c:pt idx="0">
                  <c:v>件数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cat>
            <c:strRef>
              <c:f>Sheet1!$D$27:$D$30</c:f>
              <c:strCache>
                <c:ptCount val="4"/>
                <c:pt idx="0">
                  <c:v>入眠障害</c:v>
                </c:pt>
                <c:pt idx="1">
                  <c:v>中途覚醒</c:v>
                </c:pt>
                <c:pt idx="2">
                  <c:v>熟眠障害</c:v>
                </c:pt>
                <c:pt idx="3">
                  <c:v>早期覚醒</c:v>
                </c:pt>
              </c:strCache>
            </c:strRef>
          </c:cat>
          <c:val>
            <c:numRef>
              <c:f>Sheet1!$E$27:$E$30</c:f>
              <c:numCache>
                <c:formatCode>General</c:formatCode>
                <c:ptCount val="4"/>
                <c:pt idx="0">
                  <c:v>61</c:v>
                </c:pt>
                <c:pt idx="1">
                  <c:v>21</c:v>
                </c:pt>
                <c:pt idx="2">
                  <c:v>14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Sheet1!$G$33:$G$38</c:f>
              <c:strCache>
                <c:ptCount val="6"/>
                <c:pt idx="0">
                  <c:v>服用期間</c:v>
                </c:pt>
                <c:pt idx="1">
                  <c:v>１ヶ月未満</c:v>
                </c:pt>
                <c:pt idx="2">
                  <c:v>３ヶ月～１年未満</c:v>
                </c:pt>
                <c:pt idx="3">
                  <c:v>１年以上</c:v>
                </c:pt>
                <c:pt idx="5">
                  <c:v>女性</c:v>
                </c:pt>
              </c:strCache>
            </c:strRef>
          </c:cat>
          <c:val>
            <c:numRef>
              <c:f>Sheet1!$H$33:$H$38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4</c:v>
                </c:pt>
                <c:pt idx="3">
                  <c:v>22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49741528"/>
        <c:axId val="249742704"/>
        <c:axId val="0"/>
      </c:bar3DChart>
      <c:catAx>
        <c:axId val="249741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2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defRPr>
            </a:pPr>
            <a:endParaRPr lang="ja-JP"/>
          </a:p>
        </c:txPr>
        <c:crossAx val="249742704"/>
        <c:crosses val="autoZero"/>
        <c:auto val="1"/>
        <c:lblAlgn val="ctr"/>
        <c:lblOffset val="100"/>
        <c:noMultiLvlLbl val="0"/>
      </c:catAx>
      <c:valAx>
        <c:axId val="2497427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49741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Sheet1!$D$33:$D$38</c:f>
              <c:strCache>
                <c:ptCount val="6"/>
                <c:pt idx="0">
                  <c:v>超短時間作用型</c:v>
                </c:pt>
                <c:pt idx="1">
                  <c:v>短時間作用型</c:v>
                </c:pt>
                <c:pt idx="2">
                  <c:v>中間作用型</c:v>
                </c:pt>
                <c:pt idx="3">
                  <c:v>長時間作用型</c:v>
                </c:pt>
                <c:pt idx="4">
                  <c:v>メラトニン受容体作動薬</c:v>
                </c:pt>
                <c:pt idx="5">
                  <c:v>オレキシン受容体拮抗薬</c:v>
                </c:pt>
              </c:strCache>
            </c:strRef>
          </c:cat>
          <c:val>
            <c:numRef>
              <c:f>Sheet1!$E$33:$E$38</c:f>
              <c:numCache>
                <c:formatCode>General</c:formatCode>
                <c:ptCount val="6"/>
                <c:pt idx="0">
                  <c:v>21</c:v>
                </c:pt>
                <c:pt idx="1">
                  <c:v>10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49744272"/>
        <c:axId val="249743880"/>
        <c:axId val="0"/>
      </c:bar3DChart>
      <c:catAx>
        <c:axId val="249744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pPr>
            <a:endParaRPr lang="ja-JP"/>
          </a:p>
        </c:txPr>
        <c:crossAx val="249743880"/>
        <c:crosses val="autoZero"/>
        <c:auto val="1"/>
        <c:lblAlgn val="ctr"/>
        <c:lblOffset val="100"/>
        <c:noMultiLvlLbl val="0"/>
      </c:catAx>
      <c:valAx>
        <c:axId val="2497438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49744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Sheet1!$M$24:$M$29</c:f>
              <c:strCache>
                <c:ptCount val="6"/>
                <c:pt idx="0">
                  <c:v>超短時間作用型</c:v>
                </c:pt>
                <c:pt idx="1">
                  <c:v>短時間作用型</c:v>
                </c:pt>
                <c:pt idx="2">
                  <c:v>中間作用型</c:v>
                </c:pt>
                <c:pt idx="3">
                  <c:v>長時間作用型</c:v>
                </c:pt>
                <c:pt idx="4">
                  <c:v>メラトニン受容体作動薬</c:v>
                </c:pt>
                <c:pt idx="5">
                  <c:v>オレキシン受容体拮抗薬</c:v>
                </c:pt>
              </c:strCache>
            </c:strRef>
          </c:cat>
          <c:val>
            <c:numRef>
              <c:f>Sheet1!$N$24:$N$29</c:f>
              <c:numCache>
                <c:formatCode>General</c:formatCode>
                <c:ptCount val="6"/>
                <c:pt idx="0">
                  <c:v>55</c:v>
                </c:pt>
                <c:pt idx="1">
                  <c:v>34</c:v>
                </c:pt>
                <c:pt idx="2">
                  <c:v>8</c:v>
                </c:pt>
                <c:pt idx="3">
                  <c:v>0</c:v>
                </c:pt>
                <c:pt idx="4">
                  <c:v>1</c:v>
                </c:pt>
                <c:pt idx="5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49742312"/>
        <c:axId val="459031728"/>
        <c:axId val="0"/>
      </c:bar3DChart>
      <c:catAx>
        <c:axId val="2497423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pPr>
            <a:endParaRPr lang="ja-JP"/>
          </a:p>
        </c:txPr>
        <c:crossAx val="459031728"/>
        <c:crosses val="autoZero"/>
        <c:auto val="1"/>
        <c:lblAlgn val="ctr"/>
        <c:lblOffset val="100"/>
        <c:noMultiLvlLbl val="0"/>
      </c:catAx>
      <c:valAx>
        <c:axId val="4590317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49742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Sheet1!$G$40:$G$42</c:f>
              <c:strCache>
                <c:ptCount val="3"/>
                <c:pt idx="0">
                  <c:v>１ヶ月未満</c:v>
                </c:pt>
                <c:pt idx="1">
                  <c:v>３ヶ月～１年未満</c:v>
                </c:pt>
                <c:pt idx="2">
                  <c:v>１年以上</c:v>
                </c:pt>
              </c:strCache>
            </c:strRef>
          </c:cat>
          <c:val>
            <c:numRef>
              <c:f>Sheet1!$H$40:$H$42</c:f>
              <c:numCache>
                <c:formatCode>General</c:formatCode>
                <c:ptCount val="3"/>
                <c:pt idx="0">
                  <c:v>4</c:v>
                </c:pt>
                <c:pt idx="1">
                  <c:v>7</c:v>
                </c:pt>
                <c:pt idx="2">
                  <c:v>75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59030944"/>
        <c:axId val="459030552"/>
        <c:axId val="0"/>
      </c:bar3DChart>
      <c:catAx>
        <c:axId val="4590309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ja-JP"/>
          </a:p>
        </c:txPr>
        <c:crossAx val="459030552"/>
        <c:crosses val="autoZero"/>
        <c:auto val="1"/>
        <c:lblAlgn val="ctr"/>
        <c:lblOffset val="100"/>
        <c:noMultiLvlLbl val="0"/>
      </c:catAx>
      <c:valAx>
        <c:axId val="4590305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90309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Sheet1!$G$9:$G$17</c:f>
              <c:strCache>
                <c:ptCount val="9"/>
                <c:pt idx="0">
                  <c:v>ゾルピデム</c:v>
                </c:pt>
                <c:pt idx="1">
                  <c:v>トリアゾルム</c:v>
                </c:pt>
                <c:pt idx="2">
                  <c:v>エスゾピクロン</c:v>
                </c:pt>
                <c:pt idx="3">
                  <c:v>ブロチゾラム</c:v>
                </c:pt>
                <c:pt idx="4">
                  <c:v>エチドラム</c:v>
                </c:pt>
                <c:pt idx="5">
                  <c:v>リルマザホン</c:v>
                </c:pt>
                <c:pt idx="6">
                  <c:v>フルニトラゼパム</c:v>
                </c:pt>
                <c:pt idx="7">
                  <c:v>エメタゾラム</c:v>
                </c:pt>
                <c:pt idx="8">
                  <c:v>ニトラゼパム</c:v>
                </c:pt>
              </c:strCache>
            </c:strRef>
          </c:cat>
          <c:val>
            <c:numRef>
              <c:f>Sheet1!$H$9:$H$17</c:f>
              <c:numCache>
                <c:formatCode>General</c:formatCode>
                <c:ptCount val="9"/>
                <c:pt idx="0">
                  <c:v>14</c:v>
                </c:pt>
                <c:pt idx="1">
                  <c:v>3</c:v>
                </c:pt>
                <c:pt idx="2">
                  <c:v>4</c:v>
                </c:pt>
                <c:pt idx="3">
                  <c:v>6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Sheet1!$G$9:$G$17</c:f>
              <c:strCache>
                <c:ptCount val="9"/>
                <c:pt idx="0">
                  <c:v>ゾルピデム</c:v>
                </c:pt>
                <c:pt idx="1">
                  <c:v>トリアゾルム</c:v>
                </c:pt>
                <c:pt idx="2">
                  <c:v>エスゾピクロン</c:v>
                </c:pt>
                <c:pt idx="3">
                  <c:v>ブロチゾラム</c:v>
                </c:pt>
                <c:pt idx="4">
                  <c:v>エチドラム</c:v>
                </c:pt>
                <c:pt idx="5">
                  <c:v>リルマザホン</c:v>
                </c:pt>
                <c:pt idx="6">
                  <c:v>フルニトラゼパム</c:v>
                </c:pt>
                <c:pt idx="7">
                  <c:v>エメタゾラム</c:v>
                </c:pt>
                <c:pt idx="8">
                  <c:v>ニトラゼパム</c:v>
                </c:pt>
              </c:strCache>
            </c:strRef>
          </c:cat>
          <c:val>
            <c:numRef>
              <c:f>Sheet1!$I$9:$I$17</c:f>
              <c:numCache>
                <c:formatCode>General</c:formatCode>
                <c:ptCount val="9"/>
                <c:pt idx="0">
                  <c:v>44</c:v>
                </c:pt>
                <c:pt idx="1">
                  <c:v>5</c:v>
                </c:pt>
                <c:pt idx="2">
                  <c:v>1</c:v>
                </c:pt>
                <c:pt idx="3">
                  <c:v>17</c:v>
                </c:pt>
                <c:pt idx="4">
                  <c:v>10</c:v>
                </c:pt>
                <c:pt idx="5">
                  <c:v>1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459029768"/>
        <c:axId val="459036432"/>
        <c:axId val="0"/>
      </c:bar3DChart>
      <c:catAx>
        <c:axId val="4590297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ja-JP"/>
          </a:p>
        </c:txPr>
        <c:crossAx val="459036432"/>
        <c:crosses val="autoZero"/>
        <c:auto val="1"/>
        <c:lblAlgn val="ctr"/>
        <c:lblOffset val="100"/>
        <c:noMultiLvlLbl val="0"/>
      </c:catAx>
      <c:valAx>
        <c:axId val="4590364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590297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0.67412</cdr:x>
      <cdr:y>0.43741</cdr:y>
    </cdr:from>
    <cdr:to>
      <cdr:x>0.93211</cdr:x>
      <cdr:y>0.62925</cdr:y>
    </cdr:to>
    <cdr:sp macro="" textlink="">
      <cdr:nvSpPr>
        <cdr:cNvPr id="2" name="正方形/長方形 1"/>
        <cdr:cNvSpPr/>
      </cdr:nvSpPr>
      <cdr:spPr>
        <a:xfrm xmlns:a="http://schemas.openxmlformats.org/drawingml/2006/main">
          <a:off x="3242706" y="1935943"/>
          <a:ext cx="1240972" cy="84908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48B6-FEFD-441A-84C2-6E83DB09727E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46F1-AB56-46F9-A0BE-222D3EFA7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3510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48B6-FEFD-441A-84C2-6E83DB09727E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46F1-AB56-46F9-A0BE-222D3EFA7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53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48B6-FEFD-441A-84C2-6E83DB09727E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46F1-AB56-46F9-A0BE-222D3EFA7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814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48B6-FEFD-441A-84C2-6E83DB09727E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46F1-AB56-46F9-A0BE-222D3EFA7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924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48B6-FEFD-441A-84C2-6E83DB09727E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46F1-AB56-46F9-A0BE-222D3EFA7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91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48B6-FEFD-441A-84C2-6E83DB09727E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46F1-AB56-46F9-A0BE-222D3EFA7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90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48B6-FEFD-441A-84C2-6E83DB09727E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46F1-AB56-46F9-A0BE-222D3EFA7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709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48B6-FEFD-441A-84C2-6E83DB09727E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46F1-AB56-46F9-A0BE-222D3EFA7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761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48B6-FEFD-441A-84C2-6E83DB09727E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46F1-AB56-46F9-A0BE-222D3EFA7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64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48B6-FEFD-441A-84C2-6E83DB09727E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46F1-AB56-46F9-A0BE-222D3EFA7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180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48B6-FEFD-441A-84C2-6E83DB09727E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46F1-AB56-46F9-A0BE-222D3EFA7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167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948B6-FEFD-441A-84C2-6E83DB09727E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746F1-AB56-46F9-A0BE-222D3EFA7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61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16856" y="632940"/>
            <a:ext cx="84946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ja-JP" sz="36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睡眠障害改善に対する漢方薬使用の実態</a:t>
            </a:r>
            <a:endParaRPr lang="ja-JP" altLang="ja-JP" sz="3600" b="1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54443" y="1968843"/>
            <a:ext cx="8089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田頭　諭</a:t>
            </a:r>
            <a:r>
              <a:rPr kumimoji="1" lang="en-US" altLang="ja-JP" b="1" baseline="30000" dirty="0" smtClean="0"/>
              <a:t>1</a:t>
            </a:r>
            <a:r>
              <a:rPr kumimoji="1" lang="ja-JP" altLang="en-US" b="1" baseline="30000" dirty="0" smtClean="0"/>
              <a:t>）</a:t>
            </a:r>
            <a:r>
              <a:rPr kumimoji="1" lang="ja-JP" altLang="en-US" dirty="0" smtClean="0"/>
              <a:t>，宮本あゆみ</a:t>
            </a:r>
            <a:r>
              <a:rPr lang="en-US" altLang="ja-JP" b="1" baseline="30000" dirty="0"/>
              <a:t>1</a:t>
            </a:r>
            <a:r>
              <a:rPr lang="ja-JP" altLang="en-US" b="1" baseline="30000" dirty="0"/>
              <a:t>） </a:t>
            </a:r>
            <a:r>
              <a:rPr kumimoji="1" lang="ja-JP" altLang="en-US" dirty="0" smtClean="0"/>
              <a:t>，田中繁樹</a:t>
            </a:r>
            <a:r>
              <a:rPr lang="en-US" altLang="ja-JP" b="1" baseline="30000" dirty="0"/>
              <a:t>1</a:t>
            </a:r>
            <a:r>
              <a:rPr lang="ja-JP" altLang="en-US" b="1" baseline="30000" dirty="0"/>
              <a:t>） </a:t>
            </a:r>
            <a:r>
              <a:rPr kumimoji="1" lang="ja-JP" altLang="en-US" dirty="0" smtClean="0"/>
              <a:t>，浜田嘉則</a:t>
            </a:r>
            <a:r>
              <a:rPr lang="en-US" altLang="ja-JP" b="1" baseline="30000" dirty="0"/>
              <a:t>1</a:t>
            </a:r>
            <a:r>
              <a:rPr lang="ja-JP" altLang="en-US" b="1" baseline="30000" dirty="0"/>
              <a:t>） </a:t>
            </a:r>
            <a:r>
              <a:rPr kumimoji="1" lang="ja-JP" altLang="en-US" dirty="0" smtClean="0"/>
              <a:t>，杉本賢一郎</a:t>
            </a:r>
            <a:r>
              <a:rPr kumimoji="1" lang="en-US" altLang="ja-JP" b="1" baseline="30000" dirty="0" smtClean="0"/>
              <a:t>2)</a:t>
            </a:r>
            <a:r>
              <a:rPr kumimoji="1" lang="ja-JP" altLang="en-US" b="1" dirty="0" err="1" smtClean="0"/>
              <a:t>，</a:t>
            </a:r>
            <a:r>
              <a:rPr kumimoji="1" lang="ja-JP" altLang="en-US" dirty="0" smtClean="0"/>
              <a:t>京谷庄二郎</a:t>
            </a:r>
            <a:r>
              <a:rPr lang="en-US" altLang="ja-JP" b="1" baseline="30000" dirty="0"/>
              <a:t>2)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47351" y="2669059"/>
            <a:ext cx="66479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/>
              <a:t>1) </a:t>
            </a:r>
            <a:r>
              <a:rPr lang="ja-JP" altLang="en-US" sz="2800" b="1" dirty="0" smtClean="0"/>
              <a:t>四国調剤グループ，</a:t>
            </a:r>
            <a:r>
              <a:rPr lang="en-US" altLang="ja-JP" sz="2800" b="1" dirty="0" smtClean="0"/>
              <a:t>2)</a:t>
            </a:r>
            <a:r>
              <a:rPr lang="ja-JP" altLang="en-US" sz="2800" b="1" dirty="0" smtClean="0"/>
              <a:t>　徳島文理大学薬学部医療薬学講座</a:t>
            </a:r>
            <a:endParaRPr kumimoji="1"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53014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グループ化 58"/>
          <p:cNvGrpSpPr/>
          <p:nvPr/>
        </p:nvGrpSpPr>
        <p:grpSpPr>
          <a:xfrm>
            <a:off x="1095632" y="638599"/>
            <a:ext cx="7422292" cy="5749004"/>
            <a:chOff x="1095632" y="638599"/>
            <a:chExt cx="7422292" cy="5749004"/>
          </a:xfrm>
        </p:grpSpPr>
        <p:sp>
          <p:nvSpPr>
            <p:cNvPr id="45" name="正方形/長方形 44"/>
            <p:cNvSpPr/>
            <p:nvPr/>
          </p:nvSpPr>
          <p:spPr>
            <a:xfrm>
              <a:off x="1103871" y="1491049"/>
              <a:ext cx="7356388" cy="489243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1103871" y="638599"/>
              <a:ext cx="7356388" cy="646331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2125363" y="1614618"/>
              <a:ext cx="22406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医薬品の服用期間</a:t>
              </a:r>
              <a:endParaRPr kumimoji="1" lang="ja-JP" altLang="en-US" dirty="0"/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5671750" y="1458783"/>
              <a:ext cx="14580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漢方薬服用の効果</a:t>
              </a:r>
              <a:endParaRPr kumimoji="1" lang="ja-JP" altLang="en-US" dirty="0"/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7068063" y="1623543"/>
              <a:ext cx="13365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不眠の症状</a:t>
              </a:r>
              <a:endParaRPr kumimoji="1" lang="ja-JP" altLang="en-US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4254843" y="1614618"/>
              <a:ext cx="1458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服用医薬品</a:t>
              </a:r>
              <a:endParaRPr kumimoji="1" lang="ja-JP" altLang="en-US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1285102" y="1614618"/>
              <a:ext cx="7743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年齢</a:t>
              </a:r>
              <a:endParaRPr kumimoji="1" lang="ja-JP" altLang="en-US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210962" y="2245159"/>
              <a:ext cx="8814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60</a:t>
              </a:r>
              <a:r>
                <a:rPr kumimoji="1" lang="ja-JP" altLang="en-US" dirty="0" smtClean="0"/>
                <a:t>歳代</a:t>
              </a:r>
              <a:endParaRPr kumimoji="1" lang="ja-JP" altLang="en-US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520782" y="2253395"/>
              <a:ext cx="12439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１年以上</a:t>
              </a:r>
              <a:endParaRPr kumimoji="1" lang="ja-JP" altLang="en-US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4283673" y="2233147"/>
              <a:ext cx="13468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ゾルピデム</a:t>
              </a:r>
              <a:endParaRPr kumimoji="1" lang="ja-JP" altLang="en-US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5832389" y="2253395"/>
              <a:ext cx="10791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改善なし</a:t>
              </a:r>
              <a:endParaRPr kumimoji="1" lang="ja-JP" altLang="en-US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7129847" y="2084866"/>
              <a:ext cx="12809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入眠障害中途覚醒</a:t>
              </a:r>
              <a:endParaRPr kumimoji="1" lang="ja-JP" altLang="en-US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194486" y="2875352"/>
              <a:ext cx="8814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30</a:t>
              </a:r>
              <a:r>
                <a:rPr kumimoji="1" lang="ja-JP" altLang="en-US" dirty="0" smtClean="0"/>
                <a:t>歳代</a:t>
              </a:r>
              <a:endParaRPr kumimoji="1" lang="ja-JP" altLang="en-US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520782" y="2883590"/>
              <a:ext cx="12439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１年以上</a:t>
              </a:r>
              <a:endParaRPr kumimoji="1" lang="ja-JP" altLang="en-US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4291911" y="2879818"/>
              <a:ext cx="13468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ゾルピデム</a:t>
              </a:r>
              <a:endParaRPr kumimoji="1" lang="ja-JP" altLang="en-US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5832389" y="2850638"/>
              <a:ext cx="10791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不明</a:t>
              </a:r>
              <a:endParaRPr kumimoji="1" lang="ja-JP" altLang="en-US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158677" y="2822153"/>
              <a:ext cx="12809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入眠障害</a:t>
              </a:r>
              <a:endParaRPr kumimoji="1" lang="ja-JP" altLang="en-US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202724" y="3563568"/>
              <a:ext cx="8814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70</a:t>
              </a:r>
              <a:r>
                <a:rPr kumimoji="1" lang="ja-JP" altLang="en-US" dirty="0" smtClean="0"/>
                <a:t>歳代</a:t>
              </a:r>
              <a:endParaRPr kumimoji="1" lang="ja-JP" altLang="en-US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2520782" y="3423522"/>
              <a:ext cx="124391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３ヶ月以上１年未満</a:t>
              </a:r>
              <a:endParaRPr kumimoji="1" lang="ja-JP" altLang="en-US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4291911" y="3551558"/>
              <a:ext cx="13468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ゾルピデム</a:t>
              </a:r>
              <a:endParaRPr kumimoji="1" lang="ja-JP" altLang="en-US" dirty="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5832389" y="3538854"/>
              <a:ext cx="10791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不明</a:t>
              </a:r>
              <a:endParaRPr kumimoji="1" lang="ja-JP" altLang="en-US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7158677" y="3419751"/>
              <a:ext cx="12809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熟眠障害</a:t>
              </a:r>
              <a:endParaRPr kumimoji="1" lang="en-US" altLang="ja-JP" dirty="0" smtClean="0"/>
            </a:p>
            <a:p>
              <a:r>
                <a:rPr kumimoji="1" lang="ja-JP" altLang="en-US" dirty="0" smtClean="0"/>
                <a:t>早朝覚醒</a:t>
              </a:r>
              <a:endParaRPr kumimoji="1" lang="ja-JP" altLang="en-US" dirty="0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1202724" y="4167016"/>
              <a:ext cx="8814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50</a:t>
              </a:r>
              <a:r>
                <a:rPr kumimoji="1" lang="ja-JP" altLang="en-US" dirty="0" smtClean="0"/>
                <a:t>歳代</a:t>
              </a:r>
              <a:endParaRPr kumimoji="1" lang="ja-JP" altLang="en-US" dirty="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2520782" y="4175254"/>
              <a:ext cx="12439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１ヶ月未満</a:t>
              </a:r>
              <a:endParaRPr kumimoji="1" lang="ja-JP" altLang="en-US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4291911" y="4163244"/>
              <a:ext cx="13468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ゾルピデム</a:t>
              </a:r>
              <a:endParaRPr kumimoji="1" lang="ja-JP" altLang="en-US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5848865" y="4175254"/>
              <a:ext cx="10791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改善</a:t>
              </a:r>
              <a:endParaRPr kumimoji="1" lang="ja-JP" altLang="en-US" dirty="0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7158677" y="4187959"/>
              <a:ext cx="12809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早朝覚醒</a:t>
              </a:r>
              <a:endParaRPr kumimoji="1" lang="ja-JP" altLang="en-US" dirty="0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1202724" y="4733740"/>
              <a:ext cx="8814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50</a:t>
              </a:r>
              <a:r>
                <a:rPr kumimoji="1" lang="ja-JP" altLang="en-US" dirty="0" smtClean="0"/>
                <a:t>歳代</a:t>
              </a:r>
              <a:endParaRPr kumimoji="1" lang="ja-JP" altLang="en-US" dirty="0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2520782" y="4709026"/>
              <a:ext cx="12439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１年以上</a:t>
              </a:r>
              <a:endParaRPr kumimoji="1" lang="ja-JP" altLang="en-US" dirty="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4310446" y="5292922"/>
              <a:ext cx="13468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ゾルピデム</a:t>
              </a:r>
              <a:endParaRPr kumimoji="1" lang="ja-JP" altLang="en-US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5832389" y="4725502"/>
              <a:ext cx="10791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改善なし</a:t>
              </a:r>
              <a:endParaRPr kumimoji="1" lang="ja-JP" altLang="en-US" dirty="0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7158677" y="4754683"/>
              <a:ext cx="12809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熟眠障害</a:t>
              </a:r>
              <a:endParaRPr kumimoji="1" lang="ja-JP" altLang="en-US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1210962" y="5263741"/>
              <a:ext cx="8814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70</a:t>
              </a:r>
              <a:r>
                <a:rPr kumimoji="1" lang="ja-JP" altLang="en-US" dirty="0" smtClean="0"/>
                <a:t>歳代</a:t>
              </a:r>
              <a:endParaRPr kumimoji="1" lang="ja-JP" altLang="en-US" dirty="0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2520782" y="5255503"/>
              <a:ext cx="12439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１年以上</a:t>
              </a:r>
              <a:endParaRPr kumimoji="1" lang="ja-JP" altLang="en-US" dirty="0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4269257" y="4729728"/>
              <a:ext cx="13468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トリアゾラム</a:t>
              </a:r>
              <a:endParaRPr kumimoji="1" lang="ja-JP" altLang="en-US" dirty="0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5832389" y="5321407"/>
              <a:ext cx="10791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不明</a:t>
              </a:r>
              <a:endParaRPr kumimoji="1" lang="ja-JP" altLang="en-US" dirty="0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7158677" y="5292922"/>
              <a:ext cx="12809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中途覚醒</a:t>
              </a:r>
              <a:endParaRPr kumimoji="1" lang="ja-JP" altLang="en-US" dirty="0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4310446" y="5737156"/>
              <a:ext cx="13468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フル二トラゼパム</a:t>
              </a:r>
              <a:endParaRPr kumimoji="1" lang="ja-JP" altLang="en-US" dirty="0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1219200" y="5889211"/>
              <a:ext cx="8814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70</a:t>
              </a:r>
              <a:r>
                <a:rPr kumimoji="1" lang="ja-JP" altLang="en-US" dirty="0" smtClean="0"/>
                <a:t>歳代</a:t>
              </a:r>
              <a:endParaRPr kumimoji="1" lang="ja-JP" altLang="en-US" dirty="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2520782" y="5880973"/>
              <a:ext cx="12439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１年以上</a:t>
              </a:r>
              <a:endParaRPr kumimoji="1" lang="ja-JP" altLang="en-US" dirty="0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5832389" y="5765641"/>
              <a:ext cx="10791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不明</a:t>
              </a:r>
              <a:endParaRPr kumimoji="1" lang="ja-JP" altLang="en-US" dirty="0"/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7179274" y="5765641"/>
              <a:ext cx="12809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熟眠障害</a:t>
              </a:r>
              <a:endParaRPr kumimoji="1" lang="ja-JP" altLang="en-US" dirty="0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1103871" y="638599"/>
              <a:ext cx="74140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 smtClean="0">
                  <a:solidFill>
                    <a:schemeClr val="bg1"/>
                  </a:solidFill>
                </a:rPr>
                <a:t>不眠症で漢方薬服用経験のある患者</a:t>
              </a:r>
              <a:endParaRPr kumimoji="1" lang="ja-JP" altLang="en-US" sz="3600" dirty="0">
                <a:solidFill>
                  <a:schemeClr val="bg1"/>
                </a:solidFill>
              </a:endParaRPr>
            </a:p>
          </p:txBody>
        </p:sp>
        <p:cxnSp>
          <p:nvCxnSpPr>
            <p:cNvPr id="47" name="直線コネクタ 46"/>
            <p:cNvCxnSpPr/>
            <p:nvPr/>
          </p:nvCxnSpPr>
          <p:spPr>
            <a:xfrm>
              <a:off x="1103871" y="2084866"/>
              <a:ext cx="735638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>
              <a:off x="1103871" y="4631113"/>
              <a:ext cx="735638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>
              <a:off x="1095632" y="5173202"/>
              <a:ext cx="735638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>
              <a:off x="1103871" y="5737156"/>
              <a:ext cx="735638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>
              <a:off x="1095632" y="3358659"/>
              <a:ext cx="735638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>
              <a:off x="1103871" y="4094567"/>
              <a:ext cx="735638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/>
            <p:nvPr/>
          </p:nvCxnSpPr>
          <p:spPr>
            <a:xfrm>
              <a:off x="1099749" y="2780969"/>
              <a:ext cx="735638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/>
            <p:nvPr/>
          </p:nvCxnSpPr>
          <p:spPr>
            <a:xfrm>
              <a:off x="2125363" y="1491049"/>
              <a:ext cx="0" cy="48924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/>
            <p:cNvCxnSpPr/>
            <p:nvPr/>
          </p:nvCxnSpPr>
          <p:spPr>
            <a:xfrm>
              <a:off x="4139519" y="1486927"/>
              <a:ext cx="0" cy="48924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>
            <a:xfrm>
              <a:off x="5630565" y="1495165"/>
              <a:ext cx="0" cy="48924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>
            <a:xfrm>
              <a:off x="7030990" y="1495165"/>
              <a:ext cx="0" cy="48924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8443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/>
          <p:nvPr/>
        </p:nvGrpSpPr>
        <p:grpSpPr>
          <a:xfrm>
            <a:off x="283674" y="104141"/>
            <a:ext cx="7998177" cy="6619159"/>
            <a:chOff x="283674" y="104141"/>
            <a:chExt cx="7998177" cy="6619159"/>
          </a:xfrm>
        </p:grpSpPr>
        <p:graphicFrame>
          <p:nvGraphicFramePr>
            <p:cNvPr id="2" name="グラフ 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600100331"/>
                </p:ext>
              </p:extLst>
            </p:nvPr>
          </p:nvGraphicFramePr>
          <p:xfrm>
            <a:off x="1254034" y="1631728"/>
            <a:ext cx="7027817" cy="509157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4" name="テキスト ボックス 3"/>
            <p:cNvSpPr txBox="1"/>
            <p:nvPr/>
          </p:nvSpPr>
          <p:spPr>
            <a:xfrm>
              <a:off x="3158507" y="1527065"/>
              <a:ext cx="18864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 smtClean="0"/>
                <a:t>早期覚醒 </a:t>
              </a:r>
              <a:r>
                <a:rPr kumimoji="1" lang="en-US" altLang="ja-JP" sz="2400" b="1" dirty="0" smtClean="0"/>
                <a:t>7%</a:t>
              </a:r>
              <a:endParaRPr kumimoji="1" lang="ja-JP" altLang="en-US" sz="2400" b="1" dirty="0"/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951240" y="1826088"/>
              <a:ext cx="20924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 smtClean="0"/>
                <a:t>熟眠障害 </a:t>
              </a:r>
              <a:r>
                <a:rPr kumimoji="1" lang="en-US" altLang="ja-JP" sz="2400" b="1" dirty="0" smtClean="0"/>
                <a:t>4%</a:t>
              </a:r>
              <a:endParaRPr kumimoji="1" lang="ja-JP" altLang="en-US" sz="2400" b="1" dirty="0"/>
            </a:p>
          </p:txBody>
        </p:sp>
        <p:grpSp>
          <p:nvGrpSpPr>
            <p:cNvPr id="7" name="グループ化 6"/>
            <p:cNvGrpSpPr/>
            <p:nvPr/>
          </p:nvGrpSpPr>
          <p:grpSpPr>
            <a:xfrm>
              <a:off x="2994660" y="845685"/>
              <a:ext cx="3219994" cy="646331"/>
              <a:chOff x="1384663" y="552413"/>
              <a:chExt cx="3219994" cy="646331"/>
            </a:xfrm>
          </p:grpSpPr>
          <p:sp>
            <p:nvSpPr>
              <p:cNvPr id="3" name="正方形/長方形 2"/>
              <p:cNvSpPr/>
              <p:nvPr/>
            </p:nvSpPr>
            <p:spPr>
              <a:xfrm>
                <a:off x="1384663" y="552413"/>
                <a:ext cx="3219994" cy="55204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テキスト ボックス 5"/>
              <p:cNvSpPr txBox="1"/>
              <p:nvPr/>
            </p:nvSpPr>
            <p:spPr>
              <a:xfrm>
                <a:off x="1572485" y="552413"/>
                <a:ext cx="303217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600" b="1" dirty="0" smtClean="0">
                    <a:solidFill>
                      <a:schemeClr val="bg1"/>
                    </a:solidFill>
                  </a:rPr>
                  <a:t>不眠のタイプ</a:t>
                </a:r>
                <a:endParaRPr kumimoji="1" lang="ja-JP" altLang="en-US" sz="3600" b="1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8" name="直線コネクタ 7"/>
            <p:cNvCxnSpPr/>
            <p:nvPr/>
          </p:nvCxnSpPr>
          <p:spPr>
            <a:xfrm>
              <a:off x="2730142" y="2155375"/>
              <a:ext cx="313509" cy="2612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4101740" y="1982844"/>
              <a:ext cx="0" cy="2509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/>
            <p:cNvSpPr txBox="1"/>
            <p:nvPr/>
          </p:nvSpPr>
          <p:spPr>
            <a:xfrm>
              <a:off x="5342710" y="3258661"/>
              <a:ext cx="198555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 smtClean="0"/>
                <a:t>入眠障害</a:t>
              </a:r>
              <a:endParaRPr kumimoji="1" lang="en-US" altLang="ja-JP" sz="3200" b="1" dirty="0" smtClean="0"/>
            </a:p>
            <a:p>
              <a:r>
                <a:rPr lang="en-US" altLang="ja-JP" sz="3200" b="1" dirty="0"/>
                <a:t> </a:t>
              </a:r>
              <a:r>
                <a:rPr lang="en-US" altLang="ja-JP" sz="3200" b="1" dirty="0" smtClean="0"/>
                <a:t>   </a:t>
              </a:r>
              <a:r>
                <a:rPr kumimoji="1" lang="ja-JP" altLang="en-US" sz="3200" b="1" dirty="0" smtClean="0"/>
                <a:t>  </a:t>
              </a:r>
              <a:r>
                <a:rPr kumimoji="1" lang="en-US" altLang="ja-JP" sz="3200" b="1" dirty="0" smtClean="0"/>
                <a:t>57%</a:t>
              </a:r>
              <a:endParaRPr kumimoji="1" lang="ja-JP" altLang="en-US" sz="3200" b="1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1952339" y="3258661"/>
              <a:ext cx="198555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 smtClean="0"/>
                <a:t>中途覚醒</a:t>
              </a:r>
              <a:endParaRPr kumimoji="1" lang="en-US" altLang="ja-JP" sz="3200" b="1" dirty="0" smtClean="0"/>
            </a:p>
            <a:p>
              <a:r>
                <a:rPr lang="en-US" altLang="ja-JP" sz="3200" b="1" dirty="0"/>
                <a:t> </a:t>
              </a:r>
              <a:r>
                <a:rPr lang="en-US" altLang="ja-JP" sz="3200" b="1" dirty="0" smtClean="0"/>
                <a:t>   </a:t>
              </a:r>
              <a:r>
                <a:rPr kumimoji="1" lang="ja-JP" altLang="en-US" sz="3200" b="1" dirty="0" smtClean="0"/>
                <a:t>  </a:t>
              </a:r>
              <a:r>
                <a:rPr kumimoji="1" lang="en-US" altLang="ja-JP" sz="3200" b="1" dirty="0" smtClean="0"/>
                <a:t>32%</a:t>
              </a:r>
              <a:endParaRPr kumimoji="1" lang="ja-JP" altLang="en-US" sz="3200" b="1" dirty="0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283674" y="104141"/>
              <a:ext cx="342754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3600" b="1" u="sng" dirty="0"/>
                <a:t>薬剤師への質問</a:t>
              </a:r>
              <a:endParaRPr lang="ja-JP" alt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11971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グループ化 17"/>
          <p:cNvGrpSpPr/>
          <p:nvPr/>
        </p:nvGrpSpPr>
        <p:grpSpPr>
          <a:xfrm>
            <a:off x="283674" y="104141"/>
            <a:ext cx="7923588" cy="7074525"/>
            <a:chOff x="283674" y="104141"/>
            <a:chExt cx="7923588" cy="7074525"/>
          </a:xfrm>
        </p:grpSpPr>
        <p:sp>
          <p:nvSpPr>
            <p:cNvPr id="7" name="正方形/長方形 6"/>
            <p:cNvSpPr/>
            <p:nvPr/>
          </p:nvSpPr>
          <p:spPr>
            <a:xfrm>
              <a:off x="283674" y="104141"/>
              <a:ext cx="342754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3600" b="1" u="sng" dirty="0"/>
                <a:t>薬剤師への質問</a:t>
              </a:r>
              <a:endParaRPr lang="ja-JP" altLang="en-US" sz="3600" dirty="0"/>
            </a:p>
          </p:txBody>
        </p:sp>
        <p:grpSp>
          <p:nvGrpSpPr>
            <p:cNvPr id="8" name="グループ化 7"/>
            <p:cNvGrpSpPr/>
            <p:nvPr/>
          </p:nvGrpSpPr>
          <p:grpSpPr>
            <a:xfrm>
              <a:off x="1802674" y="972442"/>
              <a:ext cx="6021977" cy="646331"/>
              <a:chOff x="596996" y="552413"/>
              <a:chExt cx="4343576" cy="646331"/>
            </a:xfrm>
          </p:grpSpPr>
          <p:sp>
            <p:nvSpPr>
              <p:cNvPr id="9" name="正方形/長方形 8"/>
              <p:cNvSpPr/>
              <p:nvPr/>
            </p:nvSpPr>
            <p:spPr>
              <a:xfrm>
                <a:off x="596996" y="552413"/>
                <a:ext cx="4221089" cy="552042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724502" y="552413"/>
                <a:ext cx="421607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3600" b="1" dirty="0">
                    <a:solidFill>
                      <a:schemeClr val="bg1"/>
                    </a:solidFill>
                  </a:rPr>
                  <a:t>汎用</a:t>
                </a:r>
                <a:r>
                  <a:rPr lang="ja-JP" altLang="en-US" sz="3600" b="1" dirty="0" smtClean="0">
                    <a:solidFill>
                      <a:schemeClr val="bg1"/>
                    </a:solidFill>
                  </a:rPr>
                  <a:t>される医薬品（系統別）</a:t>
                </a:r>
                <a:endParaRPr kumimoji="1" lang="ja-JP" altLang="en-US" sz="36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7" name="グループ化 16"/>
            <p:cNvGrpSpPr/>
            <p:nvPr/>
          </p:nvGrpSpPr>
          <p:grpSpPr>
            <a:xfrm>
              <a:off x="1059718" y="1741694"/>
              <a:ext cx="7147544" cy="5436972"/>
              <a:chOff x="703233" y="1320288"/>
              <a:chExt cx="7147544" cy="5436972"/>
            </a:xfrm>
          </p:grpSpPr>
          <p:graphicFrame>
            <p:nvGraphicFramePr>
              <p:cNvPr id="2" name="グラフ 1"/>
              <p:cNvGraphicFramePr>
                <a:graphicFrameLocks/>
              </p:cNvGraphicFramePr>
              <p:nvPr>
                <p:extLst/>
              </p:nvPr>
            </p:nvGraphicFramePr>
            <p:xfrm>
              <a:off x="1595081" y="1320288"/>
              <a:ext cx="6095999" cy="543697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5" name="テキスト ボックス 4"/>
              <p:cNvSpPr txBox="1"/>
              <p:nvPr/>
            </p:nvSpPr>
            <p:spPr>
              <a:xfrm>
                <a:off x="1029729" y="1555420"/>
                <a:ext cx="247135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b="1" dirty="0" smtClean="0"/>
                  <a:t>メラトニン受容体作動薬</a:t>
                </a:r>
                <a:r>
                  <a:rPr lang="en-US" altLang="ja-JP" sz="2400" b="1" dirty="0"/>
                  <a:t> </a:t>
                </a:r>
                <a:r>
                  <a:rPr lang="en-US" altLang="ja-JP" sz="2400" b="1" dirty="0" smtClean="0"/>
                  <a:t> </a:t>
                </a:r>
                <a:r>
                  <a:rPr kumimoji="1" lang="ja-JP" altLang="en-US" sz="2400" b="1" dirty="0" smtClean="0"/>
                  <a:t>７</a:t>
                </a:r>
                <a:r>
                  <a:rPr kumimoji="1" lang="en-US" altLang="ja-JP" sz="2400" b="1" dirty="0" smtClean="0"/>
                  <a:t>%</a:t>
                </a:r>
                <a:endParaRPr kumimoji="1" lang="ja-JP" altLang="en-US" sz="2400" b="1" dirty="0"/>
              </a:p>
            </p:txBody>
          </p:sp>
          <p:sp>
            <p:nvSpPr>
              <p:cNvPr id="6" name="テキスト ボックス 5"/>
              <p:cNvSpPr txBox="1"/>
              <p:nvPr/>
            </p:nvSpPr>
            <p:spPr>
              <a:xfrm>
                <a:off x="3778639" y="1328709"/>
                <a:ext cx="268553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b="1" dirty="0" smtClean="0"/>
                  <a:t>オレキシン</a:t>
                </a:r>
                <a:r>
                  <a:rPr kumimoji="1" lang="ja-JP" altLang="en-US" sz="2400" dirty="0" smtClean="0"/>
                  <a:t>受容体拮抗薬</a:t>
                </a:r>
                <a:r>
                  <a:rPr lang="en-US" altLang="ja-JP" sz="2400" dirty="0"/>
                  <a:t> </a:t>
                </a:r>
                <a:r>
                  <a:rPr kumimoji="1" lang="ja-JP" altLang="en-US" sz="2400" dirty="0" smtClean="0"/>
                  <a:t>５</a:t>
                </a:r>
                <a:r>
                  <a:rPr kumimoji="1" lang="en-US" altLang="ja-JP" sz="2400" dirty="0" smtClean="0"/>
                  <a:t>%</a:t>
                </a:r>
                <a:endParaRPr kumimoji="1" lang="ja-JP" altLang="en-US" sz="2400" dirty="0"/>
              </a:p>
            </p:txBody>
          </p:sp>
          <p:sp>
            <p:nvSpPr>
              <p:cNvPr id="11" name="テキスト ボックス 10"/>
              <p:cNvSpPr txBox="1"/>
              <p:nvPr/>
            </p:nvSpPr>
            <p:spPr>
              <a:xfrm>
                <a:off x="4599752" y="3331961"/>
                <a:ext cx="325102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800" b="1" dirty="0" smtClean="0"/>
                  <a:t>ベンゾジアゼピン系</a:t>
                </a:r>
                <a:endParaRPr kumimoji="1" lang="en-US" altLang="ja-JP" sz="2800" b="1" dirty="0" smtClean="0"/>
              </a:p>
              <a:p>
                <a:r>
                  <a:rPr kumimoji="1" lang="ja-JP" altLang="en-US" sz="2800" b="1" dirty="0" smtClean="0"/>
                  <a:t>               </a:t>
                </a:r>
                <a:r>
                  <a:rPr kumimoji="1" lang="en-US" altLang="ja-JP" sz="2800" b="1" dirty="0" smtClean="0"/>
                  <a:t>49%</a:t>
                </a:r>
                <a:endParaRPr kumimoji="1" lang="ja-JP" altLang="en-US" sz="2800" b="1" dirty="0"/>
              </a:p>
            </p:txBody>
          </p:sp>
          <p:sp>
            <p:nvSpPr>
              <p:cNvPr id="12" name="テキスト ボックス 11"/>
              <p:cNvSpPr txBox="1"/>
              <p:nvPr/>
            </p:nvSpPr>
            <p:spPr>
              <a:xfrm>
                <a:off x="703233" y="3537546"/>
                <a:ext cx="3896519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800" b="1" dirty="0" smtClean="0"/>
                  <a:t>非ベンゾジアゼピン系</a:t>
                </a:r>
                <a:endParaRPr kumimoji="1" lang="en-US" altLang="ja-JP" sz="2800" b="1" dirty="0" smtClean="0"/>
              </a:p>
              <a:p>
                <a:r>
                  <a:rPr kumimoji="1" lang="ja-JP" altLang="en-US" sz="2800" b="1" dirty="0" smtClean="0"/>
                  <a:t>                   </a:t>
                </a:r>
                <a:r>
                  <a:rPr kumimoji="1" lang="en-US" altLang="ja-JP" sz="2800" b="1" dirty="0" smtClean="0"/>
                  <a:t>39%</a:t>
                </a:r>
                <a:endParaRPr kumimoji="1" lang="ja-JP" altLang="en-US" sz="2800" b="1" dirty="0"/>
              </a:p>
            </p:txBody>
          </p:sp>
          <p:cxnSp>
            <p:nvCxnSpPr>
              <p:cNvPr id="4" name="直線コネクタ 3"/>
              <p:cNvCxnSpPr/>
              <p:nvPr/>
            </p:nvCxnSpPr>
            <p:spPr>
              <a:xfrm>
                <a:off x="3017520" y="2198895"/>
                <a:ext cx="391886" cy="22671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/>
              <p:cNvCxnSpPr/>
              <p:nvPr/>
            </p:nvCxnSpPr>
            <p:spPr>
              <a:xfrm>
                <a:off x="4310743" y="2094391"/>
                <a:ext cx="0" cy="19173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815553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635560" y="266003"/>
            <a:ext cx="6927833" cy="6187048"/>
            <a:chOff x="635560" y="266003"/>
            <a:chExt cx="6927833" cy="6187048"/>
          </a:xfrm>
        </p:grpSpPr>
        <p:sp>
          <p:nvSpPr>
            <p:cNvPr id="5" name="正方形/長方形 4"/>
            <p:cNvSpPr/>
            <p:nvPr/>
          </p:nvSpPr>
          <p:spPr>
            <a:xfrm>
              <a:off x="1802674" y="1036438"/>
              <a:ext cx="5460275" cy="584775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2" name="グラフ 1"/>
            <p:cNvGraphicFramePr>
              <a:graphicFrameLocks/>
            </p:cNvGraphicFramePr>
            <p:nvPr>
              <p:extLst/>
            </p:nvPr>
          </p:nvGraphicFramePr>
          <p:xfrm>
            <a:off x="888274" y="1545515"/>
            <a:ext cx="6675119" cy="490753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" name="テキスト ボックス 2"/>
            <p:cNvSpPr txBox="1"/>
            <p:nvPr/>
          </p:nvSpPr>
          <p:spPr>
            <a:xfrm>
              <a:off x="2050869" y="1036438"/>
              <a:ext cx="510757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 smtClean="0">
                  <a:solidFill>
                    <a:schemeClr val="bg1"/>
                  </a:solidFill>
                </a:rPr>
                <a:t>繁用</a:t>
              </a:r>
              <a:r>
                <a:rPr lang="ja-JP" altLang="en-US" sz="3200" b="1" dirty="0">
                  <a:solidFill>
                    <a:schemeClr val="bg1"/>
                  </a:solidFill>
                </a:rPr>
                <a:t>される医薬品の系統</a:t>
              </a:r>
              <a:r>
                <a:rPr lang="ja-JP" altLang="en-US" sz="3200" b="1" dirty="0" smtClean="0">
                  <a:solidFill>
                    <a:schemeClr val="bg1"/>
                  </a:solidFill>
                </a:rPr>
                <a:t>別</a:t>
              </a:r>
              <a:endParaRPr lang="ja-JP" altLang="en-US" sz="3200" b="1" dirty="0">
                <a:solidFill>
                  <a:schemeClr val="bg1"/>
                </a:solidFill>
              </a:endParaRPr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635560" y="266003"/>
              <a:ext cx="342754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3600" b="1" u="sng" dirty="0"/>
                <a:t>薬剤師への質問</a:t>
              </a:r>
              <a:endParaRPr lang="ja-JP" alt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81128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117566" y="266003"/>
            <a:ext cx="8921931" cy="6004168"/>
            <a:chOff x="117566" y="266003"/>
            <a:chExt cx="8921931" cy="6004168"/>
          </a:xfrm>
        </p:grpSpPr>
        <p:sp>
          <p:nvSpPr>
            <p:cNvPr id="7" name="正方形/長方形 6"/>
            <p:cNvSpPr/>
            <p:nvPr/>
          </p:nvSpPr>
          <p:spPr>
            <a:xfrm>
              <a:off x="117566" y="912334"/>
              <a:ext cx="8921931" cy="535783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431074" y="1153408"/>
              <a:ext cx="706700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dirty="0" smtClean="0">
                  <a:solidFill>
                    <a:schemeClr val="bg1"/>
                  </a:solidFill>
                  <a:latin typeface="+mj-ea"/>
                  <a:ea typeface="+mj-ea"/>
                </a:rPr>
                <a:t>不眠症に漢方薬が処方されてたことは</a:t>
              </a:r>
              <a:endParaRPr kumimoji="1" lang="ja-JP" altLang="en-US" sz="32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1645920" y="1738184"/>
              <a:ext cx="650530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dirty="0" smtClean="0">
                  <a:latin typeface="+mj-ea"/>
                  <a:ea typeface="+mj-ea"/>
                </a:rPr>
                <a:t>経験：　有り　７名，　</a:t>
              </a:r>
              <a:r>
                <a:rPr kumimoji="1" lang="ja-JP" altLang="en-US" sz="3200" dirty="0" err="1" smtClean="0">
                  <a:latin typeface="+mj-ea"/>
                  <a:ea typeface="+mj-ea"/>
                </a:rPr>
                <a:t>無し</a:t>
              </a:r>
              <a:r>
                <a:rPr kumimoji="1" lang="ja-JP" altLang="en-US" sz="3200" dirty="0" smtClean="0">
                  <a:latin typeface="+mj-ea"/>
                  <a:ea typeface="+mj-ea"/>
                </a:rPr>
                <a:t>　２５名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318334" y="2477459"/>
              <a:ext cx="458023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dirty="0" smtClean="0">
                  <a:solidFill>
                    <a:schemeClr val="bg1"/>
                  </a:solidFill>
                  <a:latin typeface="+mj-ea"/>
                  <a:ea typeface="+mj-ea"/>
                </a:rPr>
                <a:t>処方された漢方薬名</a:t>
              </a:r>
              <a:endParaRPr kumimoji="1" lang="ja-JP" altLang="en-US" sz="32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235131" y="3064476"/>
              <a:ext cx="8804366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dirty="0" smtClean="0">
                  <a:latin typeface="+mj-ea"/>
                  <a:ea typeface="+mj-ea"/>
                </a:rPr>
                <a:t>抑肝散：５件</a:t>
              </a:r>
              <a:endParaRPr kumimoji="1" lang="en-US" altLang="ja-JP" sz="3200" dirty="0" smtClean="0">
                <a:latin typeface="+mj-ea"/>
                <a:ea typeface="+mj-ea"/>
              </a:endParaRPr>
            </a:p>
            <a:p>
              <a:r>
                <a:rPr lang="ja-JP" altLang="en-US" sz="3200" dirty="0">
                  <a:latin typeface="+mj-ea"/>
                  <a:ea typeface="+mj-ea"/>
                </a:rPr>
                <a:t>薏苡仁湯</a:t>
              </a:r>
              <a:r>
                <a:rPr lang="en-US" altLang="ja-JP" sz="3200" dirty="0">
                  <a:latin typeface="+mj-ea"/>
                  <a:ea typeface="+mj-ea"/>
                </a:rPr>
                <a:t>(</a:t>
              </a:r>
              <a:r>
                <a:rPr lang="ja-JP" altLang="en-US" sz="3200" dirty="0">
                  <a:latin typeface="+mj-ea"/>
                  <a:ea typeface="+mj-ea"/>
                </a:rPr>
                <a:t>ヨクイニントウ</a:t>
              </a:r>
              <a:r>
                <a:rPr lang="en-US" altLang="ja-JP" sz="3200" dirty="0" smtClean="0">
                  <a:latin typeface="+mj-ea"/>
                  <a:ea typeface="+mj-ea"/>
                </a:rPr>
                <a:t>)</a:t>
              </a:r>
            </a:p>
            <a:p>
              <a:r>
                <a:rPr lang="ja-JP" altLang="en-US" sz="3200" dirty="0">
                  <a:latin typeface="+mj-ea"/>
                  <a:ea typeface="+mj-ea"/>
                </a:rPr>
                <a:t>加味帰脾湯</a:t>
              </a:r>
              <a:r>
                <a:rPr lang="en-US" altLang="ja-JP" sz="3200" dirty="0">
                  <a:latin typeface="+mj-ea"/>
                  <a:ea typeface="+mj-ea"/>
                </a:rPr>
                <a:t>(</a:t>
              </a:r>
              <a:r>
                <a:rPr lang="ja-JP" altLang="en-US" sz="3200" dirty="0">
                  <a:latin typeface="+mj-ea"/>
                  <a:ea typeface="+mj-ea"/>
                </a:rPr>
                <a:t>カミキヒトウ</a:t>
              </a:r>
              <a:r>
                <a:rPr lang="en-US" altLang="ja-JP" sz="3200" dirty="0" smtClean="0">
                  <a:latin typeface="+mj-ea"/>
                  <a:ea typeface="+mj-ea"/>
                </a:rPr>
                <a:t>)</a:t>
              </a:r>
            </a:p>
            <a:p>
              <a:r>
                <a:rPr lang="ja-JP" altLang="en-US" sz="3200" dirty="0">
                  <a:latin typeface="+mj-ea"/>
                  <a:ea typeface="+mj-ea"/>
                </a:rPr>
                <a:t>柴胡桂枝乾姜湯</a:t>
              </a:r>
              <a:r>
                <a:rPr lang="en-US" altLang="ja-JP" sz="3200" dirty="0">
                  <a:latin typeface="+mj-ea"/>
                  <a:ea typeface="+mj-ea"/>
                </a:rPr>
                <a:t>(</a:t>
              </a:r>
              <a:r>
                <a:rPr lang="ja-JP" altLang="en-US" sz="3200" dirty="0">
                  <a:latin typeface="+mj-ea"/>
                  <a:ea typeface="+mj-ea"/>
                </a:rPr>
                <a:t>サイコケイシカンキョウトウ</a:t>
              </a:r>
              <a:r>
                <a:rPr lang="en-US" altLang="ja-JP" sz="3200" dirty="0" smtClean="0">
                  <a:latin typeface="+mj-ea"/>
                  <a:ea typeface="+mj-ea"/>
                </a:rPr>
                <a:t>)</a:t>
              </a:r>
            </a:p>
            <a:p>
              <a:r>
                <a:rPr lang="ja-JP" altLang="en-US" sz="3200" dirty="0">
                  <a:latin typeface="+mj-ea"/>
                  <a:ea typeface="+mj-ea"/>
                </a:rPr>
                <a:t>柴胡加竜骨牡蛎湯（サイコカリュウコツボレイトウ）</a:t>
              </a:r>
            </a:p>
            <a:p>
              <a:r>
                <a:rPr lang="ja-JP" altLang="en-US" sz="3200" dirty="0">
                  <a:latin typeface="+mj-ea"/>
                  <a:ea typeface="+mj-ea"/>
                </a:rPr>
                <a:t>桂枝加竜骨牡蛎湯（ケイシカリュウコツボレイトウ</a:t>
              </a:r>
              <a:r>
                <a:rPr lang="ja-JP" altLang="en-US" sz="3200" dirty="0" smtClean="0">
                  <a:latin typeface="+mj-ea"/>
                  <a:ea typeface="+mj-ea"/>
                </a:rPr>
                <a:t>）</a:t>
              </a:r>
              <a:endParaRPr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635560" y="266003"/>
              <a:ext cx="342754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3600" b="1" u="sng" dirty="0"/>
                <a:t>薬剤師への質問</a:t>
              </a:r>
              <a:endParaRPr lang="ja-JP" alt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26152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/>
        </p:nvGrpSpPr>
        <p:grpSpPr>
          <a:xfrm>
            <a:off x="470263" y="266003"/>
            <a:ext cx="8360228" cy="6239300"/>
            <a:chOff x="470263" y="266003"/>
            <a:chExt cx="8360228" cy="6239300"/>
          </a:xfrm>
        </p:grpSpPr>
        <p:sp>
          <p:nvSpPr>
            <p:cNvPr id="9" name="正方形/長方形 8"/>
            <p:cNvSpPr/>
            <p:nvPr/>
          </p:nvSpPr>
          <p:spPr>
            <a:xfrm>
              <a:off x="470263" y="912334"/>
              <a:ext cx="8360228" cy="559296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768750" y="912334"/>
              <a:ext cx="784223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dirty="0" smtClean="0">
                  <a:solidFill>
                    <a:schemeClr val="bg1"/>
                  </a:solidFill>
                </a:rPr>
                <a:t>催眠薬（ベンゾジアゼピン系等）と併用されることがあるか。</a:t>
              </a:r>
              <a:endParaRPr kumimoji="1" lang="ja-JP" alt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744886" y="1992965"/>
              <a:ext cx="783771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dirty="0" smtClean="0"/>
                <a:t>有り：４件・・・併用による効果がある。（４件）</a:t>
              </a:r>
              <a:endParaRPr kumimoji="1" lang="en-US" altLang="ja-JP" sz="3200" dirty="0" smtClean="0"/>
            </a:p>
            <a:p>
              <a:r>
                <a:rPr kumimoji="1" lang="ja-JP" altLang="en-US" sz="3200" dirty="0" smtClean="0"/>
                <a:t>無し：</a:t>
              </a:r>
              <a:r>
                <a:rPr kumimoji="1" lang="ja-JP" altLang="en-US" sz="3200" dirty="0" smtClean="0"/>
                <a:t>１件　　不明</a:t>
              </a:r>
              <a:r>
                <a:rPr kumimoji="1" lang="ja-JP" altLang="en-US" sz="3200" dirty="0" smtClean="0"/>
                <a:t>：２件</a:t>
              </a:r>
              <a:endParaRPr kumimoji="1" lang="ja-JP" altLang="en-US" sz="3200" dirty="0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797137" y="3070183"/>
              <a:ext cx="732826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dirty="0" smtClean="0">
                  <a:solidFill>
                    <a:schemeClr val="bg1"/>
                  </a:solidFill>
                </a:rPr>
                <a:t>漢方薬単体で処方されることはあるか</a:t>
              </a:r>
              <a:r>
                <a:rPr kumimoji="1" lang="ja-JP" altLang="en-US" sz="3200" dirty="0" smtClean="0">
                  <a:solidFill>
                    <a:schemeClr val="bg1"/>
                  </a:solidFill>
                </a:rPr>
                <a:t>。</a:t>
              </a:r>
              <a:endParaRPr kumimoji="1" lang="en-US" altLang="ja-JP" sz="1400" dirty="0" smtClean="0"/>
            </a:p>
            <a:p>
              <a:r>
                <a:rPr kumimoji="1" lang="ja-JP" altLang="en-US" sz="3200" dirty="0" smtClean="0"/>
                <a:t>　ある：３件　　ない：１件　　不明：３件</a:t>
              </a:r>
              <a:endParaRPr kumimoji="1" lang="ja-JP" altLang="en-US" sz="3200" dirty="0"/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797137" y="4133716"/>
              <a:ext cx="778546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 smtClean="0">
                  <a:solidFill>
                    <a:schemeClr val="bg1"/>
                  </a:solidFill>
                </a:rPr>
                <a:t>不眠のタイプによって漢方薬は違うのか</a:t>
              </a:r>
              <a:r>
                <a:rPr kumimoji="1" lang="ja-JP" altLang="en-US" sz="3200" b="1" dirty="0" smtClean="0">
                  <a:solidFill>
                    <a:schemeClr val="bg1"/>
                  </a:solidFill>
                </a:rPr>
                <a:t>。</a:t>
              </a:r>
              <a:endParaRPr lang="en-US" altLang="ja-JP" sz="1200" dirty="0"/>
            </a:p>
            <a:p>
              <a:r>
                <a:rPr kumimoji="1" lang="ja-JP" altLang="en-US" sz="3200" dirty="0" smtClean="0"/>
                <a:t>違う：２件　　違わない：２件　　不明：３件</a:t>
              </a:r>
              <a:endParaRPr kumimoji="1" lang="ja-JP" altLang="en-US" sz="3200" dirty="0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635560" y="266003"/>
              <a:ext cx="342754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3600" b="1" u="sng" dirty="0"/>
                <a:t>薬剤師への質問</a:t>
              </a:r>
              <a:endParaRPr lang="ja-JP" altLang="en-US" sz="3600" dirty="0"/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470263" y="5098077"/>
            <a:ext cx="85431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</a:rPr>
              <a:t>漢方薬は不眠症に対して有効であると考えるか</a:t>
            </a:r>
            <a:r>
              <a:rPr kumimoji="1" lang="ja-JP" altLang="en-US" sz="3200" dirty="0" smtClean="0">
                <a:solidFill>
                  <a:schemeClr val="bg1"/>
                </a:solidFill>
              </a:rPr>
              <a:t>。</a:t>
            </a:r>
            <a:endParaRPr kumimoji="1" lang="en-US" altLang="ja-JP" sz="1400" dirty="0" smtClean="0"/>
          </a:p>
          <a:p>
            <a:r>
              <a:rPr kumimoji="1" lang="ja-JP" altLang="en-US" sz="3200" dirty="0" smtClean="0"/>
              <a:t>　</a:t>
            </a:r>
            <a:r>
              <a:rPr lang="ja-JP" altLang="en-US" sz="3200" dirty="0"/>
              <a:t>はい</a:t>
            </a:r>
            <a:r>
              <a:rPr kumimoji="1" lang="ja-JP" altLang="en-US" sz="3200" dirty="0" smtClean="0"/>
              <a:t>：３件　　</a:t>
            </a:r>
            <a:r>
              <a:rPr lang="ja-JP" altLang="en-US" sz="3200" dirty="0"/>
              <a:t>いいえ</a:t>
            </a:r>
            <a:r>
              <a:rPr kumimoji="1" lang="ja-JP" altLang="en-US" sz="3200" dirty="0" smtClean="0"/>
              <a:t>：</a:t>
            </a:r>
            <a:r>
              <a:rPr lang="ja-JP" altLang="en-US" sz="3200" dirty="0"/>
              <a:t>０</a:t>
            </a:r>
            <a:r>
              <a:rPr kumimoji="1" lang="ja-JP" altLang="en-US" sz="3200" dirty="0" smtClean="0"/>
              <a:t>件　　不明：４件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51817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23568" y="428368"/>
            <a:ext cx="910281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2400" kern="100" dirty="0" smtClean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①不眠症症状</a:t>
            </a:r>
            <a:endParaRPr lang="en-US" altLang="ja-JP" sz="2400" kern="100" dirty="0" smtClean="0">
              <a:solidFill>
                <a:srgbClr val="00B05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　患者及び薬剤師共、入眠障害が５割以上であった。</a:t>
            </a:r>
            <a:endParaRPr lang="en-US" altLang="ja-JP" sz="24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2400" kern="100" dirty="0" smtClean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②汎用される医薬品</a:t>
            </a:r>
            <a:endParaRPr lang="en-US" altLang="ja-JP" sz="2400" kern="100" dirty="0" smtClean="0">
              <a:solidFill>
                <a:srgbClr val="00B05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24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　患者及び薬剤師共</a:t>
            </a:r>
            <a:r>
              <a:rPr lang="ja-JP" altLang="en-US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、ベンゾジアゼピン系が多かった。</a:t>
            </a:r>
            <a:endParaRPr lang="en-US" altLang="ja-JP" sz="24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　作用時間では、超短時間作用型、短時間作用型、</a:t>
            </a:r>
            <a:endParaRPr lang="en-US" altLang="ja-JP" sz="24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　中間作用型の順であった。</a:t>
            </a:r>
            <a:endParaRPr lang="en-US" altLang="ja-JP" sz="24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2400" kern="100" dirty="0" smtClean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③不眠症での漢方薬使用</a:t>
            </a:r>
            <a:endParaRPr lang="en-US" altLang="ja-JP" sz="2400" kern="100" dirty="0" smtClean="0">
              <a:solidFill>
                <a:srgbClr val="00B05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　患者では、</a:t>
            </a:r>
            <a:r>
              <a:rPr lang="en-US" altLang="ja-JP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119</a:t>
            </a:r>
            <a:r>
              <a:rPr lang="ja-JP" altLang="en-US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名中</a:t>
            </a:r>
            <a:r>
              <a:rPr lang="en-US" altLang="ja-JP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7</a:t>
            </a:r>
            <a:r>
              <a:rPr lang="ja-JP" altLang="en-US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名が使用経験あった。</a:t>
            </a:r>
            <a:endParaRPr lang="en-US" altLang="ja-JP" sz="24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　薬剤師では、</a:t>
            </a:r>
            <a:r>
              <a:rPr lang="en-US" altLang="ja-JP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32</a:t>
            </a:r>
            <a:r>
              <a:rPr lang="ja-JP" altLang="en-US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名中７名が経験をしたと回答した。</a:t>
            </a:r>
            <a:endParaRPr lang="en-US" altLang="ja-JP" sz="24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　他の者は不明と回答した。</a:t>
            </a:r>
            <a:endParaRPr lang="en-US" altLang="ja-JP" sz="24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④睡眠薬と漢方薬の併用</a:t>
            </a:r>
            <a:endParaRPr lang="en-US" altLang="ja-JP" sz="24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　患者では</a:t>
            </a:r>
            <a:r>
              <a:rPr lang="en-US" altLang="ja-JP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7</a:t>
            </a:r>
            <a:r>
              <a:rPr lang="ja-JP" altLang="en-US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名、薬剤師では</a:t>
            </a:r>
            <a:r>
              <a:rPr lang="en-US" altLang="ja-JP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4</a:t>
            </a:r>
            <a:r>
              <a:rPr lang="ja-JP" altLang="en-US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名が経験有りとした。</a:t>
            </a:r>
            <a:endParaRPr lang="en-US" altLang="ja-JP" sz="24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　</a:t>
            </a:r>
            <a:r>
              <a:rPr lang="ja-JP" altLang="en-US" sz="2400" kern="1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べ</a:t>
            </a:r>
            <a:r>
              <a:rPr lang="ja-JP" altLang="en-US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ンゾジアゼピン系の医薬品との併用と回答。</a:t>
            </a:r>
            <a:endParaRPr lang="en-US" altLang="ja-JP" sz="24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⑤漢方薬は不眠症に有効</a:t>
            </a:r>
            <a:endParaRPr lang="en-US" altLang="ja-JP" sz="24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　患者では、７名の内１名が有効であると回答したが、薬剤師で</a:t>
            </a:r>
            <a:endParaRPr lang="en-US" altLang="ja-JP" sz="24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　は７名中３名が有効であると回答した。</a:t>
            </a:r>
            <a:endParaRPr lang="en-US" altLang="ja-JP" sz="24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⑥不眠症に用いられる漢方薬</a:t>
            </a:r>
            <a:endParaRPr lang="en-US" altLang="ja-JP" sz="24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24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　薬剤師・患者共、抑肝散が多かった。</a:t>
            </a:r>
            <a:endParaRPr lang="en-US" altLang="ja-JP" sz="24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endParaRPr lang="en-US" altLang="ja-JP" sz="24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021224" y="-49427"/>
            <a:ext cx="249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ja-JP" sz="36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【</a:t>
            </a:r>
            <a:r>
              <a:rPr lang="ja-JP" altLang="en-US" sz="36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結　論</a:t>
            </a:r>
            <a:r>
              <a:rPr lang="ja-JP" altLang="ja-JP" sz="36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】</a:t>
            </a:r>
            <a:endParaRPr lang="en-US" altLang="ja-JP" sz="36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105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535460" y="1062681"/>
            <a:ext cx="860854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漢方薬が不眠症に有効であるかの問いに多くの薬剤師が不明（よくわからない）と回答した。患者では、漢方薬を併用した場合の効果については、</a:t>
            </a:r>
            <a:r>
              <a:rPr lang="ja-JP" altLang="en-US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改善したが１名であり他は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不明と回答した。漢方薬併用は、医薬品の服用期間が１年以上の患者が多く、年齢については</a:t>
            </a:r>
            <a:r>
              <a:rPr lang="en-US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30</a:t>
            </a:r>
            <a:r>
              <a:rPr lang="ja-JP" altLang="en-US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～</a:t>
            </a:r>
            <a:r>
              <a:rPr lang="en-US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70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代までであった。</a:t>
            </a:r>
            <a:endParaRPr lang="en-US" altLang="ja-JP" sz="32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endParaRPr lang="en-US" altLang="ja-JP" sz="32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7524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988541" y="1073658"/>
            <a:ext cx="767766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　今回</a:t>
            </a:r>
            <a:r>
              <a:rPr lang="ja-JP" altLang="en-US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の調査結果より、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不眠症治療に対する漢方薬の使用については、</a:t>
            </a:r>
            <a:r>
              <a:rPr lang="ja-JP" altLang="en-US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患者はもとより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薬剤師</a:t>
            </a:r>
            <a:r>
              <a:rPr lang="ja-JP" altLang="en-US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においても経験した者が少なく、治療効果についてもわからない者が多く、患者に服薬指導をする立場より、漢方薬の不眠症に対する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作用のメカニズム等を理解させる必要があると考える。</a:t>
            </a:r>
            <a:r>
              <a:rPr lang="ja-JP" altLang="en-US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それにより、患者に対しても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十分な服薬指導が</a:t>
            </a:r>
            <a:r>
              <a:rPr lang="ja-JP" altLang="en-US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出来る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ものと考えられる。</a:t>
            </a:r>
            <a:endParaRPr lang="ja-JP" altLang="ja-JP" sz="32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530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782389" y="91662"/>
            <a:ext cx="3030582" cy="76469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486034" y="856357"/>
            <a:ext cx="829550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睡眠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障害治療、特に不眠症治療に漢方薬の併用あるいは単独使用が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見受けられる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ようになっているが、保険薬局の薬剤師が不眠や不安に用いられる漢方薬に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ついて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認知度が高いのか疑問である。また、患者においても効果がなかなか出ない、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安定して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いない等の意見がある。そこで今回、保険薬局における不眠症治療での漢方薬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使用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に対する薬剤師の認知度、不眠症患者に対する漢方薬の使用実態、漢方薬使用に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対する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患者の意見等を調査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した</a:t>
            </a: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。</a:t>
            </a:r>
            <a:endParaRPr lang="en-US" altLang="ja-JP" sz="32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107778" y="91662"/>
            <a:ext cx="24416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44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【目的】</a:t>
            </a:r>
            <a:endParaRPr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312308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54170" y="1028703"/>
            <a:ext cx="796598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調査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対象は、四国調剤グループ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の来局</a:t>
            </a:r>
            <a:endParaRPr lang="en-US" altLang="ja-JP" sz="32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不眠症患者</a:t>
            </a: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及び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勤務薬剤師と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した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。</a:t>
            </a:r>
            <a:endParaRPr lang="en-US" altLang="ja-JP" sz="32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3200" kern="100" dirty="0" smtClean="0">
                <a:solidFill>
                  <a:srgbClr val="00CC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「</a:t>
            </a:r>
            <a:r>
              <a:rPr lang="ja-JP" altLang="ja-JP" sz="3200" kern="100" dirty="0" smtClean="0">
                <a:solidFill>
                  <a:srgbClr val="00CC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患者に</a:t>
            </a:r>
            <a:r>
              <a:rPr lang="ja-JP" altLang="en-US" sz="3200" kern="100" dirty="0" smtClean="0">
                <a:solidFill>
                  <a:srgbClr val="00CC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対する調査項目」</a:t>
            </a:r>
            <a:endParaRPr lang="en-US" altLang="ja-JP" sz="3200" kern="100" dirty="0" smtClean="0">
              <a:solidFill>
                <a:srgbClr val="00CC99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3200" kern="100" dirty="0">
                <a:solidFill>
                  <a:srgbClr val="00CC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　</a:t>
            </a: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①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年齢</a:t>
            </a: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，②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服用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医薬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品名</a:t>
            </a:r>
            <a:r>
              <a:rPr lang="ja-JP" altLang="en-US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，</a:t>
            </a: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③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服用期間</a:t>
            </a:r>
            <a:endParaRPr lang="en-US" altLang="ja-JP" sz="32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　④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漢方薬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の服用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の有無</a:t>
            </a:r>
            <a:endParaRPr lang="en-US" altLang="ja-JP" sz="32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　</a:t>
            </a: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⑤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不眠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の改善の有無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等</a:t>
            </a:r>
            <a:endParaRPr lang="en-US" altLang="ja-JP" sz="32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3200" kern="100" dirty="0">
                <a:solidFill>
                  <a:srgbClr val="00CC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「</a:t>
            </a:r>
            <a:r>
              <a:rPr lang="ja-JP" altLang="ja-JP" sz="3200" kern="100" dirty="0">
                <a:solidFill>
                  <a:srgbClr val="00CC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薬剤師に対する調査項目</a:t>
            </a:r>
            <a:r>
              <a:rPr lang="ja-JP" altLang="en-US" sz="3200" kern="100" dirty="0">
                <a:solidFill>
                  <a:srgbClr val="00CC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」</a:t>
            </a:r>
            <a:endParaRPr lang="en-US" altLang="ja-JP" sz="3200" kern="100" dirty="0">
              <a:solidFill>
                <a:srgbClr val="00CC99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　①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不眠症のタイプ</a:t>
            </a:r>
            <a:r>
              <a:rPr lang="ja-JP" altLang="en-US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，②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使用医薬品</a:t>
            </a:r>
            <a:r>
              <a:rPr lang="ja-JP" altLang="en-US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，</a:t>
            </a:r>
            <a:endParaRPr lang="en-US" altLang="ja-JP" sz="32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　③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不眠症に対する漢方薬の使用</a:t>
            </a:r>
            <a:endParaRPr lang="en-US" altLang="ja-JP" sz="32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　④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漢方薬併用</a:t>
            </a:r>
            <a:r>
              <a:rPr lang="ja-JP" altLang="en-US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の有無</a:t>
            </a:r>
            <a:endParaRPr lang="en-US" altLang="ja-JP" sz="32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　⑤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治療に用いられた漢方薬名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等</a:t>
            </a:r>
            <a:endParaRPr lang="en-US" altLang="ja-JP" sz="32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3021873" y="149658"/>
            <a:ext cx="3030582" cy="769441"/>
            <a:chOff x="3227169" y="618700"/>
            <a:chExt cx="3030582" cy="769441"/>
          </a:xfrm>
        </p:grpSpPr>
        <p:sp>
          <p:nvSpPr>
            <p:cNvPr id="5" name="正方形/長方形 4"/>
            <p:cNvSpPr/>
            <p:nvPr/>
          </p:nvSpPr>
          <p:spPr>
            <a:xfrm>
              <a:off x="3227169" y="623446"/>
              <a:ext cx="3030582" cy="764695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3521613" y="618700"/>
              <a:ext cx="2441694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ja-JP" sz="4400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Courier New" panose="02070309020205020404" pitchFamily="49" charset="0"/>
                </a:rPr>
                <a:t>【方法】</a:t>
              </a:r>
              <a:endParaRPr lang="ja-JP" altLang="en-US" sz="4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38392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/>
        </p:nvGrpSpPr>
        <p:grpSpPr>
          <a:xfrm>
            <a:off x="452375" y="666206"/>
            <a:ext cx="8286676" cy="5612674"/>
            <a:chOff x="452375" y="666206"/>
            <a:chExt cx="8286676" cy="5612674"/>
          </a:xfrm>
        </p:grpSpPr>
        <p:sp>
          <p:nvSpPr>
            <p:cNvPr id="6" name="正方形/長方形 5"/>
            <p:cNvSpPr/>
            <p:nvPr/>
          </p:nvSpPr>
          <p:spPr>
            <a:xfrm>
              <a:off x="1894114" y="666206"/>
              <a:ext cx="5055327" cy="646331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483326" y="1645920"/>
              <a:ext cx="4016829" cy="46242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4689565" y="1654629"/>
              <a:ext cx="4049486" cy="46242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2" name="グラフ 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44607236"/>
                </p:ext>
              </p:extLst>
            </p:nvPr>
          </p:nvGraphicFramePr>
          <p:xfrm>
            <a:off x="452375" y="2530721"/>
            <a:ext cx="4047780" cy="366107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" name="テキスト ボックス 2"/>
            <p:cNvSpPr txBox="1"/>
            <p:nvPr/>
          </p:nvSpPr>
          <p:spPr>
            <a:xfrm>
              <a:off x="2050869" y="666206"/>
              <a:ext cx="48985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b="1" dirty="0" smtClean="0">
                  <a:solidFill>
                    <a:schemeClr val="bg1"/>
                  </a:solidFill>
                </a:rPr>
                <a:t>対象患者の年代別分布</a:t>
              </a:r>
              <a:endParaRPr kumimoji="1" lang="ja-JP" alt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7096" y="2006707"/>
              <a:ext cx="2886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 smtClean="0">
                  <a:solidFill>
                    <a:srgbClr val="FF0000"/>
                  </a:solidFill>
                </a:rPr>
                <a:t>男性患者：</a:t>
              </a:r>
              <a:r>
                <a:rPr kumimoji="1" lang="en-US" altLang="ja-JP" sz="2800" b="1" dirty="0" smtClean="0">
                  <a:solidFill>
                    <a:srgbClr val="FF0000"/>
                  </a:solidFill>
                </a:rPr>
                <a:t>31</a:t>
              </a:r>
              <a:r>
                <a:rPr kumimoji="1" lang="ja-JP" altLang="en-US" sz="2800" b="1" dirty="0" smtClean="0">
                  <a:solidFill>
                    <a:srgbClr val="FF0000"/>
                  </a:solidFill>
                </a:rPr>
                <a:t>名</a:t>
              </a:r>
              <a:endParaRPr kumimoji="1" lang="ja-JP" altLang="en-US" sz="2800" b="1" dirty="0">
                <a:solidFill>
                  <a:srgbClr val="FF0000"/>
                </a:solidFill>
              </a:endParaRPr>
            </a:p>
          </p:txBody>
        </p:sp>
        <p:graphicFrame>
          <p:nvGraphicFramePr>
            <p:cNvPr id="5" name="グラフ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07653878"/>
                </p:ext>
              </p:extLst>
            </p:nvPr>
          </p:nvGraphicFramePr>
          <p:xfrm>
            <a:off x="4611189" y="2312126"/>
            <a:ext cx="4075611" cy="386660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7" name="テキスト ボックス 6"/>
            <p:cNvSpPr txBox="1"/>
            <p:nvPr/>
          </p:nvSpPr>
          <p:spPr>
            <a:xfrm>
              <a:off x="5434030" y="2006707"/>
              <a:ext cx="2730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 smtClean="0">
                  <a:solidFill>
                    <a:srgbClr val="FF0000"/>
                  </a:solidFill>
                </a:rPr>
                <a:t>女性患者：</a:t>
              </a:r>
              <a:r>
                <a:rPr kumimoji="1" lang="en-US" altLang="ja-JP" sz="2800" b="1" dirty="0" smtClean="0">
                  <a:solidFill>
                    <a:srgbClr val="FF0000"/>
                  </a:solidFill>
                </a:rPr>
                <a:t>88</a:t>
              </a:r>
              <a:r>
                <a:rPr kumimoji="1" lang="ja-JP" altLang="en-US" sz="2800" b="1" dirty="0" smtClean="0">
                  <a:solidFill>
                    <a:srgbClr val="FF0000"/>
                  </a:solidFill>
                </a:rPr>
                <a:t>名</a:t>
              </a:r>
              <a:endParaRPr kumimoji="1" lang="en-US" altLang="ja-JP" sz="2800" b="1" dirty="0" smtClean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5031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182880" y="391886"/>
            <a:ext cx="8634549" cy="6839861"/>
            <a:chOff x="182880" y="391886"/>
            <a:chExt cx="8634549" cy="6839861"/>
          </a:xfrm>
        </p:grpSpPr>
        <p:sp>
          <p:nvSpPr>
            <p:cNvPr id="3" name="正方形/長方形 2"/>
            <p:cNvSpPr/>
            <p:nvPr/>
          </p:nvSpPr>
          <p:spPr>
            <a:xfrm>
              <a:off x="1939646" y="391886"/>
              <a:ext cx="4578720" cy="646331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4558937" y="1436914"/>
              <a:ext cx="4258492" cy="44021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182880" y="1436914"/>
              <a:ext cx="4279864" cy="44021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378823" y="1560192"/>
              <a:ext cx="8428577" cy="5671555"/>
              <a:chOff x="320007" y="1154247"/>
              <a:chExt cx="8428577" cy="5671555"/>
            </a:xfrm>
          </p:grpSpPr>
          <p:grpSp>
            <p:nvGrpSpPr>
              <p:cNvPr id="9" name="グループ化 8"/>
              <p:cNvGrpSpPr/>
              <p:nvPr/>
            </p:nvGrpSpPr>
            <p:grpSpPr>
              <a:xfrm>
                <a:off x="320007" y="1356827"/>
                <a:ext cx="4176240" cy="5468975"/>
                <a:chOff x="481913" y="708454"/>
                <a:chExt cx="4572000" cy="4267200"/>
              </a:xfrm>
            </p:grpSpPr>
            <p:graphicFrame>
              <p:nvGraphicFramePr>
                <p:cNvPr id="2" name="グラフ 1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481913" y="708454"/>
                <a:ext cx="4572000" cy="42672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sp>
              <p:nvSpPr>
                <p:cNvPr id="5" name="テキスト ボックス 4"/>
                <p:cNvSpPr txBox="1"/>
                <p:nvPr/>
              </p:nvSpPr>
              <p:spPr>
                <a:xfrm>
                  <a:off x="2829542" y="2501249"/>
                  <a:ext cx="1549364" cy="64839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2400" b="1" dirty="0" smtClean="0"/>
                    <a:t>入眠障害</a:t>
                  </a:r>
                  <a:endParaRPr kumimoji="1" lang="en-US" altLang="ja-JP" sz="2400" b="1" dirty="0" smtClean="0"/>
                </a:p>
                <a:p>
                  <a:r>
                    <a:rPr kumimoji="1" lang="ja-JP" altLang="en-US" sz="2400" b="1" dirty="0" smtClean="0"/>
                    <a:t>　　</a:t>
                  </a:r>
                  <a:r>
                    <a:rPr kumimoji="1" lang="en-US" altLang="ja-JP" sz="2400" b="1" dirty="0" smtClean="0"/>
                    <a:t>65%</a:t>
                  </a:r>
                  <a:endParaRPr kumimoji="1" lang="ja-JP" altLang="en-US" sz="2400" b="1" dirty="0"/>
                </a:p>
              </p:txBody>
            </p:sp>
            <p:sp>
              <p:nvSpPr>
                <p:cNvPr id="6" name="テキスト ボックス 5"/>
                <p:cNvSpPr txBox="1"/>
                <p:nvPr/>
              </p:nvSpPr>
              <p:spPr>
                <a:xfrm>
                  <a:off x="617806" y="2315865"/>
                  <a:ext cx="1572841" cy="64839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2400" b="1" dirty="0" smtClean="0"/>
                    <a:t>中途覚醒</a:t>
                  </a:r>
                  <a:endParaRPr kumimoji="1" lang="en-US" altLang="ja-JP" sz="2400" b="1" dirty="0" smtClean="0"/>
                </a:p>
                <a:p>
                  <a:r>
                    <a:rPr kumimoji="1" lang="ja-JP" altLang="en-US" sz="2400" b="1" dirty="0" smtClean="0"/>
                    <a:t>　　</a:t>
                  </a:r>
                  <a:r>
                    <a:rPr kumimoji="1" lang="en-US" altLang="ja-JP" sz="2400" b="1" dirty="0" smtClean="0"/>
                    <a:t>19%</a:t>
                  </a:r>
                  <a:endParaRPr kumimoji="1" lang="ja-JP" altLang="en-US" sz="2400" b="1" dirty="0"/>
                </a:p>
              </p:txBody>
            </p:sp>
            <p:sp>
              <p:nvSpPr>
                <p:cNvPr id="7" name="テキスト ボックス 6"/>
                <p:cNvSpPr txBox="1"/>
                <p:nvPr/>
              </p:nvSpPr>
              <p:spPr>
                <a:xfrm>
                  <a:off x="1562368" y="1165575"/>
                  <a:ext cx="1701077" cy="64839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2400" b="1" dirty="0" smtClean="0"/>
                    <a:t>早期覚醒</a:t>
                  </a:r>
                  <a:endParaRPr kumimoji="1" lang="en-US" altLang="ja-JP" sz="2400" b="1" dirty="0" smtClean="0"/>
                </a:p>
                <a:p>
                  <a:r>
                    <a:rPr kumimoji="1" lang="en-US" altLang="ja-JP" sz="2400" b="1" dirty="0" smtClean="0"/>
                    <a:t>      5%</a:t>
                  </a:r>
                  <a:endParaRPr kumimoji="1" lang="ja-JP" altLang="en-US" sz="2400" b="1" dirty="0"/>
                </a:p>
              </p:txBody>
            </p:sp>
            <p:sp>
              <p:nvSpPr>
                <p:cNvPr id="8" name="テキスト ボックス 7"/>
                <p:cNvSpPr txBox="1"/>
                <p:nvPr/>
              </p:nvSpPr>
              <p:spPr>
                <a:xfrm>
                  <a:off x="906682" y="1793581"/>
                  <a:ext cx="1418155" cy="552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2000" b="1" dirty="0" smtClean="0"/>
                    <a:t>熟眠障害</a:t>
                  </a:r>
                  <a:endParaRPr kumimoji="1" lang="en-US" altLang="ja-JP" sz="2000" b="1" dirty="0" smtClean="0"/>
                </a:p>
                <a:p>
                  <a:r>
                    <a:rPr kumimoji="1" lang="en-US" altLang="ja-JP" sz="2000" b="1" dirty="0" smtClean="0"/>
                    <a:t>      11%</a:t>
                  </a:r>
                  <a:endParaRPr kumimoji="1" lang="ja-JP" altLang="en-US" sz="2000" b="1" dirty="0"/>
                </a:p>
              </p:txBody>
            </p:sp>
          </p:grpSp>
          <p:sp>
            <p:nvSpPr>
              <p:cNvPr id="10" name="テキスト ボックス 9"/>
              <p:cNvSpPr txBox="1"/>
              <p:nvPr/>
            </p:nvSpPr>
            <p:spPr>
              <a:xfrm>
                <a:off x="1628539" y="1161325"/>
                <a:ext cx="16717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b="1" u="sng" dirty="0" smtClean="0">
                    <a:solidFill>
                      <a:srgbClr val="FF0000"/>
                    </a:solidFill>
                  </a:rPr>
                  <a:t>男性患者</a:t>
                </a:r>
                <a:endParaRPr kumimoji="1" lang="ja-JP" altLang="en-US" sz="2800" b="1" u="sng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1" name="テキスト ボックス 10"/>
              <p:cNvSpPr txBox="1"/>
              <p:nvPr/>
            </p:nvSpPr>
            <p:spPr>
              <a:xfrm>
                <a:off x="5752243" y="1154247"/>
                <a:ext cx="1828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b="1" u="sng" dirty="0" smtClean="0">
                    <a:solidFill>
                      <a:srgbClr val="FF0000"/>
                    </a:solidFill>
                  </a:rPr>
                  <a:t>女性患者</a:t>
                </a:r>
                <a:endParaRPr kumimoji="1" lang="ja-JP" altLang="en-US" sz="2800" b="1" u="sng" dirty="0">
                  <a:solidFill>
                    <a:srgbClr val="FF0000"/>
                  </a:solidFill>
                </a:endParaRPr>
              </a:p>
            </p:txBody>
          </p:sp>
          <p:graphicFrame>
            <p:nvGraphicFramePr>
              <p:cNvPr id="12" name="グラフ 11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390772322"/>
                  </p:ext>
                </p:extLst>
              </p:nvPr>
            </p:nvGraphicFramePr>
            <p:xfrm>
              <a:off x="4440195" y="1560405"/>
              <a:ext cx="4308389" cy="498867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13" name="テキスト ボックス 12"/>
              <p:cNvSpPr txBox="1"/>
              <p:nvPr/>
            </p:nvSpPr>
            <p:spPr>
              <a:xfrm>
                <a:off x="5336333" y="1928518"/>
                <a:ext cx="169148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b="1" dirty="0" smtClean="0"/>
                  <a:t>早期覚醒</a:t>
                </a:r>
                <a:endParaRPr kumimoji="1" lang="en-US" altLang="ja-JP" sz="2400" b="1" dirty="0" smtClean="0"/>
              </a:p>
              <a:p>
                <a:r>
                  <a:rPr kumimoji="1" lang="en-US" altLang="ja-JP" sz="2400" b="1" dirty="0" smtClean="0"/>
                  <a:t>      9%</a:t>
                </a:r>
                <a:endParaRPr kumimoji="1" lang="ja-JP" altLang="en-US" sz="2400" b="1" dirty="0"/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4838011" y="2913593"/>
                <a:ext cx="133574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b="1" dirty="0" smtClean="0"/>
                  <a:t>熟眠障害</a:t>
                </a:r>
                <a:endParaRPr kumimoji="1" lang="en-US" altLang="ja-JP" sz="2000" b="1" dirty="0" smtClean="0"/>
              </a:p>
              <a:p>
                <a:r>
                  <a:rPr kumimoji="1" lang="en-US" altLang="ja-JP" sz="2000" b="1" dirty="0" smtClean="0"/>
                  <a:t>      13%</a:t>
                </a:r>
                <a:endParaRPr kumimoji="1" lang="ja-JP" altLang="en-US" sz="2000" b="1" dirty="0"/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4676504" y="3688191"/>
                <a:ext cx="144121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b="1" dirty="0" smtClean="0"/>
                  <a:t>中途覚醒</a:t>
                </a:r>
                <a:endParaRPr kumimoji="1" lang="en-US" altLang="ja-JP" sz="2400" b="1" dirty="0" smtClean="0"/>
              </a:p>
              <a:p>
                <a:r>
                  <a:rPr kumimoji="1" lang="ja-JP" altLang="en-US" sz="2400" b="1" dirty="0" smtClean="0"/>
                  <a:t>　　</a:t>
                </a:r>
                <a:r>
                  <a:rPr kumimoji="1" lang="en-US" altLang="ja-JP" sz="2400" b="1" dirty="0" smtClean="0"/>
                  <a:t>20%</a:t>
                </a:r>
                <a:endParaRPr kumimoji="1" lang="ja-JP" altLang="en-US" sz="2400" b="1" dirty="0"/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6804452" y="3570971"/>
                <a:ext cx="142514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b="1" dirty="0" smtClean="0"/>
                  <a:t>入眠障害</a:t>
                </a:r>
                <a:endParaRPr kumimoji="1" lang="en-US" altLang="ja-JP" sz="2400" b="1" dirty="0" smtClean="0"/>
              </a:p>
              <a:p>
                <a:r>
                  <a:rPr kumimoji="1" lang="ja-JP" altLang="en-US" sz="2400" b="1" dirty="0" smtClean="0"/>
                  <a:t>　　</a:t>
                </a:r>
                <a:r>
                  <a:rPr kumimoji="1" lang="en-US" altLang="ja-JP" sz="2400" b="1" dirty="0" smtClean="0"/>
                  <a:t>58%</a:t>
                </a:r>
                <a:endParaRPr kumimoji="1" lang="ja-JP" altLang="en-US" sz="2400" b="1" dirty="0"/>
              </a:p>
            </p:txBody>
          </p:sp>
          <p:cxnSp>
            <p:nvCxnSpPr>
              <p:cNvPr id="18" name="直線コネクタ 17"/>
              <p:cNvCxnSpPr/>
              <p:nvPr/>
            </p:nvCxnSpPr>
            <p:spPr>
              <a:xfrm>
                <a:off x="2037796" y="2717075"/>
                <a:ext cx="130629" cy="1893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/>
              <p:cNvCxnSpPr/>
              <p:nvPr/>
            </p:nvCxnSpPr>
            <p:spPr>
              <a:xfrm>
                <a:off x="6109096" y="2660467"/>
                <a:ext cx="130629" cy="1893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テキスト ボックス 20"/>
            <p:cNvSpPr txBox="1"/>
            <p:nvPr/>
          </p:nvSpPr>
          <p:spPr>
            <a:xfrm>
              <a:off x="2062220" y="391886"/>
              <a:ext cx="48010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b="1" dirty="0" smtClean="0">
                  <a:solidFill>
                    <a:schemeClr val="bg1"/>
                  </a:solidFill>
                </a:rPr>
                <a:t>患者男女別不眠症状</a:t>
              </a:r>
              <a:endParaRPr kumimoji="1" lang="ja-JP" altLang="en-US" sz="36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7696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>
            <a:graphicFrameLocks/>
          </p:cNvGraphicFramePr>
          <p:nvPr>
            <p:extLst/>
          </p:nvPr>
        </p:nvGraphicFramePr>
        <p:xfrm>
          <a:off x="4333751" y="1839223"/>
          <a:ext cx="4810249" cy="4425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3" name="グループ化 12"/>
          <p:cNvGrpSpPr/>
          <p:nvPr/>
        </p:nvGrpSpPr>
        <p:grpSpPr>
          <a:xfrm>
            <a:off x="260433" y="527927"/>
            <a:ext cx="8556996" cy="6068821"/>
            <a:chOff x="260433" y="527927"/>
            <a:chExt cx="8556996" cy="6068821"/>
          </a:xfrm>
        </p:grpSpPr>
        <p:graphicFrame>
          <p:nvGraphicFramePr>
            <p:cNvPr id="2" name="グラフ 1"/>
            <p:cNvGraphicFramePr>
              <a:graphicFrameLocks/>
            </p:cNvGraphicFramePr>
            <p:nvPr>
              <p:extLst/>
            </p:nvPr>
          </p:nvGraphicFramePr>
          <p:xfrm>
            <a:off x="260433" y="2131611"/>
            <a:ext cx="4533635" cy="446513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12" name="グループ化 11"/>
            <p:cNvGrpSpPr/>
            <p:nvPr/>
          </p:nvGrpSpPr>
          <p:grpSpPr>
            <a:xfrm>
              <a:off x="1750423" y="527927"/>
              <a:ext cx="5878286" cy="646331"/>
              <a:chOff x="1750423" y="527927"/>
              <a:chExt cx="5878286" cy="646331"/>
            </a:xfrm>
          </p:grpSpPr>
          <p:sp>
            <p:nvSpPr>
              <p:cNvPr id="9" name="正方形/長方形 8"/>
              <p:cNvSpPr/>
              <p:nvPr/>
            </p:nvSpPr>
            <p:spPr>
              <a:xfrm>
                <a:off x="1750423" y="527927"/>
                <a:ext cx="5878286" cy="646331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" name="テキスト ボックス 2"/>
              <p:cNvSpPr txBox="1"/>
              <p:nvPr/>
            </p:nvSpPr>
            <p:spPr>
              <a:xfrm>
                <a:off x="1887641" y="527927"/>
                <a:ext cx="574106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600" b="1" dirty="0" smtClean="0">
                    <a:solidFill>
                      <a:schemeClr val="bg1"/>
                    </a:solidFill>
                  </a:rPr>
                  <a:t>男性患者の服用薬剤と期間</a:t>
                </a:r>
                <a:endParaRPr kumimoji="1" lang="ja-JP" altLang="en-US" sz="3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" name="正方形/長方形 4"/>
            <p:cNvSpPr/>
            <p:nvPr/>
          </p:nvSpPr>
          <p:spPr>
            <a:xfrm>
              <a:off x="7903029" y="4336869"/>
              <a:ext cx="914400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389120" y="4336869"/>
              <a:ext cx="849086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4389120" y="4565469"/>
              <a:ext cx="548640" cy="8556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4813663" y="4565469"/>
              <a:ext cx="424543" cy="4278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4937760" y="3644537"/>
              <a:ext cx="587829" cy="7837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2668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483326" y="527927"/>
            <a:ext cx="7367451" cy="5585490"/>
            <a:chOff x="483326" y="527927"/>
            <a:chExt cx="7367451" cy="5585490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1750423" y="527927"/>
              <a:ext cx="5878286" cy="646331"/>
              <a:chOff x="1750423" y="527927"/>
              <a:chExt cx="5878286" cy="646331"/>
            </a:xfrm>
          </p:grpSpPr>
          <p:sp>
            <p:nvSpPr>
              <p:cNvPr id="3" name="正方形/長方形 2"/>
              <p:cNvSpPr/>
              <p:nvPr/>
            </p:nvSpPr>
            <p:spPr>
              <a:xfrm>
                <a:off x="1750423" y="527927"/>
                <a:ext cx="5878286" cy="646331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" name="テキスト ボックス 3"/>
              <p:cNvSpPr txBox="1"/>
              <p:nvPr/>
            </p:nvSpPr>
            <p:spPr>
              <a:xfrm>
                <a:off x="1887641" y="527927"/>
                <a:ext cx="574106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3600" b="1" dirty="0">
                    <a:solidFill>
                      <a:schemeClr val="bg1"/>
                    </a:solidFill>
                  </a:rPr>
                  <a:t>女性</a:t>
                </a:r>
                <a:r>
                  <a:rPr kumimoji="1" lang="ja-JP" altLang="en-US" sz="3600" b="1" dirty="0" smtClean="0">
                    <a:solidFill>
                      <a:schemeClr val="bg1"/>
                    </a:solidFill>
                  </a:rPr>
                  <a:t>患者の服用薬剤と期間</a:t>
                </a:r>
                <a:endParaRPr kumimoji="1" lang="ja-JP" altLang="en-US" sz="3600" b="1" dirty="0">
                  <a:solidFill>
                    <a:schemeClr val="bg1"/>
                  </a:solidFill>
                </a:endParaRPr>
              </a:p>
            </p:txBody>
          </p:sp>
        </p:grpSp>
        <p:graphicFrame>
          <p:nvGraphicFramePr>
            <p:cNvPr id="5" name="グラフ 4"/>
            <p:cNvGraphicFramePr>
              <a:graphicFrameLocks/>
            </p:cNvGraphicFramePr>
            <p:nvPr>
              <p:extLst/>
            </p:nvPr>
          </p:nvGraphicFramePr>
          <p:xfrm>
            <a:off x="483326" y="1822268"/>
            <a:ext cx="4572000" cy="429114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6" name="グラフ 5"/>
            <p:cNvGraphicFramePr>
              <a:graphicFrameLocks/>
            </p:cNvGraphicFramePr>
            <p:nvPr>
              <p:extLst/>
            </p:nvPr>
          </p:nvGraphicFramePr>
          <p:xfrm>
            <a:off x="4758175" y="1665513"/>
            <a:ext cx="3092602" cy="399070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136873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グループ化 15"/>
          <p:cNvGrpSpPr/>
          <p:nvPr/>
        </p:nvGrpSpPr>
        <p:grpSpPr>
          <a:xfrm>
            <a:off x="568529" y="339884"/>
            <a:ext cx="8085908" cy="6431973"/>
            <a:chOff x="535578" y="587019"/>
            <a:chExt cx="8085908" cy="6431973"/>
          </a:xfrm>
        </p:grpSpPr>
        <p:graphicFrame>
          <p:nvGraphicFramePr>
            <p:cNvPr id="2" name="グラフ 1"/>
            <p:cNvGraphicFramePr>
              <a:graphicFrameLocks/>
            </p:cNvGraphicFramePr>
            <p:nvPr>
              <p:extLst/>
            </p:nvPr>
          </p:nvGraphicFramePr>
          <p:xfrm>
            <a:off x="535578" y="1610970"/>
            <a:ext cx="8085908" cy="540802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" name="テキスト ボックス 2"/>
            <p:cNvSpPr txBox="1"/>
            <p:nvPr/>
          </p:nvSpPr>
          <p:spPr>
            <a:xfrm>
              <a:off x="877521" y="1444211"/>
              <a:ext cx="27541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 smtClean="0"/>
                <a:t>超短時間作用型</a:t>
              </a:r>
              <a:endParaRPr kumimoji="1" lang="ja-JP" altLang="en-US" sz="2800" b="1" dirty="0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6056693" y="3791761"/>
              <a:ext cx="23949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 smtClean="0"/>
                <a:t>中間作用型</a:t>
              </a:r>
              <a:endParaRPr kumimoji="1" lang="ja-JP" altLang="en-US" sz="2800" b="1" dirty="0"/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3681607" y="2970217"/>
              <a:ext cx="23730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 smtClean="0"/>
                <a:t>短時間作用型</a:t>
              </a:r>
              <a:endParaRPr kumimoji="1" lang="ja-JP" altLang="en-US" sz="2800" b="1" dirty="0"/>
            </a:p>
          </p:txBody>
        </p:sp>
        <p:grpSp>
          <p:nvGrpSpPr>
            <p:cNvPr id="7" name="グループ化 6"/>
            <p:cNvGrpSpPr/>
            <p:nvPr/>
          </p:nvGrpSpPr>
          <p:grpSpPr>
            <a:xfrm>
              <a:off x="2600590" y="587019"/>
              <a:ext cx="4603576" cy="1200329"/>
              <a:chOff x="1100431" y="293747"/>
              <a:chExt cx="3320501" cy="1200329"/>
            </a:xfrm>
          </p:grpSpPr>
          <p:sp>
            <p:nvSpPr>
              <p:cNvPr id="8" name="正方形/長方形 7"/>
              <p:cNvSpPr/>
              <p:nvPr/>
            </p:nvSpPr>
            <p:spPr>
              <a:xfrm>
                <a:off x="1100431" y="297961"/>
                <a:ext cx="3219994" cy="55204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テキスト ボックス 8"/>
              <p:cNvSpPr txBox="1"/>
              <p:nvPr/>
            </p:nvSpPr>
            <p:spPr>
              <a:xfrm>
                <a:off x="1388760" y="293747"/>
                <a:ext cx="303217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3600" b="1" dirty="0">
                    <a:solidFill>
                      <a:schemeClr val="bg1"/>
                    </a:solidFill>
                  </a:rPr>
                  <a:t>汎用</a:t>
                </a:r>
                <a:r>
                  <a:rPr lang="ja-JP" altLang="en-US" sz="3600" b="1" dirty="0" smtClean="0">
                    <a:solidFill>
                      <a:schemeClr val="bg1"/>
                    </a:solidFill>
                  </a:rPr>
                  <a:t>される医薬品</a:t>
                </a:r>
                <a:endParaRPr kumimoji="1" lang="ja-JP" altLang="en-US" sz="3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1" name="正方形/長方形 10"/>
            <p:cNvSpPr/>
            <p:nvPr/>
          </p:nvSpPr>
          <p:spPr>
            <a:xfrm>
              <a:off x="7047412" y="1899085"/>
              <a:ext cx="313508" cy="300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7365268" y="1818475"/>
              <a:ext cx="9927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 smtClean="0"/>
                <a:t>:</a:t>
              </a:r>
              <a:r>
                <a:rPr kumimoji="1" lang="ja-JP" altLang="en-US" sz="2400" b="1" dirty="0" smtClean="0"/>
                <a:t>男性</a:t>
              </a:r>
              <a:endParaRPr kumimoji="1" lang="ja-JP" altLang="en-US" sz="2400" b="1" dirty="0"/>
            </a:p>
          </p:txBody>
        </p:sp>
        <p:grpSp>
          <p:nvGrpSpPr>
            <p:cNvPr id="15" name="グループ化 14"/>
            <p:cNvGrpSpPr/>
            <p:nvPr/>
          </p:nvGrpSpPr>
          <p:grpSpPr>
            <a:xfrm>
              <a:off x="7064822" y="2268140"/>
              <a:ext cx="1293223" cy="461665"/>
              <a:chOff x="8562703" y="1811888"/>
              <a:chExt cx="1293223" cy="461665"/>
            </a:xfrm>
          </p:grpSpPr>
          <p:sp>
            <p:nvSpPr>
              <p:cNvPr id="13" name="正方形/長方形 12"/>
              <p:cNvSpPr/>
              <p:nvPr/>
            </p:nvSpPr>
            <p:spPr>
              <a:xfrm>
                <a:off x="8562703" y="1899085"/>
                <a:ext cx="300446" cy="300446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8863149" y="1811888"/>
                <a:ext cx="9927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400" b="1" dirty="0" smtClean="0"/>
                  <a:t>:</a:t>
                </a:r>
                <a:r>
                  <a:rPr lang="ja-JP" altLang="en-US" sz="2400" b="1" dirty="0"/>
                  <a:t>女</a:t>
                </a:r>
                <a:r>
                  <a:rPr kumimoji="1" lang="ja-JP" altLang="en-US" sz="2400" b="1" dirty="0" smtClean="0"/>
                  <a:t>性</a:t>
                </a:r>
                <a:endParaRPr kumimoji="1" lang="ja-JP" altLang="en-US" sz="24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06858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387486" y="418011"/>
            <a:ext cx="8718505" cy="6142412"/>
            <a:chOff x="387486" y="418011"/>
            <a:chExt cx="8718505" cy="6142412"/>
          </a:xfrm>
        </p:grpSpPr>
        <p:sp>
          <p:nvSpPr>
            <p:cNvPr id="3" name="正方形/長方形 2"/>
            <p:cNvSpPr/>
            <p:nvPr/>
          </p:nvSpPr>
          <p:spPr>
            <a:xfrm>
              <a:off x="1541417" y="418011"/>
              <a:ext cx="6333576" cy="120032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1867985" y="418011"/>
              <a:ext cx="62048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b="1" dirty="0" smtClean="0">
                  <a:solidFill>
                    <a:schemeClr val="bg1"/>
                  </a:solidFill>
                </a:rPr>
                <a:t>患者男女別睡眠薬服用期間・</a:t>
              </a:r>
              <a:endParaRPr kumimoji="1" lang="en-US" altLang="ja-JP" sz="3600" b="1" dirty="0" smtClean="0">
                <a:solidFill>
                  <a:schemeClr val="bg1"/>
                </a:solidFill>
              </a:endParaRPr>
            </a:p>
            <a:p>
              <a:r>
                <a:rPr lang="ja-JP" altLang="en-US" sz="3600" b="1" dirty="0">
                  <a:solidFill>
                    <a:schemeClr val="bg1"/>
                  </a:solidFill>
                </a:rPr>
                <a:t>　</a:t>
              </a:r>
              <a:r>
                <a:rPr lang="ja-JP" altLang="en-US" sz="3600" b="1" dirty="0" smtClean="0">
                  <a:solidFill>
                    <a:schemeClr val="bg1"/>
                  </a:solidFill>
                </a:rPr>
                <a:t>　</a:t>
              </a:r>
              <a:r>
                <a:rPr kumimoji="1" lang="ja-JP" altLang="en-US" sz="3600" b="1" dirty="0" smtClean="0">
                  <a:solidFill>
                    <a:schemeClr val="bg1"/>
                  </a:solidFill>
                </a:rPr>
                <a:t>症状改善・体調不調</a:t>
              </a:r>
              <a:endParaRPr kumimoji="1" lang="ja-JP" altLang="en-US" sz="3600" b="1" dirty="0">
                <a:solidFill>
                  <a:schemeClr val="bg1"/>
                </a:solidFill>
              </a:endParaRPr>
            </a:p>
          </p:txBody>
        </p:sp>
        <p:grpSp>
          <p:nvGrpSpPr>
            <p:cNvPr id="10" name="グループ化 9"/>
            <p:cNvGrpSpPr/>
            <p:nvPr/>
          </p:nvGrpSpPr>
          <p:grpSpPr>
            <a:xfrm>
              <a:off x="387486" y="1789611"/>
              <a:ext cx="8718505" cy="4206240"/>
              <a:chOff x="152352" y="1789611"/>
              <a:chExt cx="8718505" cy="4206240"/>
            </a:xfrm>
          </p:grpSpPr>
          <p:sp>
            <p:nvSpPr>
              <p:cNvPr id="9" name="正方形/長方形 8"/>
              <p:cNvSpPr/>
              <p:nvPr/>
            </p:nvSpPr>
            <p:spPr>
              <a:xfrm>
                <a:off x="152352" y="1798318"/>
                <a:ext cx="4158391" cy="412786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4436969" y="1789611"/>
                <a:ext cx="4223705" cy="412786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aphicFrame>
            <p:nvGraphicFramePr>
              <p:cNvPr id="2" name="グラフ 1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59660333"/>
                  </p:ext>
                </p:extLst>
              </p:nvPr>
            </p:nvGraphicFramePr>
            <p:xfrm>
              <a:off x="180724" y="1866703"/>
              <a:ext cx="4383826" cy="4109109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4" name="グラフ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494333066"/>
                  </p:ext>
                </p:extLst>
              </p:nvPr>
            </p:nvGraphicFramePr>
            <p:xfrm>
              <a:off x="4298857" y="2140854"/>
              <a:ext cx="4572000" cy="385499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8" name="テキスト ボックス 7"/>
              <p:cNvSpPr txBox="1"/>
              <p:nvPr/>
            </p:nvSpPr>
            <p:spPr>
              <a:xfrm>
                <a:off x="5811059" y="1866703"/>
                <a:ext cx="1828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b="1" u="sng" dirty="0" smtClean="0">
                    <a:solidFill>
                      <a:srgbClr val="FF0000"/>
                    </a:solidFill>
                  </a:rPr>
                  <a:t>女性患者</a:t>
                </a:r>
                <a:endParaRPr kumimoji="1" lang="ja-JP" altLang="en-US" sz="2800" b="1" u="sng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1" name="テキスト ボックス 10"/>
            <p:cNvSpPr txBox="1"/>
            <p:nvPr/>
          </p:nvSpPr>
          <p:spPr>
            <a:xfrm>
              <a:off x="1687355" y="1866703"/>
              <a:ext cx="16717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u="sng" dirty="0" smtClean="0">
                  <a:solidFill>
                    <a:srgbClr val="FF0000"/>
                  </a:solidFill>
                </a:rPr>
                <a:t>男性患者</a:t>
              </a:r>
              <a:endParaRPr kumimoji="1" lang="ja-JP" altLang="en-US" sz="2800" b="1" u="sng" dirty="0">
                <a:solidFill>
                  <a:srgbClr val="FF0000"/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783955" y="6058417"/>
              <a:ext cx="16655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/>
                <a:t>：１年以上</a:t>
              </a:r>
              <a:endParaRPr kumimoji="1" lang="ja-JP" altLang="en-US" sz="2400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3886357" y="6098758"/>
              <a:ext cx="25843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 smtClean="0"/>
                <a:t>：３ヶ月～</a:t>
              </a:r>
              <a:r>
                <a:rPr kumimoji="1" lang="en-US" altLang="ja-JP" sz="2400" b="1" dirty="0" smtClean="0"/>
                <a:t>1</a:t>
              </a:r>
              <a:r>
                <a:rPr kumimoji="1" lang="ja-JP" altLang="en-US" sz="2400" b="1" dirty="0" smtClean="0"/>
                <a:t>年未満</a:t>
              </a:r>
              <a:endParaRPr kumimoji="1" lang="ja-JP" altLang="en-US" sz="2400" b="1" dirty="0"/>
            </a:p>
          </p:txBody>
        </p:sp>
        <p:grpSp>
          <p:nvGrpSpPr>
            <p:cNvPr id="19" name="グループ化 18"/>
            <p:cNvGrpSpPr/>
            <p:nvPr/>
          </p:nvGrpSpPr>
          <p:grpSpPr>
            <a:xfrm>
              <a:off x="1637209" y="6094628"/>
              <a:ext cx="2356724" cy="461665"/>
              <a:chOff x="1836450" y="6152547"/>
              <a:chExt cx="2356724" cy="461665"/>
            </a:xfrm>
          </p:grpSpPr>
          <p:sp>
            <p:nvSpPr>
              <p:cNvPr id="12" name="テキスト ボックス 11"/>
              <p:cNvSpPr txBox="1"/>
              <p:nvPr/>
            </p:nvSpPr>
            <p:spPr>
              <a:xfrm>
                <a:off x="2031267" y="6152547"/>
                <a:ext cx="216190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dirty="0" smtClean="0"/>
                  <a:t>：１ヶ月未満</a:t>
                </a:r>
                <a:endParaRPr kumimoji="1" lang="ja-JP" altLang="en-US" sz="2400" dirty="0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1836450" y="6262717"/>
                <a:ext cx="250441" cy="29357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7" name="正方形/長方形 16"/>
            <p:cNvSpPr/>
            <p:nvPr/>
          </p:nvSpPr>
          <p:spPr>
            <a:xfrm>
              <a:off x="6533514" y="6178672"/>
              <a:ext cx="250441" cy="293576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3703249" y="6204798"/>
              <a:ext cx="250441" cy="293576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3038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1144</TotalTime>
  <Words>628</Words>
  <Application>Microsoft Office PowerPoint</Application>
  <PresentationFormat>画面に合わせる (4:3)</PresentationFormat>
  <Paragraphs>155</Paragraphs>
  <Slides>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5" baseType="lpstr">
      <vt:lpstr>ＭＳ Ｐゴシック</vt:lpstr>
      <vt:lpstr>ＭＳ ゴシック</vt:lpstr>
      <vt:lpstr>Arial</vt:lpstr>
      <vt:lpstr>Calibri</vt:lpstr>
      <vt:lpstr>Calibri Light</vt:lpstr>
      <vt:lpstr>Courier New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owner</cp:lastModifiedBy>
  <cp:revision>66</cp:revision>
  <dcterms:created xsi:type="dcterms:W3CDTF">2016-10-26T06:26:57Z</dcterms:created>
  <dcterms:modified xsi:type="dcterms:W3CDTF">2016-10-31T08:58:05Z</dcterms:modified>
</cp:coreProperties>
</file>