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8" r:id="rId1"/>
  </p:sldMasterIdLst>
  <p:handoutMasterIdLst>
    <p:handoutMasterId r:id="rId13"/>
  </p:handoutMasterIdLst>
  <p:sldIdLst>
    <p:sldId id="256" r:id="rId2"/>
    <p:sldId id="261" r:id="rId3"/>
    <p:sldId id="264" r:id="rId4"/>
    <p:sldId id="257" r:id="rId5"/>
    <p:sldId id="271" r:id="rId6"/>
    <p:sldId id="265" r:id="rId7"/>
    <p:sldId id="266" r:id="rId8"/>
    <p:sldId id="268" r:id="rId9"/>
    <p:sldId id="260" r:id="rId10"/>
    <p:sldId id="272" r:id="rId11"/>
    <p:sldId id="269" r:id="rId12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05C109"/>
    <a:srgbClr val="008A3E"/>
    <a:srgbClr val="00040C"/>
    <a:srgbClr val="C6B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35" autoAdjust="0"/>
    <p:restoredTop sz="94660"/>
  </p:normalViewPr>
  <p:slideViewPr>
    <p:cSldViewPr snapToGrid="0">
      <p:cViewPr varScale="1">
        <p:scale>
          <a:sx n="46" d="100"/>
          <a:sy n="46" d="100"/>
        </p:scale>
        <p:origin x="7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788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08FFB-C910-4A66-BB7F-4CE930D79E7B}" type="datetimeFigureOut">
              <a:rPr kumimoji="1" lang="ja-JP" altLang="en-US" smtClean="0"/>
              <a:t>2015/10/25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6AEF4-F6BA-4EE7-ACA4-C3A2054B4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40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398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115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162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94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33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79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05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14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76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42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252">
              <a:srgbClr val="00040C"/>
            </a:gs>
            <a:gs pos="0">
              <a:schemeClr val="bg2">
                <a:lumMod val="50000"/>
              </a:schemeClr>
            </a:gs>
            <a:gs pos="46000">
              <a:schemeClr val="bg2">
                <a:lumMod val="50000"/>
              </a:schemeClr>
            </a:gs>
            <a:gs pos="100000">
              <a:srgbClr val="00040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3359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30748" y="1513726"/>
            <a:ext cx="8268237" cy="1745518"/>
          </a:xfrm>
        </p:spPr>
        <p:txBody>
          <a:bodyPr>
            <a:normAutofit/>
          </a:bodyPr>
          <a:lstStyle/>
          <a:p>
            <a:r>
              <a:rPr kumimoji="1" lang="ja-JP" altLang="en-US" sz="4500" dirty="0" smtClean="0"/>
              <a:t>サポート薬局制度を利用した　　終末期がん患者の症例報告</a:t>
            </a:r>
            <a:endParaRPr kumimoji="1" lang="ja-JP" altLang="en-US" sz="45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18728" y="4594176"/>
            <a:ext cx="6941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○小島　理恵、稲本　悠、岡村　将平、田中　繁樹、浜田　嘉則</a:t>
            </a:r>
            <a:endParaRPr kumimoji="1" lang="en-US" altLang="ja-JP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97429" y="3665100"/>
            <a:ext cx="3734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四国調剤薬局</a:t>
            </a:r>
            <a:endParaRPr kumimoji="1"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060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81"/>
    </mc:Choice>
    <mc:Fallback xmlns="">
      <p:transition spd="slow" advTm="1108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84364" y="1719617"/>
            <a:ext cx="1067254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最終的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にサポート薬局として指定した店舗が対応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した</a:t>
            </a:r>
            <a:endParaRPr lang="en-US" altLang="ja-JP" sz="3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訪問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は一度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だけであった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が、最近の在宅医療の現状より、今後無菌調製を必要とする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症例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がさらに増加していくと思われるため、限られた施設で対応するには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、サポート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薬局制度が有用であると考える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3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よって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、グループ内でサポート薬局制度及び無菌調製に関する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理解度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を向上させておく事が必要である。</a:t>
            </a:r>
            <a:endParaRPr lang="en-US" altLang="ja-JP" sz="3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784364" y="530745"/>
            <a:ext cx="3787636" cy="75474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smtClean="0">
                <a:solidFill>
                  <a:srgbClr val="FFFF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考察</a:t>
            </a:r>
            <a:endParaRPr lang="ja-JP" altLang="en-US" b="1" dirty="0">
              <a:solidFill>
                <a:srgbClr val="FFFF99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439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51439" y="1797814"/>
            <a:ext cx="10745819" cy="418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今回、基幹薬局の変更およびサポート薬局制度をスムーズに利用できたのは、同一グループ内の薬局であったことが要因である。しかしながら今後、グループ内外の薬局を問わずサポート薬局制度を活用することが、地域毎の在宅体制を構築するうえでの手段の一つとなり、地域包括ケアシステムにおける在宅推進に繋がるものと考える。</a:t>
            </a:r>
            <a:endParaRPr kumimoji="1" lang="en-US" altLang="ja-JP" sz="3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2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2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2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2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2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2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　　　　　　　　　　</a:t>
            </a:r>
            <a:endParaRPr kumimoji="1" lang="en-US" altLang="ja-JP" sz="2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>
                <a:solidFill>
                  <a:srgbClr val="FFFF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おわりに</a:t>
            </a:r>
            <a:endParaRPr kumimoji="1" lang="ja-JP" altLang="en-US" b="1" dirty="0">
              <a:solidFill>
                <a:srgbClr val="FFFF99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258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57"/>
    </mc:Choice>
    <mc:Fallback xmlns="">
      <p:transition spd="slow" advTm="695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5480" y="239712"/>
            <a:ext cx="8596668" cy="562377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>
                <a:solidFill>
                  <a:srgbClr val="FFFF99"/>
                </a:solidFill>
              </a:rPr>
              <a:t>はじめに</a:t>
            </a:r>
            <a:endParaRPr kumimoji="1" lang="ja-JP" altLang="en-US" dirty="0">
              <a:solidFill>
                <a:srgbClr val="FFFF99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25480" y="802089"/>
            <a:ext cx="9273490" cy="593378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訪問薬剤管理指導は、</a:t>
            </a:r>
            <a:r>
              <a:rPr lang="ja-JP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患者宅への薬剤の供給や指導を有効かつ安全に提供し、残薬状況の把握や患者の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QOL</a:t>
            </a:r>
            <a:r>
              <a:rPr lang="ja-JP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の向上を目的としている</a:t>
            </a:r>
            <a:r>
              <a:rPr lang="ja-JP" altLang="ja-JP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。近年</a:t>
            </a:r>
            <a:r>
              <a:rPr lang="ja-JP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齢化の進む我が国において、在宅医療を希望する患者は増加傾向にある。その中でも終末期患者が在宅で過ごすため、訪問薬剤管理指導が必要となるが、医療用麻薬の在庫上の問題、医療用麻薬注射薬の無菌調製における設備配置、人員確保の困難等と保険薬局によって格差があるといわれており、患者や医療機関のニーズに必ずしも対応できていない</a:t>
            </a:r>
            <a:r>
              <a:rPr lang="ja-JP" altLang="ja-JP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今回</a:t>
            </a:r>
            <a:r>
              <a:rPr lang="ja-JP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当グループでは、無菌調製が必要な終末期がん患者において、サポート薬局制度を利用し、在宅緩和ケアを含めた訪問薬剤管理指導を経験したので報告する</a:t>
            </a:r>
            <a:r>
              <a:rPr lang="ja-JP" altLang="ja-JP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ja-JP" altLang="ja-JP" sz="2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877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029"/>
    </mc:Choice>
    <mc:Fallback xmlns="">
      <p:transition spd="slow" advTm="3702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55108" y="137878"/>
            <a:ext cx="8596668" cy="613893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rgbClr val="FFFF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サポート薬局制度とは</a:t>
            </a:r>
            <a:endParaRPr kumimoji="1" lang="ja-JP" altLang="en-US" dirty="0">
              <a:solidFill>
                <a:srgbClr val="FFFF99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046786" y="2332212"/>
            <a:ext cx="5924282" cy="100641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在宅患者</a:t>
            </a:r>
            <a:endParaRPr kumimoji="1" lang="ja-JP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94198" y="5818466"/>
            <a:ext cx="2859110" cy="705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在宅基幹薬局</a:t>
            </a:r>
            <a:endParaRPr kumimoji="1" lang="ja-JP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8420504" y="5863542"/>
            <a:ext cx="2859110" cy="70516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サポート薬局</a:t>
            </a:r>
            <a:endParaRPr kumimoji="1" lang="en-US" altLang="ja-JP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左右矢印 11"/>
          <p:cNvSpPr/>
          <p:nvPr/>
        </p:nvSpPr>
        <p:spPr>
          <a:xfrm>
            <a:off x="4797884" y="5818466"/>
            <a:ext cx="2472744" cy="795320"/>
          </a:xfrm>
          <a:prstGeom prst="leftRightArrow">
            <a:avLst>
              <a:gd name="adj1" fmla="val 44740"/>
              <a:gd name="adj2" fmla="val 475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患者情報の共有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 flipH="1" flipV="1">
            <a:off x="8444668" y="3506292"/>
            <a:ext cx="1400214" cy="21767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 flipV="1">
            <a:off x="8971068" y="3373558"/>
            <a:ext cx="1432565" cy="22657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角丸四角形 22"/>
          <p:cNvSpPr/>
          <p:nvPr/>
        </p:nvSpPr>
        <p:spPr>
          <a:xfrm>
            <a:off x="6933498" y="3858146"/>
            <a:ext cx="1602585" cy="643944"/>
          </a:xfrm>
          <a:prstGeom prst="roundRect">
            <a:avLst/>
          </a:prstGeom>
          <a:solidFill>
            <a:schemeClr val="tx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調剤</a:t>
            </a:r>
            <a:r>
              <a:rPr kumimoji="1" lang="ja-JP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</a:t>
            </a:r>
            <a:r>
              <a:rPr kumimoji="1"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実施</a:t>
            </a:r>
            <a:endParaRPr kumimoji="1" lang="ja-JP" alt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5383873" y="5219378"/>
            <a:ext cx="1300766" cy="46363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連携</a:t>
            </a:r>
            <a:endParaRPr kumimoji="1" lang="en-US" altLang="ja-JP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0321" y="685929"/>
            <a:ext cx="10541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基幹薬局が行っている在宅患者に対して、緊急時ややむを得ない状況に</a:t>
            </a:r>
            <a:endParaRPr kumimoji="1" lang="en-US" altLang="ja-JP" sz="2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おいて、予め連携している別の薬局から調剤や訪問を行える制度　</a:t>
            </a:r>
            <a:endParaRPr kumimoji="1" lang="ja-JP" altLang="en-US" sz="2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634886" y="3864084"/>
            <a:ext cx="1545465" cy="643944"/>
          </a:xfrm>
          <a:prstGeom prst="roundRect">
            <a:avLst/>
          </a:prstGeom>
          <a:solidFill>
            <a:schemeClr val="tx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調剤の実施</a:t>
            </a:r>
            <a:endParaRPr kumimoji="1" lang="ja-JP" alt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 flipV="1">
            <a:off x="1813773" y="3453842"/>
            <a:ext cx="1342528" cy="21051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V="1">
            <a:off x="2394697" y="3506292"/>
            <a:ext cx="1346658" cy="20917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 20"/>
          <p:cNvSpPr/>
          <p:nvPr/>
        </p:nvSpPr>
        <p:spPr>
          <a:xfrm>
            <a:off x="9726224" y="3858146"/>
            <a:ext cx="2095793" cy="643944"/>
          </a:xfrm>
          <a:prstGeom prst="roundRect">
            <a:avLst/>
          </a:prstGeom>
          <a:solidFill>
            <a:schemeClr val="tx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在宅訪問の実施</a:t>
            </a:r>
            <a:endParaRPr kumimoji="1" lang="ja-JP" alt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94986" y="3862482"/>
            <a:ext cx="2170670" cy="643944"/>
          </a:xfrm>
          <a:prstGeom prst="roundRect">
            <a:avLst/>
          </a:prstGeom>
          <a:solidFill>
            <a:schemeClr val="tx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在宅訪問の実施</a:t>
            </a:r>
            <a:endParaRPr kumimoji="1" lang="ja-JP" alt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696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60"/>
    </mc:Choice>
    <mc:Fallback xmlns="">
      <p:transition spd="slow" advTm="240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2" grpId="0" animBg="1"/>
      <p:bldP spid="23" grpId="0" animBg="1"/>
      <p:bldP spid="25" grpId="0" animBg="1"/>
      <p:bldP spid="18" grpId="0" animBg="1"/>
      <p:bldP spid="18" grpId="1" animBg="1"/>
      <p:bldP spid="21" grpId="0" animBg="1"/>
      <p:bldP spid="22" grpId="0" animBg="1"/>
      <p:bldP spid="2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7130" y="837994"/>
            <a:ext cx="8596668" cy="66540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rgbClr val="FFFF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症例</a:t>
            </a:r>
            <a:r>
              <a:rPr lang="ja-JP" altLang="en-US" dirty="0" smtClean="0">
                <a:solidFill>
                  <a:srgbClr val="FFFF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・在宅までの経過</a:t>
            </a:r>
            <a:r>
              <a:rPr kumimoji="1" lang="en-US" altLang="ja-JP" dirty="0" smtClean="0">
                <a:solidFill>
                  <a:srgbClr val="FFFF99"/>
                </a:solidFill>
              </a:rPr>
              <a:t/>
            </a:r>
            <a:br>
              <a:rPr kumimoji="1" lang="en-US" altLang="ja-JP" dirty="0" smtClean="0">
                <a:solidFill>
                  <a:srgbClr val="FFFF99"/>
                </a:solidFill>
              </a:rPr>
            </a:br>
            <a:r>
              <a:rPr lang="en-US" altLang="ja-JP" dirty="0">
                <a:solidFill>
                  <a:srgbClr val="FFFF99"/>
                </a:solidFill>
              </a:rPr>
              <a:t/>
            </a:r>
            <a:br>
              <a:rPr lang="en-US" altLang="ja-JP" dirty="0">
                <a:solidFill>
                  <a:srgbClr val="FFFF99"/>
                </a:solidFill>
              </a:rPr>
            </a:br>
            <a:endParaRPr kumimoji="1" lang="ja-JP" altLang="en-US" dirty="0">
              <a:solidFill>
                <a:srgbClr val="FFFF99"/>
              </a:solidFill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856689" y="1295584"/>
            <a:ext cx="10595361" cy="59614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患者背景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７０歳代男性。</a:t>
            </a:r>
            <a:endParaRPr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介護度：要介護１</a:t>
            </a:r>
            <a:endParaRPr lang="en-US" altLang="ja-JP" sz="2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配偶者と二人で高齢者専用住宅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</a:t>
            </a:r>
            <a:r>
              <a:rPr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入居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</a:t>
            </a:r>
            <a:r>
              <a:rPr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だが、配偶者も要介護５であり患者の介護は不可能。</a:t>
            </a:r>
            <a:endParaRPr lang="en-US" altLang="ja-JP" sz="2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下痢と倦怠感を主訴に近隣の病院へ受診し、転移性肝がんと診断。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原発はＳ状結腸がんと推定されるが、家族の希望により精査せず加療。　　　　</a:t>
            </a:r>
            <a:endParaRPr kumimoji="1" lang="en-US" altLang="ja-JP" sz="2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その後、食欲低下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と下痢による倦怠感を訴え、Ａ病院の緩和ケア外来を紹介され受診。</a:t>
            </a:r>
            <a:endParaRPr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本人の希望としては、痛みはとって欲しいが、延命措置はいらないとのこと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家族も隔日で訪れてはいるが、薬剤管理が不十分であったため、緩和ケア外来医師の指示により、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当グループに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よる訪問薬剤管理指導が開始となる。</a:t>
            </a:r>
            <a:endParaRPr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422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922"/>
    </mc:Choice>
    <mc:Fallback xmlns="">
      <p:transition spd="slow" advTm="4992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4098" y="60411"/>
            <a:ext cx="8596668" cy="677009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rgbClr val="FFFF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在宅訪問の経過</a:t>
            </a:r>
            <a:endParaRPr kumimoji="1" lang="ja-JP" altLang="en-US" dirty="0">
              <a:solidFill>
                <a:srgbClr val="FFFF99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395469" y="891582"/>
            <a:ext cx="0" cy="5564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22212" y="861034"/>
            <a:ext cx="1216978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Ａ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病院</a:t>
            </a:r>
            <a:endParaRPr kumimoji="1" lang="en-US" altLang="ja-JP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Ｂ診療所</a:t>
            </a:r>
            <a:endParaRPr kumimoji="1" lang="en-US" altLang="ja-JP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 　　　</a:t>
            </a:r>
            <a:r>
              <a:rPr kumimoji="1"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</a:t>
            </a:r>
            <a:r>
              <a:rPr kumimoji="1"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                  </a:t>
            </a: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       　　    　</a:t>
            </a:r>
            <a:r>
              <a:rPr kumimoji="1"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レスキュー</a:t>
            </a:r>
            <a:r>
              <a:rPr kumimoji="1"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5mg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モルヒネ塩酸塩</a:t>
            </a:r>
            <a:endParaRPr kumimoji="1" lang="en-US" altLang="ja-JP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　　　　　　　　　　　　　　　　　　　　　　　　　　　　　</a:t>
            </a:r>
            <a:r>
              <a:rPr kumimoji="1"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㎎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kumimoji="1" lang="en-US" altLang="ja-JP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　　　　　　　　　　　　　　　　　　　　　　　　　　　　　　　　　　　　　　　　　　　　                </a:t>
            </a:r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 　　　　　　　　　　　　　　　　　　　　　　　　　　　　　　　　　　　　　　　　　　　　　　　</a:t>
            </a:r>
            <a:endParaRPr kumimoji="1" lang="en-US" altLang="ja-JP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　　　　　　　　　　　　　　　　　　　　</a:t>
            </a:r>
            <a:r>
              <a:rPr kumimoji="1"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                                            </a:t>
            </a:r>
          </a:p>
          <a:p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</a:t>
            </a:r>
            <a:r>
              <a:rPr kumimoji="1"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</a:p>
          <a:p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91782" y="6491986"/>
            <a:ext cx="10225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経過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日数　　</a:t>
            </a: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０　　　　　７　９　　　１３　　１６　　１９　　　　　　２６２７　２９　　　３３　　　３７３８３９　　　　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 flipV="1">
            <a:off x="2380511" y="1012928"/>
            <a:ext cx="3646799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>
            <a:off x="2380511" y="1739545"/>
            <a:ext cx="110966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>
            <a:off x="3505130" y="1739545"/>
            <a:ext cx="486821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>
            <a:off x="8328416" y="1742062"/>
            <a:ext cx="252425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>
            <a:off x="3754191" y="1236372"/>
            <a:ext cx="704474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矢印コネクタ 106"/>
          <p:cNvCxnSpPr/>
          <p:nvPr/>
        </p:nvCxnSpPr>
        <p:spPr>
          <a:xfrm flipV="1">
            <a:off x="6399541" y="2001627"/>
            <a:ext cx="3891935" cy="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矢印コネクタ 114"/>
          <p:cNvCxnSpPr/>
          <p:nvPr/>
        </p:nvCxnSpPr>
        <p:spPr>
          <a:xfrm>
            <a:off x="10291476" y="2001627"/>
            <a:ext cx="50745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2368673" y="6425147"/>
            <a:ext cx="87200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角丸四角形吹き出し 30"/>
          <p:cNvSpPr/>
          <p:nvPr/>
        </p:nvSpPr>
        <p:spPr>
          <a:xfrm>
            <a:off x="374098" y="2526629"/>
            <a:ext cx="2389135" cy="1375059"/>
          </a:xfrm>
          <a:prstGeom prst="wedgeRoundRectCallout">
            <a:avLst>
              <a:gd name="adj1" fmla="val 71783"/>
              <a:gd name="adj2" fmla="val 226020"/>
              <a:gd name="adj3" fmla="val 16667"/>
            </a:avLst>
          </a:prstGeom>
          <a:ln w="38100">
            <a:solidFill>
              <a:srgbClr val="FFC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200" b="1" dirty="0" smtClean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sz="2200" b="1" dirty="0" smtClean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日目</a:t>
            </a:r>
            <a:endParaRPr lang="en-US" altLang="ja-JP" sz="2200" b="1" dirty="0" smtClean="0"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b="1" dirty="0" smtClean="0">
                <a:solidFill>
                  <a:srgbClr val="FF0000"/>
                </a:solidFill>
                <a:effectLst>
                  <a:glow rad="101600">
                    <a:schemeClr val="tx1">
                      <a:alpha val="88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今後は</a:t>
            </a:r>
            <a:r>
              <a:rPr lang="ja-JP" altLang="en-US" sz="2000" b="1" dirty="0">
                <a:solidFill>
                  <a:srgbClr val="FF0000"/>
                </a:solidFill>
                <a:effectLst>
                  <a:glow rad="101600">
                    <a:schemeClr val="tx1">
                      <a:alpha val="88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Ｂ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glow rad="101600">
                    <a:schemeClr val="tx1">
                      <a:alpha val="88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診療所の</a:t>
            </a:r>
            <a:r>
              <a:rPr lang="ja-JP" altLang="en-US" sz="2000" b="1" dirty="0">
                <a:solidFill>
                  <a:srgbClr val="FF0000"/>
                </a:solidFill>
                <a:effectLst>
                  <a:glow rad="101600">
                    <a:schemeClr val="tx1">
                      <a:alpha val="88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訪問診療の併用</a:t>
            </a:r>
            <a:endParaRPr lang="en-US" altLang="ja-JP" sz="2000" b="1" dirty="0">
              <a:solidFill>
                <a:srgbClr val="FF0000"/>
              </a:solidFill>
              <a:effectLst>
                <a:glow rad="101600">
                  <a:schemeClr val="tx1">
                    <a:alpha val="88000"/>
                  </a:scheme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524656" y="4328916"/>
            <a:ext cx="3477718" cy="1347838"/>
          </a:xfrm>
          <a:prstGeom prst="wedgeRoundRectCallout">
            <a:avLst>
              <a:gd name="adj1" fmla="val 39178"/>
              <a:gd name="adj2" fmla="val 100021"/>
              <a:gd name="adj3" fmla="val 16667"/>
            </a:avLst>
          </a:prstGeom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日目</a:t>
            </a:r>
            <a:endParaRPr kumimoji="1"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薬追加に</a:t>
            </a:r>
            <a:r>
              <a:rPr kumimoji="1"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て</a:t>
            </a:r>
            <a:r>
              <a:rPr kumimoji="1"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、薬カレンダーへ変更。ヘルパーによる服薬介助依頼。</a:t>
            </a:r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右矢印 32"/>
          <p:cNvSpPr/>
          <p:nvPr/>
        </p:nvSpPr>
        <p:spPr>
          <a:xfrm>
            <a:off x="8265621" y="4075684"/>
            <a:ext cx="2702902" cy="1299354"/>
          </a:xfrm>
          <a:prstGeom prst="rightArrow">
            <a:avLst>
              <a:gd name="adj1" fmla="val 71391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b="1" dirty="0" smtClean="0"/>
              <a:t>無菌調製による注射開始</a:t>
            </a:r>
            <a:endParaRPr kumimoji="1" lang="ja-JP" altLang="en-US" sz="2200" b="1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2915569" y="2522498"/>
            <a:ext cx="2970997" cy="1553185"/>
          </a:xfrm>
          <a:prstGeom prst="wedgeRoundRectCallout">
            <a:avLst>
              <a:gd name="adj1" fmla="val 5010"/>
              <a:gd name="adj2" fmla="val 198375"/>
              <a:gd name="adj3" fmla="val 16667"/>
            </a:avLst>
          </a:prstGeom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13</a:t>
            </a:r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日目</a:t>
            </a:r>
            <a:endParaRPr kumimoji="1"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患者宅にて担当者会議.</a:t>
            </a:r>
            <a:endParaRPr kumimoji="1"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要介護２認定の報告あり。</a:t>
            </a:r>
            <a:endParaRPr kumimoji="1" lang="ja-JP" altLang="en-US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4278732" y="4370261"/>
            <a:ext cx="2763413" cy="1601514"/>
          </a:xfrm>
          <a:prstGeom prst="wedgeRoundRectCallout">
            <a:avLst>
              <a:gd name="adj1" fmla="val -15941"/>
              <a:gd name="adj2" fmla="val 73941"/>
              <a:gd name="adj3" fmla="val 16667"/>
            </a:avLst>
          </a:prstGeom>
          <a:solidFill>
            <a:schemeClr val="accent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日目</a:t>
            </a:r>
            <a:endParaRPr kumimoji="1"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Ａ病院で検査後　　</a:t>
            </a:r>
            <a:endParaRPr kumimoji="1"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帰り道で転倒し、Ａ病院に入院となる。</a:t>
            </a:r>
            <a:endParaRPr kumimoji="1" lang="ja-JP" altLang="en-US" sz="2000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6169536" y="2503104"/>
            <a:ext cx="4795185" cy="1533372"/>
          </a:xfrm>
          <a:prstGeom prst="wedgeRoundRectCallout">
            <a:avLst>
              <a:gd name="adj1" fmla="val -50775"/>
              <a:gd name="adj2" fmla="val -144346"/>
              <a:gd name="adj3" fmla="val 16667"/>
            </a:avLst>
          </a:prstGeom>
          <a:solidFill>
            <a:schemeClr val="accent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</a:t>
            </a:r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日目</a:t>
            </a:r>
            <a:endParaRPr kumimoji="1"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訪問看護ステーションより退院の連絡あり。今後Ａ病院への通院中止、Ｂ診療所医師による訪問診療のみとなる。</a:t>
            </a:r>
            <a:endParaRPr kumimoji="1" lang="en-US" altLang="ja-JP" sz="2000" b="1" i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49" name="右矢印 48"/>
          <p:cNvSpPr/>
          <p:nvPr/>
        </p:nvSpPr>
        <p:spPr>
          <a:xfrm>
            <a:off x="8265621" y="5154141"/>
            <a:ext cx="2702902" cy="1252861"/>
          </a:xfrm>
          <a:prstGeom prst="rightArrow">
            <a:avLst>
              <a:gd name="adj1" fmla="val 71391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b="1" dirty="0" smtClean="0"/>
          </a:p>
          <a:p>
            <a:pPr algn="ctr"/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基幹薬局を</a:t>
            </a:r>
            <a:endParaRPr kumimoji="1"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変更</a:t>
            </a:r>
            <a:endParaRPr kumimoji="1"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ja-JP" altLang="en-US" b="1" dirty="0"/>
          </a:p>
        </p:txBody>
      </p:sp>
      <p:sp>
        <p:nvSpPr>
          <p:cNvPr id="20" name="角丸四角形 19"/>
          <p:cNvSpPr/>
          <p:nvPr/>
        </p:nvSpPr>
        <p:spPr>
          <a:xfrm>
            <a:off x="8315272" y="1321175"/>
            <a:ext cx="3735889" cy="34287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フェンタニルクエン酸塩貼付剤　</a:t>
            </a:r>
            <a:r>
              <a:rPr kumimoji="1"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㎎</a:t>
            </a:r>
            <a:endParaRPr kumimoji="1"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22213" y="1455821"/>
            <a:ext cx="2346460" cy="54580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オキシコドン塩酸塩水和物徐放剤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22266" y="1379280"/>
            <a:ext cx="772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㎎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64415" y="1388267"/>
            <a:ext cx="667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㎎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437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046"/>
    </mc:Choice>
    <mc:Fallback xmlns="">
      <p:transition spd="slow" advTm="1260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8" grpId="0" animBg="1"/>
      <p:bldP spid="10" grpId="0" animBg="1"/>
      <p:bldP spid="11" grpId="0" animBg="1"/>
      <p:bldP spid="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917357" y="415639"/>
            <a:ext cx="8984594" cy="602343"/>
          </a:xfrm>
        </p:spPr>
        <p:txBody>
          <a:bodyPr>
            <a:normAutofit fontScale="90000"/>
          </a:bodyPr>
          <a:lstStyle/>
          <a:p>
            <a:r>
              <a:rPr kumimoji="1" lang="ja-JP" altLang="en-US" smtClean="0">
                <a:solidFill>
                  <a:srgbClr val="FFFF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サポート</a:t>
            </a:r>
            <a:r>
              <a:rPr kumimoji="1" lang="ja-JP" altLang="en-US" dirty="0" smtClean="0">
                <a:solidFill>
                  <a:srgbClr val="FFFF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薬局制度利用まで</a:t>
            </a:r>
            <a:r>
              <a:rPr kumimoji="1" lang="ja-JP" altLang="en-US" smtClean="0">
                <a:solidFill>
                  <a:srgbClr val="FFFF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の経緯</a:t>
            </a:r>
            <a:r>
              <a:rPr kumimoji="1" lang="en-US" altLang="ja-JP" dirty="0" smtClean="0">
                <a:solidFill>
                  <a:srgbClr val="FFFF99"/>
                </a:solidFill>
              </a:rPr>
              <a:t/>
            </a:r>
            <a:br>
              <a:rPr kumimoji="1" lang="en-US" altLang="ja-JP" dirty="0" smtClean="0">
                <a:solidFill>
                  <a:srgbClr val="FFFF99"/>
                </a:solidFill>
              </a:rPr>
            </a:br>
            <a:endParaRPr kumimoji="1" lang="ja-JP" altLang="en-US" dirty="0">
              <a:solidFill>
                <a:srgbClr val="FFFF99"/>
              </a:solidFill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677332" y="602343"/>
            <a:ext cx="11291755" cy="625565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kumimoji="1"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訪問開始</a:t>
            </a:r>
            <a:r>
              <a:rPr lang="en-US" altLang="ja-JP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27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日目</a:t>
            </a:r>
            <a:endParaRPr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腸閉塞症状出てくる。Ｂ診療所医師より、無菌調製が必要な持続点滴の注射を処方した</a:t>
            </a:r>
            <a:endParaRPr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いとの連絡。基幹薬局を変更しないまま、無菌製剤処理室のある店舗でかりる事も可能</a:t>
            </a:r>
            <a:endParaRPr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だが、</a:t>
            </a:r>
            <a:endParaRPr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　</a:t>
            </a:r>
            <a:endParaRPr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　　　　　今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回は基幹薬局を変更し、</a:t>
            </a:r>
            <a:endParaRPr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　　　　元々の基幹薬局をサポート薬局とした。　　　　　　　　　　　　　　　　　　　　　　　　　</a:t>
            </a:r>
            <a:endParaRPr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　　　　　</a:t>
            </a:r>
            <a:endParaRPr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glow rad="101600">
                    <a:schemeClr val="tx1">
                      <a:alpha val="76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000" b="1" dirty="0" smtClean="0">
                <a:solidFill>
                  <a:srgbClr val="FF0000"/>
                </a:solidFill>
                <a:effectLst>
                  <a:glow rad="101600">
                    <a:schemeClr val="tx1">
                      <a:alpha val="76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glow rad="101600">
                    <a:schemeClr val="tx1">
                      <a:alpha val="76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注射はインスリンポンプ用輸液セットもセットしていく為、訪問看護師がすぐに刺せる</a:t>
            </a:r>
            <a:endParaRPr lang="en-US" altLang="ja-JP" sz="1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 状態まで液をルートの先端まで</a:t>
            </a: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満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たしておく必要があり調製に時間を要する。また、菌   </a:t>
            </a:r>
            <a:endParaRPr lang="en-US" altLang="ja-JP" sz="1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の混入等を考えると、</a:t>
            </a:r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訪問看護師が訪問する直前又は同時刻に訪</a:t>
            </a: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問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することが望まし</a:t>
            </a:r>
            <a:endParaRPr lang="en-US" altLang="ja-JP" sz="1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 いと考えた。今回のケースでは、毎日</a:t>
            </a:r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時に訪問看護師が入っていた為、午前</a:t>
            </a:r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</a:t>
            </a:r>
            <a:endParaRPr lang="en-US" altLang="ja-JP" sz="1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 調製を開始し、</a:t>
            </a:r>
            <a:r>
              <a:rPr lang="en-US" altLang="ja-JP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時過ぎに患者宅へ届けていた。</a:t>
            </a:r>
            <a:endParaRPr lang="en-US" altLang="ja-JP" sz="1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なお、基幹薬局の変更及びサポート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薬局制度を利用するにあたって、患者本人と家族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また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他の関係職種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に了承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得た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2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右矢印吹き出し 3"/>
          <p:cNvSpPr/>
          <p:nvPr/>
        </p:nvSpPr>
        <p:spPr>
          <a:xfrm>
            <a:off x="1352470" y="2244426"/>
            <a:ext cx="5519251" cy="1098381"/>
          </a:xfrm>
          <a:prstGeom prst="rightArrowCallout">
            <a:avLst>
              <a:gd name="adj1" fmla="val 27473"/>
              <a:gd name="adj2" fmla="val 50000"/>
              <a:gd name="adj3" fmla="val 65425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日に</a:t>
            </a:r>
            <a:r>
              <a:rPr lang="en-US" altLang="ja-JP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回と頻回必要</a:t>
            </a:r>
            <a:endParaRPr lang="en-US" altLang="ja-JP" sz="2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200" b="1" dirty="0">
                <a:solidFill>
                  <a:srgbClr val="FF0000"/>
                </a:solidFill>
                <a:effectLst>
                  <a:glow rad="101600">
                    <a:schemeClr val="tx1">
                      <a:alpha val="9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・訪問看護師に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glow rad="101600">
                    <a:schemeClr val="tx1">
                      <a:alpha val="9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合わせ訪</a:t>
            </a:r>
            <a:endParaRPr lang="en-US" altLang="ja-JP" sz="2200" b="1" dirty="0" smtClean="0">
              <a:solidFill>
                <a:srgbClr val="FF0000"/>
              </a:solidFill>
              <a:effectLst>
                <a:glow rad="101600">
                  <a:schemeClr val="tx1">
                    <a:alpha val="90000"/>
                  </a:scheme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200" b="1" dirty="0" smtClean="0">
                <a:solidFill>
                  <a:srgbClr val="FF0000"/>
                </a:solidFill>
                <a:effectLst>
                  <a:glow rad="101600">
                    <a:schemeClr val="tx1">
                      <a:alpha val="9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問をする必要</a:t>
            </a:r>
            <a:r>
              <a:rPr lang="ja-JP" altLang="en-US" sz="2200" b="1" dirty="0">
                <a:solidFill>
                  <a:srgbClr val="FF0000"/>
                </a:solidFill>
                <a:effectLst>
                  <a:glow rad="101600">
                    <a:schemeClr val="tx1">
                      <a:alpha val="9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がある</a:t>
            </a:r>
            <a:r>
              <a:rPr lang="en-US" altLang="ja-JP" sz="2200" b="1" dirty="0">
                <a:solidFill>
                  <a:srgbClr val="FF0000"/>
                </a:solidFill>
                <a:effectLst>
                  <a:glow rad="101600">
                    <a:schemeClr val="tx1">
                      <a:alpha val="9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(※)</a:t>
            </a:r>
            <a:endParaRPr kumimoji="1" lang="ja-JP" altLang="en-US" sz="2200" dirty="0">
              <a:solidFill>
                <a:srgbClr val="FF0000"/>
              </a:solidFill>
              <a:effectLst>
                <a:glow rad="101600">
                  <a:schemeClr val="tx1">
                    <a:alpha val="9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4698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974"/>
    </mc:Choice>
    <mc:Fallback xmlns="">
      <p:transition spd="slow" advTm="8197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3143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18" name="コンテンツ プレースホルダー 17"/>
          <p:cNvSpPr>
            <a:spLocks noGrp="1"/>
          </p:cNvSpPr>
          <p:nvPr>
            <p:ph idx="1"/>
          </p:nvPr>
        </p:nvSpPr>
        <p:spPr>
          <a:xfrm>
            <a:off x="1342154" y="505691"/>
            <a:ext cx="9990863" cy="695137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訪問開始</a:t>
            </a:r>
            <a:r>
              <a:rPr kumimoji="1"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日目</a:t>
            </a:r>
            <a:endParaRPr kumimoji="1"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全身の痛みと腹部閉塞感あり。本日より加圧式医薬品注入器による持続</a:t>
            </a:r>
            <a:endParaRPr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点滴開始。また、ベースがオキシコドン塩酸塩水和物徐放剤からフェン</a:t>
            </a:r>
            <a:endParaRPr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タニルクエン酸塩貼付剤へ変更となる。</a:t>
            </a:r>
            <a:endParaRPr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注射処方　</a:t>
            </a:r>
            <a:r>
              <a:rPr kumimoji="1"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(4</a:t>
            </a:r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日分）</a:t>
            </a:r>
            <a:r>
              <a:rPr kumimoji="1"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0.5ml/h</a:t>
            </a:r>
          </a:p>
          <a:p>
            <a:pPr marL="0" indent="0">
              <a:buNone/>
            </a:pP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オクトレオチド酢酸塩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(100μg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1ml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12A</a:t>
            </a:r>
          </a:p>
          <a:p>
            <a:pPr marL="0" indent="0">
              <a:buNone/>
            </a:pPr>
            <a:r>
              <a:rPr kumimoji="1"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ハロペリドール</a:t>
            </a:r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注射液</a:t>
            </a:r>
            <a:r>
              <a:rPr kumimoji="1"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(5</a:t>
            </a:r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㎎）</a:t>
            </a:r>
            <a:r>
              <a:rPr kumimoji="1"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1ml</a:t>
            </a:r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kumimoji="1"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4A</a:t>
            </a:r>
          </a:p>
          <a:p>
            <a:pPr marL="0" indent="0">
              <a:buNone/>
            </a:pPr>
            <a:r>
              <a:rPr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モルヒネ塩酸塩注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(10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㎎）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1ml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 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2A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</a:t>
            </a:r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生食注　　　　　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20ml</a:t>
            </a:r>
            <a:r>
              <a:rPr kumimoji="1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 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2A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訪問開始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33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日目　注射処方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(4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日分）</a:t>
            </a:r>
            <a:endParaRPr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突発的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な痛みはほとんどなく、オキシコドン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㎎は１回服用のみ。排尿・</a:t>
            </a:r>
            <a:endParaRPr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排便は困難。食事はほとんど取れず、かき氷等食す。フェイススケール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訪問開始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37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日目　注射処方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(4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日分）</a:t>
            </a:r>
            <a:endParaRPr lang="en-US" altLang="ja-JP" sz="2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肛門の周囲が腫脹し、坐薬痛がる。排便なし。フェイススケール</a:t>
            </a:r>
            <a:r>
              <a:rPr lang="en-US" altLang="ja-JP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</a:p>
          <a:p>
            <a:pPr marL="0" indent="0">
              <a:buNone/>
            </a:pPr>
            <a:endParaRPr kumimoji="1" lang="en-US" altLang="ja-JP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</a:t>
            </a:r>
            <a:endParaRPr kumimoji="1"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654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986"/>
    </mc:Choice>
    <mc:Fallback xmlns="">
      <p:transition spd="slow" advTm="29986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82435" y="563352"/>
            <a:ext cx="9795165" cy="5783785"/>
          </a:xfrm>
        </p:spPr>
        <p:txBody>
          <a:bodyPr/>
          <a:lstStyle/>
          <a:p>
            <a:pPr>
              <a:buFont typeface="Wingdings" panose="05000000000000000000" pitchFamily="2" charset="2"/>
              <a:buChar char="u"/>
            </a:pP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訪問開始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38</a:t>
            </a: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日目</a:t>
            </a:r>
            <a:endParaRPr lang="en-US" altLang="ja-JP" sz="2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嚥下困難にて臨時</a:t>
            </a: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処方あり。緊急な処方であり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、基幹薬で薬局</a:t>
            </a:r>
            <a:endParaRPr lang="en-US" altLang="ja-JP" sz="2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の人員</a:t>
            </a: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不足していたため</a:t>
            </a: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、今回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はサポート</a:t>
            </a: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薬局で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ある店舗よ</a:t>
            </a:r>
            <a:endParaRPr lang="en-US" altLang="ja-JP" sz="2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b="1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り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調剤</a:t>
            </a: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・訪問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を行った。</a:t>
            </a:r>
            <a:endParaRPr lang="en-US" altLang="ja-JP" sz="2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2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訪問開始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39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日目</a:t>
            </a:r>
            <a:endParaRPr lang="en-US" altLang="ja-JP" sz="2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朝方</a:t>
            </a:r>
            <a:r>
              <a:rPr kumimoji="1"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永眠される。最後は、妻と子供達に見守られながら旅立</a:t>
            </a:r>
            <a:r>
              <a:rPr kumimoji="1" lang="ja-JP" altLang="en-US" sz="2400" b="1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</a:t>
            </a:r>
            <a:endParaRPr kumimoji="1" lang="en-US" altLang="ja-JP" sz="2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1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れた</a:t>
            </a:r>
            <a:r>
              <a:rPr kumimoji="1"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とのことでした。</a:t>
            </a:r>
            <a:endParaRPr kumimoji="1" lang="en-US" altLang="ja-JP" sz="2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後日Ｂ診療所の医師より、看取りとお礼の連絡があり。</a:t>
            </a:r>
            <a:endParaRPr kumimoji="1" lang="en-US" altLang="ja-JP" sz="2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en-US" altLang="ja-JP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537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952"/>
    </mc:Choice>
    <mc:Fallback xmlns="">
      <p:transition spd="slow" advTm="38952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4364" y="203199"/>
            <a:ext cx="3787636" cy="754743"/>
          </a:xfrm>
        </p:spPr>
        <p:txBody>
          <a:bodyPr>
            <a:normAutofit/>
          </a:bodyPr>
          <a:lstStyle/>
          <a:p>
            <a:r>
              <a:rPr lang="ja-JP" altLang="en-US" b="1" dirty="0">
                <a:solidFill>
                  <a:srgbClr val="FFFF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考察</a:t>
            </a:r>
            <a:endParaRPr kumimoji="1" lang="ja-JP" altLang="en-US" b="1" dirty="0">
              <a:solidFill>
                <a:srgbClr val="FFFF99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2128" y="1161140"/>
            <a:ext cx="11296923" cy="5123749"/>
          </a:xfrm>
        </p:spPr>
        <p:txBody>
          <a:bodyPr spcCol="25200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今回の症例では、</a:t>
            </a:r>
            <a:r>
              <a:rPr kumimoji="1"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訪問薬剤管理指導開始時は基幹薬局を患者宅の近隣の店舗にし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てい</a:t>
            </a:r>
            <a:r>
              <a:rPr kumimoji="1"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たが、持続点滴の注射処方が開始になったため、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薬剤師の勤務</a:t>
            </a:r>
            <a:r>
              <a:rPr kumimoji="1"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形態や訪問時間・調製回数などを考慮した結果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、基幹薬局を</a:t>
            </a:r>
            <a:r>
              <a:rPr kumimoji="1"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同一グループで無菌製剤処理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室のある</a:t>
            </a:r>
            <a:r>
              <a:rPr kumimoji="1"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店舗に変更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することとした。</a:t>
            </a:r>
            <a:endParaRPr lang="en-US" altLang="ja-JP" sz="3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また、変更した基幹薬局は患者宅より数ｋｍ離れていたため、緊急薬などの臨時処方時には、訪問先近隣の店舗をサポート薬局として対応する事が、患者・薬局双方にとって有益であると判断した。</a:t>
            </a:r>
            <a:endParaRPr lang="en-US" altLang="ja-JP" sz="3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ja-JP" altLang="en-US" sz="2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26" name="DefaultOcx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HTMLSubmit1"/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142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054"/>
    </mc:Choice>
    <mc:Fallback xmlns="">
      <p:transition spd="slow" advTm="93054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9|1.5|7.7|5.1|8.5|4.9|0.9|0.9|10.5|18.8|11.6|19.6|10.9"/>
</p:tagLst>
</file>

<file path=ppt/theme/theme1.xml><?xml version="1.0" encoding="utf-8"?>
<a:theme xmlns:a="http://schemas.openxmlformats.org/drawingml/2006/main" name="Office Theme">
  <a:themeElements>
    <a:clrScheme name="ユーザー定義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563C1"/>
      </a:accent1>
      <a:accent2>
        <a:srgbClr val="E28F7C"/>
      </a:accent2>
      <a:accent3>
        <a:srgbClr val="D25134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5739</TotalTime>
  <Words>406</Words>
  <Application>Microsoft Office PowerPoint</Application>
  <PresentationFormat>ワイド画面</PresentationFormat>
  <Paragraphs>125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ＭＳ Ｐゴシック</vt:lpstr>
      <vt:lpstr>ＭＳ ゴシック</vt:lpstr>
      <vt:lpstr>Arial</vt:lpstr>
      <vt:lpstr>Calibri</vt:lpstr>
      <vt:lpstr>Calibri Light</vt:lpstr>
      <vt:lpstr>Wingdings</vt:lpstr>
      <vt:lpstr>Office Theme</vt:lpstr>
      <vt:lpstr>サポート薬局制度を利用した　　終末期がん患者の症例報告</vt:lpstr>
      <vt:lpstr>はじめに</vt:lpstr>
      <vt:lpstr>サポート薬局制度とは</vt:lpstr>
      <vt:lpstr>症例・在宅までの経過  </vt:lpstr>
      <vt:lpstr>在宅訪問の経過</vt:lpstr>
      <vt:lpstr>サポート薬局制度利用までの経緯 </vt:lpstr>
      <vt:lpstr> </vt:lpstr>
      <vt:lpstr>PowerPoint プレゼンテーション</vt:lpstr>
      <vt:lpstr>考察</vt:lpstr>
      <vt:lpstr>PowerPoint プレゼンテーション</vt:lpstr>
      <vt:lpstr>おわりに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サポート薬局制度を利用した終末期がん患者の症例報告</dc:title>
  <dc:creator>RIE</dc:creator>
  <cp:lastModifiedBy>RIE</cp:lastModifiedBy>
  <cp:revision>307</cp:revision>
  <cp:lastPrinted>2015-10-19T13:04:58Z</cp:lastPrinted>
  <dcterms:created xsi:type="dcterms:W3CDTF">2015-09-17T07:54:31Z</dcterms:created>
  <dcterms:modified xsi:type="dcterms:W3CDTF">2015-10-25T13:30:36Z</dcterms:modified>
</cp:coreProperties>
</file>