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handoutMasterIdLst>
    <p:handoutMasterId r:id="rId20"/>
  </p:handoutMasterIdLst>
  <p:sldIdLst>
    <p:sldId id="257" r:id="rId2"/>
    <p:sldId id="258" r:id="rId3"/>
    <p:sldId id="275" r:id="rId4"/>
    <p:sldId id="259" r:id="rId5"/>
    <p:sldId id="276" r:id="rId6"/>
    <p:sldId id="289" r:id="rId7"/>
    <p:sldId id="260" r:id="rId8"/>
    <p:sldId id="285" r:id="rId9"/>
    <p:sldId id="286" r:id="rId10"/>
    <p:sldId id="287" r:id="rId11"/>
    <p:sldId id="288" r:id="rId12"/>
    <p:sldId id="278" r:id="rId13"/>
    <p:sldId id="279" r:id="rId14"/>
    <p:sldId id="293" r:id="rId15"/>
    <p:sldId id="291" r:id="rId16"/>
    <p:sldId id="274" r:id="rId17"/>
    <p:sldId id="292" r:id="rId1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85" autoAdjust="0"/>
    <p:restoredTop sz="94660"/>
  </p:normalViewPr>
  <p:slideViewPr>
    <p:cSldViewPr snapToGrid="0">
      <p:cViewPr>
        <p:scale>
          <a:sx n="81" d="100"/>
          <a:sy n="81" d="100"/>
        </p:scale>
        <p:origin x="-1098"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4E5DB9-FABA-4AD3-AAEC-628A75FE7F41}" type="slidenum">
              <a:rPr kumimoji="1" lang="ja-JP" altLang="en-US" smtClean="0"/>
              <a:t>‹#›</a:t>
            </a:fld>
            <a:endParaRPr kumimoji="1" lang="ja-JP" altLang="en-US"/>
          </a:p>
        </p:txBody>
      </p:sp>
    </p:spTree>
    <p:extLst>
      <p:ext uri="{BB962C8B-B14F-4D97-AF65-F5344CB8AC3E}">
        <p14:creationId xmlns:p14="http://schemas.microsoft.com/office/powerpoint/2010/main" val="2665100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80B4E6-22D2-49E2-8A8A-21FAC6E69C96}" type="slidenum">
              <a:rPr kumimoji="1" lang="ja-JP" altLang="en-US" smtClean="0"/>
              <a:t>‹#›</a:t>
            </a:fld>
            <a:endParaRPr kumimoji="1" lang="ja-JP" altLang="en-US"/>
          </a:p>
        </p:txBody>
      </p:sp>
    </p:spTree>
    <p:extLst>
      <p:ext uri="{BB962C8B-B14F-4D97-AF65-F5344CB8AC3E}">
        <p14:creationId xmlns:p14="http://schemas.microsoft.com/office/powerpoint/2010/main" val="4587828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C80B4E6-22D2-49E2-8A8A-21FAC6E69C96}" type="slidenum">
              <a:rPr kumimoji="1" lang="ja-JP" altLang="en-US" smtClean="0"/>
              <a:t>1</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4118112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26734063-0A52-482A-B0BE-EC7B8655682A}" type="datetimeFigureOut">
              <a:rPr lang="ja-JP" altLang="en-US" smtClean="0">
                <a:solidFill>
                  <a:prstClr val="black">
                    <a:tint val="75000"/>
                  </a:prstClr>
                </a:solidFill>
              </a:rPr>
              <a:pPr/>
              <a:t>2015/10/19</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9CFAD4-5E80-417E-97DE-E1F8550D12A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32882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6734063-0A52-482A-B0BE-EC7B8655682A}" type="datetimeFigureOut">
              <a:rPr lang="ja-JP" altLang="en-US" smtClean="0">
                <a:solidFill>
                  <a:prstClr val="black">
                    <a:tint val="75000"/>
                  </a:prstClr>
                </a:solidFill>
              </a:rPr>
              <a:pPr/>
              <a:t>2015/10/19</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9CFAD4-5E80-417E-97DE-E1F8550D12A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62470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6734063-0A52-482A-B0BE-EC7B8655682A}" type="datetimeFigureOut">
              <a:rPr lang="ja-JP" altLang="en-US" smtClean="0">
                <a:solidFill>
                  <a:prstClr val="black">
                    <a:tint val="75000"/>
                  </a:prstClr>
                </a:solidFill>
              </a:rPr>
              <a:pPr/>
              <a:t>2015/10/19</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9CFAD4-5E80-417E-97DE-E1F8550D12A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83585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6734063-0A52-482A-B0BE-EC7B8655682A}" type="datetimeFigureOut">
              <a:rPr lang="ja-JP" altLang="en-US" smtClean="0">
                <a:solidFill>
                  <a:prstClr val="black">
                    <a:tint val="75000"/>
                  </a:prstClr>
                </a:solidFill>
              </a:rPr>
              <a:pPr/>
              <a:t>2015/10/19</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9CFAD4-5E80-417E-97DE-E1F8550D12A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75805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6734063-0A52-482A-B0BE-EC7B8655682A}" type="datetimeFigureOut">
              <a:rPr lang="ja-JP" altLang="en-US" smtClean="0">
                <a:solidFill>
                  <a:prstClr val="black">
                    <a:tint val="75000"/>
                  </a:prstClr>
                </a:solidFill>
              </a:rPr>
              <a:pPr/>
              <a:t>2015/10/19</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9CFAD4-5E80-417E-97DE-E1F8550D12A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55349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26734063-0A52-482A-B0BE-EC7B8655682A}" type="datetimeFigureOut">
              <a:rPr lang="ja-JP" altLang="en-US" smtClean="0">
                <a:solidFill>
                  <a:prstClr val="black">
                    <a:tint val="75000"/>
                  </a:prstClr>
                </a:solidFill>
              </a:rPr>
              <a:pPr/>
              <a:t>2015/10/19</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29CFAD4-5E80-417E-97DE-E1F8550D12A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47861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26734063-0A52-482A-B0BE-EC7B8655682A}" type="datetimeFigureOut">
              <a:rPr lang="ja-JP" altLang="en-US" smtClean="0">
                <a:solidFill>
                  <a:prstClr val="black">
                    <a:tint val="75000"/>
                  </a:prstClr>
                </a:solidFill>
              </a:rPr>
              <a:pPr/>
              <a:t>2015/10/19</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29CFAD4-5E80-417E-97DE-E1F8550D12A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71001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26734063-0A52-482A-B0BE-EC7B8655682A}" type="datetimeFigureOut">
              <a:rPr lang="ja-JP" altLang="en-US" smtClean="0">
                <a:solidFill>
                  <a:prstClr val="black">
                    <a:tint val="75000"/>
                  </a:prstClr>
                </a:solidFill>
              </a:rPr>
              <a:pPr/>
              <a:t>2015/10/19</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29CFAD4-5E80-417E-97DE-E1F8550D12A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42827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734063-0A52-482A-B0BE-EC7B8655682A}" type="datetimeFigureOut">
              <a:rPr lang="ja-JP" altLang="en-US" smtClean="0">
                <a:solidFill>
                  <a:prstClr val="black">
                    <a:tint val="75000"/>
                  </a:prstClr>
                </a:solidFill>
              </a:rPr>
              <a:pPr/>
              <a:t>2015/10/19</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29CFAD4-5E80-417E-97DE-E1F8550D12A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51663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6734063-0A52-482A-B0BE-EC7B8655682A}" type="datetimeFigureOut">
              <a:rPr lang="ja-JP" altLang="en-US" smtClean="0">
                <a:solidFill>
                  <a:prstClr val="black">
                    <a:tint val="75000"/>
                  </a:prstClr>
                </a:solidFill>
              </a:rPr>
              <a:pPr/>
              <a:t>2015/10/19</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29CFAD4-5E80-417E-97DE-E1F8550D12A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02503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6734063-0A52-482A-B0BE-EC7B8655682A}" type="datetimeFigureOut">
              <a:rPr lang="ja-JP" altLang="en-US" smtClean="0">
                <a:solidFill>
                  <a:prstClr val="black">
                    <a:tint val="75000"/>
                  </a:prstClr>
                </a:solidFill>
              </a:rPr>
              <a:pPr/>
              <a:t>2015/10/19</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29CFAD4-5E80-417E-97DE-E1F8550D12A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11276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734063-0A52-482A-B0BE-EC7B8655682A}" type="datetimeFigureOut">
              <a:rPr lang="ja-JP" altLang="en-US" smtClean="0">
                <a:solidFill>
                  <a:prstClr val="black">
                    <a:tint val="75000"/>
                  </a:prstClr>
                </a:solidFill>
              </a:rPr>
              <a:pPr/>
              <a:t>2015/10/19</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CFAD4-5E80-417E-97DE-E1F8550D12A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898422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423850" y="4469845"/>
            <a:ext cx="5577842" cy="830997"/>
          </a:xfrm>
          <a:prstGeom prst="rect">
            <a:avLst/>
          </a:prstGeom>
        </p:spPr>
        <p:txBody>
          <a:bodyPr wrap="square">
            <a:spAutoFit/>
          </a:bodyPr>
          <a:lstStyle/>
          <a:p>
            <a:r>
              <a:rPr lang="ja-JP" altLang="en-US" sz="2400" dirty="0" smtClean="0"/>
              <a:t>四国</a:t>
            </a:r>
            <a:r>
              <a:rPr lang="ja-JP" altLang="en-US" sz="2400" dirty="0"/>
              <a:t>調剤薬局　</a:t>
            </a:r>
            <a:r>
              <a:rPr lang="ja-JP" altLang="en-US" sz="2400" dirty="0" err="1"/>
              <a:t>はるの</a:t>
            </a:r>
            <a:r>
              <a:rPr lang="ja-JP" altLang="en-US" sz="2400" dirty="0"/>
              <a:t>店</a:t>
            </a:r>
            <a:r>
              <a:rPr lang="en-US" altLang="ja-JP" sz="2400" baseline="30000" dirty="0"/>
              <a:t>1</a:t>
            </a:r>
            <a:r>
              <a:rPr lang="ja-JP" altLang="en-US" sz="2400" baseline="30000" dirty="0" smtClean="0"/>
              <a:t>）</a:t>
            </a:r>
            <a:r>
              <a:rPr lang="ja-JP" altLang="en-US" sz="2400" dirty="0"/>
              <a:t>，</a:t>
            </a:r>
            <a:r>
              <a:rPr lang="ja-JP" altLang="en-US" sz="2400" dirty="0" smtClean="0"/>
              <a:t>さつき薬局</a:t>
            </a:r>
            <a:r>
              <a:rPr lang="en-US" altLang="ja-JP" sz="2400" baseline="30000" dirty="0"/>
              <a:t>2</a:t>
            </a:r>
            <a:r>
              <a:rPr lang="ja-JP" altLang="en-US" sz="2400" baseline="30000" dirty="0" smtClean="0"/>
              <a:t>）</a:t>
            </a:r>
            <a:r>
              <a:rPr lang="ja-JP" altLang="en-US" sz="2400" dirty="0"/>
              <a:t>，</a:t>
            </a:r>
            <a:r>
              <a:rPr lang="ja-JP" altLang="en-US" sz="2400" dirty="0" smtClean="0"/>
              <a:t>徳島</a:t>
            </a:r>
            <a:r>
              <a:rPr lang="ja-JP" altLang="en-US" sz="2400" dirty="0"/>
              <a:t>文理</a:t>
            </a:r>
            <a:r>
              <a:rPr lang="ja-JP" altLang="en-US" sz="2400" dirty="0" smtClean="0"/>
              <a:t>大学薬</a:t>
            </a:r>
            <a:r>
              <a:rPr lang="ja-JP" altLang="en-US" sz="2400" dirty="0"/>
              <a:t>学部　医療薬学講座</a:t>
            </a:r>
            <a:r>
              <a:rPr lang="en-US" altLang="ja-JP" sz="2400" baseline="30000" dirty="0" smtClean="0"/>
              <a:t>3)</a:t>
            </a:r>
            <a:endParaRPr lang="ja-JP" altLang="en-US" sz="2400" baseline="30000" dirty="0"/>
          </a:p>
        </p:txBody>
      </p:sp>
      <p:sp>
        <p:nvSpPr>
          <p:cNvPr id="2" name="テキスト ボックス 1"/>
          <p:cNvSpPr txBox="1"/>
          <p:nvPr/>
        </p:nvSpPr>
        <p:spPr>
          <a:xfrm>
            <a:off x="1423850" y="809897"/>
            <a:ext cx="6805749" cy="1323439"/>
          </a:xfrm>
          <a:prstGeom prst="rect">
            <a:avLst/>
          </a:prstGeom>
          <a:noFill/>
        </p:spPr>
        <p:txBody>
          <a:bodyPr wrap="square" rtlCol="0">
            <a:spAutoFit/>
          </a:bodyPr>
          <a:lstStyle/>
          <a:p>
            <a:r>
              <a:rPr lang="ja-JP" altLang="en-US" sz="4000" dirty="0"/>
              <a:t>高齢者女性におけるＰＴＰ包装開封性の評価</a:t>
            </a:r>
            <a:endParaRPr kumimoji="1" lang="ja-JP" altLang="en-US" sz="4000" dirty="0"/>
          </a:p>
        </p:txBody>
      </p:sp>
      <p:sp>
        <p:nvSpPr>
          <p:cNvPr id="4" name="テキスト ボックス 3"/>
          <p:cNvSpPr txBox="1"/>
          <p:nvPr/>
        </p:nvSpPr>
        <p:spPr>
          <a:xfrm>
            <a:off x="1293223" y="2599509"/>
            <a:ext cx="6648993" cy="1661993"/>
          </a:xfrm>
          <a:prstGeom prst="rect">
            <a:avLst/>
          </a:prstGeom>
          <a:noFill/>
        </p:spPr>
        <p:txBody>
          <a:bodyPr wrap="square" rtlCol="0">
            <a:spAutoFit/>
          </a:bodyPr>
          <a:lstStyle/>
          <a:p>
            <a:r>
              <a:rPr lang="ja-JP" altLang="en-US" sz="2800" dirty="0"/>
              <a:t>○稲本　悠</a:t>
            </a:r>
            <a:r>
              <a:rPr lang="en-US" altLang="ja-JP" sz="2800" baseline="30000" dirty="0"/>
              <a:t>1</a:t>
            </a:r>
            <a:r>
              <a:rPr lang="ja-JP" altLang="en-US" sz="2800" baseline="30000" dirty="0" smtClean="0"/>
              <a:t>）</a:t>
            </a:r>
            <a:r>
              <a:rPr lang="ja-JP" altLang="en-US" sz="2800" dirty="0" smtClean="0"/>
              <a:t>，小島</a:t>
            </a:r>
            <a:r>
              <a:rPr lang="ja-JP" altLang="en-US" sz="2800" dirty="0"/>
              <a:t>　理恵</a:t>
            </a:r>
            <a:r>
              <a:rPr lang="en-US" altLang="ja-JP" sz="2800" baseline="30000" dirty="0"/>
              <a:t>1</a:t>
            </a:r>
            <a:r>
              <a:rPr lang="ja-JP" altLang="en-US" sz="2800" baseline="30000" dirty="0" smtClean="0"/>
              <a:t>）</a:t>
            </a:r>
            <a:r>
              <a:rPr lang="ja-JP" altLang="en-US" sz="2800" dirty="0" smtClean="0"/>
              <a:t>，浦田</a:t>
            </a:r>
            <a:r>
              <a:rPr lang="ja-JP" altLang="en-US" sz="2800" dirty="0"/>
              <a:t>　朝子</a:t>
            </a:r>
            <a:r>
              <a:rPr lang="en-US" altLang="ja-JP" sz="2800" baseline="30000" dirty="0"/>
              <a:t>2</a:t>
            </a:r>
            <a:r>
              <a:rPr lang="ja-JP" altLang="en-US" sz="2800" baseline="30000" dirty="0" smtClean="0"/>
              <a:t>）</a:t>
            </a:r>
            <a:r>
              <a:rPr lang="ja-JP" altLang="en-US" sz="2800" dirty="0" smtClean="0"/>
              <a:t>，田中</a:t>
            </a:r>
            <a:r>
              <a:rPr lang="ja-JP" altLang="en-US" sz="2800" dirty="0"/>
              <a:t>　繁樹</a:t>
            </a:r>
            <a:r>
              <a:rPr lang="en-US" altLang="ja-JP" sz="2800" baseline="30000" dirty="0"/>
              <a:t>1,2</a:t>
            </a:r>
            <a:r>
              <a:rPr lang="ja-JP" altLang="en-US" sz="2800" baseline="30000" dirty="0" smtClean="0"/>
              <a:t>）</a:t>
            </a:r>
            <a:r>
              <a:rPr lang="ja-JP" altLang="en-US" sz="2800" dirty="0" smtClean="0"/>
              <a:t>，中川</a:t>
            </a:r>
            <a:r>
              <a:rPr lang="ja-JP" altLang="en-US" sz="2800" dirty="0"/>
              <a:t>　藍里</a:t>
            </a:r>
            <a:r>
              <a:rPr lang="en-US" altLang="ja-JP" sz="2800" baseline="30000" dirty="0"/>
              <a:t>3</a:t>
            </a:r>
            <a:r>
              <a:rPr lang="ja-JP" altLang="en-US" sz="2800" baseline="30000" dirty="0" smtClean="0"/>
              <a:t>）</a:t>
            </a:r>
            <a:r>
              <a:rPr lang="ja-JP" altLang="en-US" sz="2800" dirty="0" smtClean="0"/>
              <a:t>，浜田</a:t>
            </a:r>
            <a:r>
              <a:rPr lang="ja-JP" altLang="en-US" sz="2800" dirty="0"/>
              <a:t>　嘉則</a:t>
            </a:r>
            <a:r>
              <a:rPr lang="en-US" altLang="ja-JP" sz="2800" baseline="30000" dirty="0"/>
              <a:t>3</a:t>
            </a:r>
            <a:r>
              <a:rPr lang="ja-JP" altLang="en-US" sz="2800" baseline="30000" dirty="0" smtClean="0"/>
              <a:t>）</a:t>
            </a:r>
            <a:r>
              <a:rPr lang="ja-JP" altLang="en-US" sz="2800" dirty="0" smtClean="0"/>
              <a:t>， </a:t>
            </a:r>
            <a:r>
              <a:rPr lang="ja-JP" altLang="en-US" sz="2800" dirty="0"/>
              <a:t>京谷　庄二郎</a:t>
            </a:r>
            <a:r>
              <a:rPr lang="en-US" altLang="ja-JP" sz="2800" baseline="30000" dirty="0"/>
              <a:t>3</a:t>
            </a:r>
            <a:r>
              <a:rPr lang="ja-JP" altLang="en-US" sz="2800" baseline="30000" dirty="0"/>
              <a:t>）</a:t>
            </a:r>
          </a:p>
          <a:p>
            <a:endParaRPr kumimoji="1" lang="ja-JP" altLang="en-US" dirty="0"/>
          </a:p>
        </p:txBody>
      </p:sp>
    </p:spTree>
    <p:extLst>
      <p:ext uri="{BB962C8B-B14F-4D97-AF65-F5344CB8AC3E}">
        <p14:creationId xmlns:p14="http://schemas.microsoft.com/office/powerpoint/2010/main" val="31413097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7394" y="766124"/>
            <a:ext cx="7216347" cy="6067168"/>
          </a:xfrm>
          <a:prstGeom prst="rect">
            <a:avLst/>
          </a:prstGeom>
        </p:spPr>
      </p:pic>
      <p:sp>
        <p:nvSpPr>
          <p:cNvPr id="5" name="正方形/長方形 4"/>
          <p:cNvSpPr/>
          <p:nvPr/>
        </p:nvSpPr>
        <p:spPr>
          <a:xfrm>
            <a:off x="370703" y="5758254"/>
            <a:ext cx="8637373" cy="1075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p:cNvGrpSpPr/>
          <p:nvPr/>
        </p:nvGrpSpPr>
        <p:grpSpPr>
          <a:xfrm>
            <a:off x="599307" y="296562"/>
            <a:ext cx="7963925" cy="6173459"/>
            <a:chOff x="599307" y="296562"/>
            <a:chExt cx="7963925" cy="6173459"/>
          </a:xfrm>
        </p:grpSpPr>
        <p:sp>
          <p:nvSpPr>
            <p:cNvPr id="6" name="正方形/長方形 5"/>
            <p:cNvSpPr/>
            <p:nvPr/>
          </p:nvSpPr>
          <p:spPr>
            <a:xfrm>
              <a:off x="630195" y="296562"/>
              <a:ext cx="7933037" cy="7290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p:cNvCxnSpPr/>
            <p:nvPr/>
          </p:nvCxnSpPr>
          <p:spPr>
            <a:xfrm>
              <a:off x="1087394" y="1309822"/>
              <a:ext cx="72163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1087394" y="1309822"/>
              <a:ext cx="0" cy="444843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 name="グループ化 23"/>
            <p:cNvGrpSpPr/>
            <p:nvPr/>
          </p:nvGrpSpPr>
          <p:grpSpPr>
            <a:xfrm>
              <a:off x="914400" y="5721184"/>
              <a:ext cx="7632359" cy="748837"/>
              <a:chOff x="914400" y="5436973"/>
              <a:chExt cx="7632359" cy="748837"/>
            </a:xfrm>
          </p:grpSpPr>
          <p:cxnSp>
            <p:nvCxnSpPr>
              <p:cNvPr id="4" name="直線コネクタ 3"/>
              <p:cNvCxnSpPr/>
              <p:nvPr/>
            </p:nvCxnSpPr>
            <p:spPr>
              <a:xfrm flipV="1">
                <a:off x="1087394" y="5436973"/>
                <a:ext cx="7216347" cy="247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914400" y="5449323"/>
                <a:ext cx="284206" cy="369332"/>
              </a:xfrm>
              <a:prstGeom prst="rect">
                <a:avLst/>
              </a:prstGeom>
              <a:noFill/>
            </p:spPr>
            <p:txBody>
              <a:bodyPr wrap="square" rtlCol="0">
                <a:spAutoFit/>
              </a:bodyPr>
              <a:lstStyle/>
              <a:p>
                <a:r>
                  <a:rPr kumimoji="1" lang="en-US" altLang="ja-JP" dirty="0" smtClean="0"/>
                  <a:t>0</a:t>
                </a:r>
                <a:endParaRPr kumimoji="1" lang="ja-JP" altLang="en-US" dirty="0"/>
              </a:p>
            </p:txBody>
          </p:sp>
          <p:sp>
            <p:nvSpPr>
              <p:cNvPr id="13" name="テキスト ボックス 12"/>
              <p:cNvSpPr txBox="1"/>
              <p:nvPr/>
            </p:nvSpPr>
            <p:spPr>
              <a:xfrm>
                <a:off x="1561079" y="5465796"/>
                <a:ext cx="601353" cy="369332"/>
              </a:xfrm>
              <a:prstGeom prst="rect">
                <a:avLst/>
              </a:prstGeom>
              <a:noFill/>
            </p:spPr>
            <p:txBody>
              <a:bodyPr wrap="square" rtlCol="0">
                <a:spAutoFit/>
              </a:bodyPr>
              <a:lstStyle/>
              <a:p>
                <a:r>
                  <a:rPr lang="en-US" altLang="ja-JP" dirty="0" smtClean="0"/>
                  <a:t>2.0</a:t>
                </a:r>
                <a:endParaRPr kumimoji="1" lang="ja-JP" altLang="en-US" dirty="0"/>
              </a:p>
            </p:txBody>
          </p:sp>
          <p:sp>
            <p:nvSpPr>
              <p:cNvPr id="14" name="テキスト ボックス 13"/>
              <p:cNvSpPr txBox="1"/>
              <p:nvPr/>
            </p:nvSpPr>
            <p:spPr>
              <a:xfrm>
                <a:off x="2277761" y="5449329"/>
                <a:ext cx="601353" cy="369332"/>
              </a:xfrm>
              <a:prstGeom prst="rect">
                <a:avLst/>
              </a:prstGeom>
              <a:noFill/>
            </p:spPr>
            <p:txBody>
              <a:bodyPr wrap="square" rtlCol="0">
                <a:spAutoFit/>
              </a:bodyPr>
              <a:lstStyle/>
              <a:p>
                <a:r>
                  <a:rPr lang="en-US" altLang="ja-JP" dirty="0"/>
                  <a:t>4</a:t>
                </a:r>
                <a:r>
                  <a:rPr lang="en-US" altLang="ja-JP" dirty="0" smtClean="0"/>
                  <a:t>.0</a:t>
                </a:r>
                <a:endParaRPr kumimoji="1" lang="ja-JP" altLang="en-US" dirty="0"/>
              </a:p>
            </p:txBody>
          </p:sp>
          <p:sp>
            <p:nvSpPr>
              <p:cNvPr id="15" name="テキスト ボックス 14"/>
              <p:cNvSpPr txBox="1"/>
              <p:nvPr/>
            </p:nvSpPr>
            <p:spPr>
              <a:xfrm>
                <a:off x="3694680" y="5454808"/>
                <a:ext cx="601353" cy="369332"/>
              </a:xfrm>
              <a:prstGeom prst="rect">
                <a:avLst/>
              </a:prstGeom>
              <a:noFill/>
            </p:spPr>
            <p:txBody>
              <a:bodyPr wrap="square" rtlCol="0">
                <a:spAutoFit/>
              </a:bodyPr>
              <a:lstStyle/>
              <a:p>
                <a:r>
                  <a:rPr lang="en-US" altLang="ja-JP" dirty="0"/>
                  <a:t>8</a:t>
                </a:r>
                <a:r>
                  <a:rPr lang="en-US" altLang="ja-JP" dirty="0" smtClean="0"/>
                  <a:t>.0</a:t>
                </a:r>
                <a:endParaRPr kumimoji="1" lang="ja-JP" altLang="en-US" dirty="0"/>
              </a:p>
            </p:txBody>
          </p:sp>
          <p:sp>
            <p:nvSpPr>
              <p:cNvPr id="16" name="テキスト ボックス 15"/>
              <p:cNvSpPr txBox="1"/>
              <p:nvPr/>
            </p:nvSpPr>
            <p:spPr>
              <a:xfrm>
                <a:off x="4450497" y="5454808"/>
                <a:ext cx="601353" cy="369332"/>
              </a:xfrm>
              <a:prstGeom prst="rect">
                <a:avLst/>
              </a:prstGeom>
              <a:noFill/>
            </p:spPr>
            <p:txBody>
              <a:bodyPr wrap="square" rtlCol="0">
                <a:spAutoFit/>
              </a:bodyPr>
              <a:lstStyle/>
              <a:p>
                <a:r>
                  <a:rPr lang="en-US" altLang="ja-JP" dirty="0" smtClean="0"/>
                  <a:t>10.0</a:t>
                </a:r>
                <a:endParaRPr kumimoji="1" lang="ja-JP" altLang="en-US" dirty="0"/>
              </a:p>
            </p:txBody>
          </p:sp>
          <p:sp>
            <p:nvSpPr>
              <p:cNvPr id="17" name="テキスト ボックス 16"/>
              <p:cNvSpPr txBox="1"/>
              <p:nvPr/>
            </p:nvSpPr>
            <p:spPr>
              <a:xfrm>
                <a:off x="5123945" y="5450680"/>
                <a:ext cx="601353" cy="369332"/>
              </a:xfrm>
              <a:prstGeom prst="rect">
                <a:avLst/>
              </a:prstGeom>
              <a:noFill/>
            </p:spPr>
            <p:txBody>
              <a:bodyPr wrap="square" rtlCol="0">
                <a:spAutoFit/>
              </a:bodyPr>
              <a:lstStyle/>
              <a:p>
                <a:r>
                  <a:rPr lang="en-US" altLang="ja-JP" dirty="0" smtClean="0"/>
                  <a:t>12.0</a:t>
                </a:r>
                <a:endParaRPr kumimoji="1" lang="ja-JP" altLang="en-US" dirty="0"/>
              </a:p>
            </p:txBody>
          </p:sp>
          <p:sp>
            <p:nvSpPr>
              <p:cNvPr id="18" name="テキスト ボックス 17"/>
              <p:cNvSpPr txBox="1"/>
              <p:nvPr/>
            </p:nvSpPr>
            <p:spPr>
              <a:xfrm>
                <a:off x="5894183" y="5454808"/>
                <a:ext cx="601353" cy="369332"/>
              </a:xfrm>
              <a:prstGeom prst="rect">
                <a:avLst/>
              </a:prstGeom>
              <a:noFill/>
            </p:spPr>
            <p:txBody>
              <a:bodyPr wrap="square" rtlCol="0">
                <a:spAutoFit/>
              </a:bodyPr>
              <a:lstStyle/>
              <a:p>
                <a:r>
                  <a:rPr lang="en-US" altLang="ja-JP" dirty="0" smtClean="0"/>
                  <a:t>14.0</a:t>
                </a:r>
                <a:endParaRPr kumimoji="1" lang="ja-JP" altLang="en-US" dirty="0"/>
              </a:p>
            </p:txBody>
          </p:sp>
          <p:sp>
            <p:nvSpPr>
              <p:cNvPr id="19" name="テキスト ボックス 18"/>
              <p:cNvSpPr txBox="1"/>
              <p:nvPr/>
            </p:nvSpPr>
            <p:spPr>
              <a:xfrm>
                <a:off x="6520250" y="5457537"/>
                <a:ext cx="601353" cy="369332"/>
              </a:xfrm>
              <a:prstGeom prst="rect">
                <a:avLst/>
              </a:prstGeom>
              <a:noFill/>
            </p:spPr>
            <p:txBody>
              <a:bodyPr wrap="square" rtlCol="0">
                <a:spAutoFit/>
              </a:bodyPr>
              <a:lstStyle/>
              <a:p>
                <a:r>
                  <a:rPr lang="en-US" altLang="ja-JP" dirty="0" smtClean="0"/>
                  <a:t>16.0</a:t>
                </a:r>
                <a:endParaRPr kumimoji="1" lang="ja-JP" altLang="en-US" dirty="0"/>
              </a:p>
            </p:txBody>
          </p:sp>
          <p:sp>
            <p:nvSpPr>
              <p:cNvPr id="20" name="テキスト ボックス 19"/>
              <p:cNvSpPr txBox="1"/>
              <p:nvPr/>
            </p:nvSpPr>
            <p:spPr>
              <a:xfrm>
                <a:off x="2957405" y="5446552"/>
                <a:ext cx="601353" cy="369332"/>
              </a:xfrm>
              <a:prstGeom prst="rect">
                <a:avLst/>
              </a:prstGeom>
              <a:noFill/>
            </p:spPr>
            <p:txBody>
              <a:bodyPr wrap="square" rtlCol="0">
                <a:spAutoFit/>
              </a:bodyPr>
              <a:lstStyle/>
              <a:p>
                <a:r>
                  <a:rPr lang="en-US" altLang="ja-JP" dirty="0"/>
                  <a:t>6</a:t>
                </a:r>
                <a:r>
                  <a:rPr lang="en-US" altLang="ja-JP" dirty="0" smtClean="0"/>
                  <a:t>.0</a:t>
                </a:r>
                <a:endParaRPr kumimoji="1" lang="ja-JP" altLang="en-US" dirty="0"/>
              </a:p>
            </p:txBody>
          </p:sp>
          <p:sp>
            <p:nvSpPr>
              <p:cNvPr id="21" name="テキスト ボックス 20"/>
              <p:cNvSpPr txBox="1"/>
              <p:nvPr/>
            </p:nvSpPr>
            <p:spPr>
              <a:xfrm>
                <a:off x="7274012" y="5441036"/>
                <a:ext cx="601353" cy="369332"/>
              </a:xfrm>
              <a:prstGeom prst="rect">
                <a:avLst/>
              </a:prstGeom>
              <a:noFill/>
            </p:spPr>
            <p:txBody>
              <a:bodyPr wrap="square" rtlCol="0">
                <a:spAutoFit/>
              </a:bodyPr>
              <a:lstStyle/>
              <a:p>
                <a:r>
                  <a:rPr lang="en-US" altLang="ja-JP" dirty="0" smtClean="0"/>
                  <a:t>18.0</a:t>
                </a:r>
                <a:endParaRPr kumimoji="1" lang="ja-JP" altLang="en-US" dirty="0"/>
              </a:p>
            </p:txBody>
          </p:sp>
          <p:sp>
            <p:nvSpPr>
              <p:cNvPr id="22" name="テキスト ボックス 21"/>
              <p:cNvSpPr txBox="1"/>
              <p:nvPr/>
            </p:nvSpPr>
            <p:spPr>
              <a:xfrm>
                <a:off x="7945406" y="5445152"/>
                <a:ext cx="601353" cy="369332"/>
              </a:xfrm>
              <a:prstGeom prst="rect">
                <a:avLst/>
              </a:prstGeom>
              <a:noFill/>
            </p:spPr>
            <p:txBody>
              <a:bodyPr wrap="square" rtlCol="0">
                <a:spAutoFit/>
              </a:bodyPr>
              <a:lstStyle/>
              <a:p>
                <a:r>
                  <a:rPr lang="en-US" altLang="ja-JP" dirty="0" smtClean="0"/>
                  <a:t>20.0</a:t>
                </a:r>
                <a:endParaRPr kumimoji="1" lang="ja-JP" altLang="en-US" dirty="0"/>
              </a:p>
            </p:txBody>
          </p:sp>
          <p:sp>
            <p:nvSpPr>
              <p:cNvPr id="23" name="テキスト ボックス 22"/>
              <p:cNvSpPr txBox="1"/>
              <p:nvPr/>
            </p:nvSpPr>
            <p:spPr>
              <a:xfrm>
                <a:off x="4275455" y="5785700"/>
                <a:ext cx="1217140" cy="400110"/>
              </a:xfrm>
              <a:prstGeom prst="rect">
                <a:avLst/>
              </a:prstGeom>
              <a:noFill/>
            </p:spPr>
            <p:txBody>
              <a:bodyPr wrap="square" rtlCol="0">
                <a:spAutoFit/>
              </a:bodyPr>
              <a:lstStyle/>
              <a:p>
                <a:r>
                  <a:rPr kumimoji="1" lang="ja-JP" altLang="en-US" sz="2000" b="1" dirty="0" smtClean="0"/>
                  <a:t>時間（Ｓ）</a:t>
                </a:r>
                <a:endParaRPr kumimoji="1" lang="ja-JP" altLang="en-US" sz="2000" b="1" dirty="0"/>
              </a:p>
            </p:txBody>
          </p:sp>
        </p:grpSp>
        <p:grpSp>
          <p:nvGrpSpPr>
            <p:cNvPr id="25" name="グループ化 24"/>
            <p:cNvGrpSpPr/>
            <p:nvPr/>
          </p:nvGrpSpPr>
          <p:grpSpPr>
            <a:xfrm>
              <a:off x="599307" y="926768"/>
              <a:ext cx="521037" cy="4239076"/>
              <a:chOff x="228597" y="395417"/>
              <a:chExt cx="521037" cy="4239076"/>
            </a:xfrm>
          </p:grpSpPr>
          <p:sp>
            <p:nvSpPr>
              <p:cNvPr id="26" name="テキスト ボックス 25"/>
              <p:cNvSpPr txBox="1"/>
              <p:nvPr/>
            </p:nvSpPr>
            <p:spPr>
              <a:xfrm>
                <a:off x="259494" y="2798803"/>
                <a:ext cx="457194" cy="369332"/>
              </a:xfrm>
              <a:prstGeom prst="rect">
                <a:avLst/>
              </a:prstGeom>
              <a:noFill/>
            </p:spPr>
            <p:txBody>
              <a:bodyPr wrap="square" rtlCol="0">
                <a:spAutoFit/>
              </a:bodyPr>
              <a:lstStyle/>
              <a:p>
                <a:r>
                  <a:rPr kumimoji="1" lang="en-US" altLang="ja-JP" dirty="0" smtClean="0"/>
                  <a:t>30</a:t>
                </a:r>
                <a:endParaRPr kumimoji="1" lang="ja-JP" altLang="en-US" dirty="0"/>
              </a:p>
            </p:txBody>
          </p:sp>
          <p:sp>
            <p:nvSpPr>
              <p:cNvPr id="27" name="テキスト ボックス 26"/>
              <p:cNvSpPr txBox="1"/>
              <p:nvPr/>
            </p:nvSpPr>
            <p:spPr>
              <a:xfrm>
                <a:off x="263159" y="1392188"/>
                <a:ext cx="457194" cy="369332"/>
              </a:xfrm>
              <a:prstGeom prst="rect">
                <a:avLst/>
              </a:prstGeom>
              <a:noFill/>
            </p:spPr>
            <p:txBody>
              <a:bodyPr wrap="square" rtlCol="0">
                <a:spAutoFit/>
              </a:bodyPr>
              <a:lstStyle/>
              <a:p>
                <a:r>
                  <a:rPr lang="en-US" altLang="ja-JP" dirty="0"/>
                  <a:t>1</a:t>
                </a:r>
                <a:r>
                  <a:rPr kumimoji="1" lang="en-US" altLang="ja-JP" dirty="0" smtClean="0"/>
                  <a:t>0</a:t>
                </a:r>
                <a:endParaRPr kumimoji="1" lang="ja-JP" altLang="en-US" dirty="0"/>
              </a:p>
            </p:txBody>
          </p:sp>
          <p:sp>
            <p:nvSpPr>
              <p:cNvPr id="28" name="テキスト ボックス 27"/>
              <p:cNvSpPr txBox="1"/>
              <p:nvPr/>
            </p:nvSpPr>
            <p:spPr>
              <a:xfrm>
                <a:off x="247140" y="2096537"/>
                <a:ext cx="457194" cy="369332"/>
              </a:xfrm>
              <a:prstGeom prst="rect">
                <a:avLst/>
              </a:prstGeom>
              <a:noFill/>
            </p:spPr>
            <p:txBody>
              <a:bodyPr wrap="square" rtlCol="0">
                <a:spAutoFit/>
              </a:bodyPr>
              <a:lstStyle/>
              <a:p>
                <a:r>
                  <a:rPr lang="en-US" altLang="ja-JP" dirty="0"/>
                  <a:t>2</a:t>
                </a:r>
                <a:r>
                  <a:rPr kumimoji="1" lang="en-US" altLang="ja-JP" dirty="0" smtClean="0"/>
                  <a:t>0</a:t>
                </a:r>
                <a:endParaRPr kumimoji="1" lang="ja-JP" altLang="en-US" dirty="0"/>
              </a:p>
            </p:txBody>
          </p:sp>
          <p:sp>
            <p:nvSpPr>
              <p:cNvPr id="29" name="テキスト ボックス 28"/>
              <p:cNvSpPr txBox="1"/>
              <p:nvPr/>
            </p:nvSpPr>
            <p:spPr>
              <a:xfrm>
                <a:off x="288324" y="3544339"/>
                <a:ext cx="457194" cy="369332"/>
              </a:xfrm>
              <a:prstGeom prst="rect">
                <a:avLst/>
              </a:prstGeom>
              <a:noFill/>
            </p:spPr>
            <p:txBody>
              <a:bodyPr wrap="square" rtlCol="0">
                <a:spAutoFit/>
              </a:bodyPr>
              <a:lstStyle/>
              <a:p>
                <a:r>
                  <a:rPr lang="en-US" altLang="ja-JP" dirty="0"/>
                  <a:t>4</a:t>
                </a:r>
                <a:r>
                  <a:rPr kumimoji="1" lang="en-US" altLang="ja-JP" dirty="0" smtClean="0"/>
                  <a:t>0</a:t>
                </a:r>
                <a:endParaRPr kumimoji="1" lang="ja-JP" altLang="en-US" dirty="0"/>
              </a:p>
            </p:txBody>
          </p:sp>
          <p:sp>
            <p:nvSpPr>
              <p:cNvPr id="30" name="テキスト ボックス 29"/>
              <p:cNvSpPr txBox="1"/>
              <p:nvPr/>
            </p:nvSpPr>
            <p:spPr>
              <a:xfrm>
                <a:off x="292440" y="4265161"/>
                <a:ext cx="457194" cy="369332"/>
              </a:xfrm>
              <a:prstGeom prst="rect">
                <a:avLst/>
              </a:prstGeom>
              <a:noFill/>
            </p:spPr>
            <p:txBody>
              <a:bodyPr wrap="square" rtlCol="0">
                <a:spAutoFit/>
              </a:bodyPr>
              <a:lstStyle/>
              <a:p>
                <a:r>
                  <a:rPr lang="en-US" altLang="ja-JP" dirty="0"/>
                  <a:t>5</a:t>
                </a:r>
                <a:r>
                  <a:rPr kumimoji="1" lang="en-US" altLang="ja-JP" dirty="0" smtClean="0"/>
                  <a:t>0</a:t>
                </a:r>
                <a:endParaRPr kumimoji="1" lang="ja-JP" altLang="en-US" dirty="0"/>
              </a:p>
            </p:txBody>
          </p:sp>
          <p:sp>
            <p:nvSpPr>
              <p:cNvPr id="31" name="テキスト ボックス 30"/>
              <p:cNvSpPr txBox="1"/>
              <p:nvPr/>
            </p:nvSpPr>
            <p:spPr>
              <a:xfrm>
                <a:off x="288324" y="640444"/>
                <a:ext cx="457194" cy="369332"/>
              </a:xfrm>
              <a:prstGeom prst="rect">
                <a:avLst/>
              </a:prstGeom>
              <a:noFill/>
            </p:spPr>
            <p:txBody>
              <a:bodyPr wrap="square" rtlCol="0">
                <a:spAutoFit/>
              </a:bodyPr>
              <a:lstStyle/>
              <a:p>
                <a:r>
                  <a:rPr lang="en-US" altLang="ja-JP" dirty="0"/>
                  <a:t> </a:t>
                </a:r>
                <a:r>
                  <a:rPr kumimoji="1" lang="en-US" altLang="ja-JP" dirty="0" smtClean="0"/>
                  <a:t>0</a:t>
                </a:r>
                <a:endParaRPr kumimoji="1" lang="ja-JP" altLang="en-US" dirty="0"/>
              </a:p>
            </p:txBody>
          </p:sp>
          <p:sp>
            <p:nvSpPr>
              <p:cNvPr id="32" name="テキスト ボックス 31"/>
              <p:cNvSpPr txBox="1"/>
              <p:nvPr/>
            </p:nvSpPr>
            <p:spPr>
              <a:xfrm>
                <a:off x="228597" y="395417"/>
                <a:ext cx="516921" cy="369332"/>
              </a:xfrm>
              <a:prstGeom prst="rect">
                <a:avLst/>
              </a:prstGeom>
              <a:noFill/>
            </p:spPr>
            <p:txBody>
              <a:bodyPr wrap="square" rtlCol="0">
                <a:spAutoFit/>
              </a:bodyPr>
              <a:lstStyle/>
              <a:p>
                <a:r>
                  <a:rPr kumimoji="1" lang="en-US" altLang="ja-JP" dirty="0" smtClean="0"/>
                  <a:t>(N)</a:t>
                </a:r>
                <a:endParaRPr kumimoji="1" lang="ja-JP" altLang="en-US" dirty="0"/>
              </a:p>
            </p:txBody>
          </p:sp>
        </p:grpSp>
        <p:sp>
          <p:nvSpPr>
            <p:cNvPr id="33" name="正方形/長方形 32"/>
            <p:cNvSpPr/>
            <p:nvPr/>
          </p:nvSpPr>
          <p:spPr>
            <a:xfrm>
              <a:off x="6520250" y="1541127"/>
              <a:ext cx="1425156" cy="2876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6468771" y="1500300"/>
              <a:ext cx="1528114" cy="369332"/>
            </a:xfrm>
            <a:prstGeom prst="rect">
              <a:avLst/>
            </a:prstGeom>
            <a:noFill/>
          </p:spPr>
          <p:txBody>
            <a:bodyPr wrap="square" rtlCol="0">
              <a:spAutoFit/>
            </a:bodyPr>
            <a:lstStyle/>
            <a:p>
              <a:r>
                <a:rPr lang="ja-JP" altLang="en-US" b="1" dirty="0" smtClean="0"/>
                <a:t>シグマート錠</a:t>
              </a:r>
              <a:endParaRPr kumimoji="1" lang="ja-JP" altLang="en-US" b="1" dirty="0"/>
            </a:p>
          </p:txBody>
        </p:sp>
        <p:sp>
          <p:nvSpPr>
            <p:cNvPr id="35" name="正方形/長方形 34"/>
            <p:cNvSpPr/>
            <p:nvPr/>
          </p:nvSpPr>
          <p:spPr>
            <a:xfrm>
              <a:off x="6610865" y="2243443"/>
              <a:ext cx="1334541" cy="2896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6526437" y="2236171"/>
              <a:ext cx="1581661" cy="369332"/>
            </a:xfrm>
            <a:prstGeom prst="rect">
              <a:avLst/>
            </a:prstGeom>
            <a:noFill/>
          </p:spPr>
          <p:txBody>
            <a:bodyPr wrap="square" rtlCol="0">
              <a:spAutoFit/>
            </a:bodyPr>
            <a:lstStyle/>
            <a:p>
              <a:r>
                <a:rPr lang="ja-JP" altLang="en-US" b="1" dirty="0"/>
                <a:t>アマリール錠</a:t>
              </a:r>
              <a:endParaRPr kumimoji="1" lang="ja-JP" altLang="en-US" b="1" dirty="0"/>
            </a:p>
          </p:txBody>
        </p:sp>
        <p:sp>
          <p:nvSpPr>
            <p:cNvPr id="37" name="正方形/長方形 36"/>
            <p:cNvSpPr/>
            <p:nvPr/>
          </p:nvSpPr>
          <p:spPr>
            <a:xfrm>
              <a:off x="6610865" y="2874339"/>
              <a:ext cx="1334541" cy="2889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6534676" y="2874339"/>
              <a:ext cx="1425156" cy="369332"/>
            </a:xfrm>
            <a:prstGeom prst="rect">
              <a:avLst/>
            </a:prstGeom>
            <a:noFill/>
          </p:spPr>
          <p:txBody>
            <a:bodyPr wrap="square" rtlCol="0">
              <a:spAutoFit/>
            </a:bodyPr>
            <a:lstStyle/>
            <a:p>
              <a:r>
                <a:rPr lang="ja-JP" altLang="en-US" b="1" dirty="0"/>
                <a:t>プレドニン錠</a:t>
              </a:r>
              <a:endParaRPr kumimoji="1" lang="ja-JP" altLang="en-US" b="1" dirty="0"/>
            </a:p>
          </p:txBody>
        </p:sp>
        <p:cxnSp>
          <p:nvCxnSpPr>
            <p:cNvPr id="41" name="直線コネクタ 40"/>
            <p:cNvCxnSpPr/>
            <p:nvPr/>
          </p:nvCxnSpPr>
          <p:spPr>
            <a:xfrm>
              <a:off x="1079157" y="2754888"/>
              <a:ext cx="71669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1095630" y="2054655"/>
              <a:ext cx="71669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1058559" y="3483948"/>
              <a:ext cx="71669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1095630" y="4225368"/>
              <a:ext cx="71669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1083273" y="4954431"/>
              <a:ext cx="71669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1680519" y="296562"/>
              <a:ext cx="5745892" cy="707886"/>
            </a:xfrm>
            <a:prstGeom prst="rect">
              <a:avLst/>
            </a:prstGeom>
            <a:noFill/>
          </p:spPr>
          <p:txBody>
            <a:bodyPr wrap="square" rtlCol="0">
              <a:spAutoFit/>
            </a:bodyPr>
            <a:lstStyle/>
            <a:p>
              <a:r>
                <a:rPr kumimoji="1" lang="ja-JP" altLang="en-US" sz="4000" u="sng" dirty="0" smtClean="0">
                  <a:solidFill>
                    <a:srgbClr val="0070C0"/>
                  </a:solidFill>
                </a:rPr>
                <a:t>ＰＴＰ包装開封強度曲線</a:t>
              </a:r>
              <a:endParaRPr kumimoji="1" lang="ja-JP" altLang="en-US" sz="4000" u="sng" dirty="0">
                <a:solidFill>
                  <a:srgbClr val="0070C0"/>
                </a:solidFill>
              </a:endParaRPr>
            </a:p>
          </p:txBody>
        </p:sp>
        <p:sp>
          <p:nvSpPr>
            <p:cNvPr id="7" name="正方形/長方形 6"/>
            <p:cNvSpPr/>
            <p:nvPr/>
          </p:nvSpPr>
          <p:spPr>
            <a:xfrm>
              <a:off x="1058559" y="1025611"/>
              <a:ext cx="7335798" cy="270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8225484" y="1171795"/>
              <a:ext cx="70041" cy="45864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4" name="直線コネクタ 43"/>
            <p:cNvCxnSpPr/>
            <p:nvPr/>
          </p:nvCxnSpPr>
          <p:spPr>
            <a:xfrm>
              <a:off x="8217225" y="1305700"/>
              <a:ext cx="0" cy="444843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53635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228597" y="407775"/>
            <a:ext cx="8816549" cy="6450225"/>
            <a:chOff x="228597" y="407775"/>
            <a:chExt cx="8816549" cy="6450225"/>
          </a:xfrm>
        </p:grpSpPr>
        <p:grpSp>
          <p:nvGrpSpPr>
            <p:cNvPr id="33" name="グループ化 32"/>
            <p:cNvGrpSpPr/>
            <p:nvPr/>
          </p:nvGrpSpPr>
          <p:grpSpPr>
            <a:xfrm>
              <a:off x="228597" y="930887"/>
              <a:ext cx="8816549" cy="5927113"/>
              <a:chOff x="228597" y="930887"/>
              <a:chExt cx="8816549" cy="5927113"/>
            </a:xfrm>
          </p:grpSpPr>
          <p:sp>
            <p:nvSpPr>
              <p:cNvPr id="26" name="正方形/長方形 25"/>
              <p:cNvSpPr/>
              <p:nvPr/>
            </p:nvSpPr>
            <p:spPr>
              <a:xfrm>
                <a:off x="6586161" y="1037981"/>
                <a:ext cx="1618742" cy="369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600000">
                <a:off x="704335" y="1081978"/>
                <a:ext cx="8015878" cy="5603038"/>
              </a:xfrm>
              <a:prstGeom prst="rect">
                <a:avLst/>
              </a:prstGeom>
            </p:spPr>
          </p:pic>
          <p:cxnSp>
            <p:nvCxnSpPr>
              <p:cNvPr id="8" name="直線コネクタ 7"/>
              <p:cNvCxnSpPr/>
              <p:nvPr/>
            </p:nvCxnSpPr>
            <p:spPr>
              <a:xfrm flipH="1">
                <a:off x="8526162" y="1359254"/>
                <a:ext cx="8696" cy="4250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704334" y="1359254"/>
                <a:ext cx="78588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グループ化 27"/>
              <p:cNvGrpSpPr/>
              <p:nvPr/>
            </p:nvGrpSpPr>
            <p:grpSpPr>
              <a:xfrm>
                <a:off x="6509957" y="2384867"/>
                <a:ext cx="1898820" cy="369332"/>
                <a:chOff x="6705605" y="939114"/>
                <a:chExt cx="1898820" cy="369332"/>
              </a:xfrm>
            </p:grpSpPr>
            <p:sp>
              <p:nvSpPr>
                <p:cNvPr id="27" name="正方形/長方形 26"/>
                <p:cNvSpPr/>
                <p:nvPr/>
              </p:nvSpPr>
              <p:spPr>
                <a:xfrm>
                  <a:off x="6705605" y="939114"/>
                  <a:ext cx="1635206" cy="3336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6705605" y="939114"/>
                  <a:ext cx="1898820" cy="369332"/>
                </a:xfrm>
                <a:prstGeom prst="rect">
                  <a:avLst/>
                </a:prstGeom>
                <a:noFill/>
              </p:spPr>
              <p:txBody>
                <a:bodyPr wrap="square" rtlCol="0">
                  <a:spAutoFit/>
                </a:bodyPr>
                <a:lstStyle/>
                <a:p>
                  <a:r>
                    <a:rPr lang="ja-JP" altLang="en-US" b="1" dirty="0">
                      <a:latin typeface="+mj-ea"/>
                    </a:rPr>
                    <a:t>チラーヂン</a:t>
                  </a:r>
                  <a:r>
                    <a:rPr lang="en-US" altLang="ja-JP" b="1" dirty="0">
                      <a:latin typeface="+mj-ea"/>
                    </a:rPr>
                    <a:t>S</a:t>
                  </a:r>
                  <a:r>
                    <a:rPr lang="ja-JP" altLang="en-US" b="1" dirty="0">
                      <a:latin typeface="+mj-ea"/>
                    </a:rPr>
                    <a:t>錠</a:t>
                  </a:r>
                  <a:endParaRPr kumimoji="1" lang="ja-JP" altLang="en-US" dirty="0"/>
                </a:p>
              </p:txBody>
            </p:sp>
          </p:grpSp>
          <p:sp>
            <p:nvSpPr>
              <p:cNvPr id="29" name="正方形/長方形 28"/>
              <p:cNvSpPr/>
              <p:nvPr/>
            </p:nvSpPr>
            <p:spPr>
              <a:xfrm>
                <a:off x="6582035" y="3311623"/>
                <a:ext cx="1563128" cy="3583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6549090" y="3311623"/>
                <a:ext cx="1779361" cy="369332"/>
              </a:xfrm>
              <a:prstGeom prst="rect">
                <a:avLst/>
              </a:prstGeom>
              <a:noFill/>
            </p:spPr>
            <p:txBody>
              <a:bodyPr wrap="square" rtlCol="0">
                <a:spAutoFit/>
              </a:bodyPr>
              <a:lstStyle/>
              <a:p>
                <a:r>
                  <a:rPr lang="ja-JP" altLang="en-US" b="1" dirty="0"/>
                  <a:t>パキシル</a:t>
                </a:r>
                <a:r>
                  <a:rPr lang="en-US" altLang="ja-JP" b="1" dirty="0"/>
                  <a:t>CR</a:t>
                </a:r>
                <a:r>
                  <a:rPr lang="ja-JP" altLang="en-US" b="1" dirty="0"/>
                  <a:t>錠</a:t>
                </a:r>
                <a:endParaRPr kumimoji="1" lang="ja-JP" altLang="en-US" b="1" dirty="0"/>
              </a:p>
            </p:txBody>
          </p:sp>
          <p:sp>
            <p:nvSpPr>
              <p:cNvPr id="31" name="正方形/長方形 30"/>
              <p:cNvSpPr/>
              <p:nvPr/>
            </p:nvSpPr>
            <p:spPr>
              <a:xfrm>
                <a:off x="6549090" y="1606391"/>
                <a:ext cx="1596073" cy="321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6468773" y="1611467"/>
                <a:ext cx="1799972" cy="369332"/>
              </a:xfrm>
              <a:prstGeom prst="rect">
                <a:avLst/>
              </a:prstGeom>
              <a:noFill/>
            </p:spPr>
            <p:txBody>
              <a:bodyPr wrap="square" rtlCol="0">
                <a:spAutoFit/>
              </a:bodyPr>
              <a:lstStyle/>
              <a:p>
                <a:r>
                  <a:rPr lang="ja-JP" altLang="en-US" b="1" dirty="0"/>
                  <a:t>セロクラール錠</a:t>
                </a:r>
                <a:endParaRPr kumimoji="1" lang="ja-JP" altLang="en-US" b="1" dirty="0"/>
              </a:p>
            </p:txBody>
          </p:sp>
          <p:cxnSp>
            <p:nvCxnSpPr>
              <p:cNvPr id="34" name="直線コネクタ 33"/>
              <p:cNvCxnSpPr/>
              <p:nvPr/>
            </p:nvCxnSpPr>
            <p:spPr>
              <a:xfrm>
                <a:off x="735221" y="3698142"/>
                <a:ext cx="7836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751694" y="2985552"/>
                <a:ext cx="7836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751694" y="2219418"/>
                <a:ext cx="7836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726985" y="4443669"/>
                <a:ext cx="7836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720353" y="5180954"/>
                <a:ext cx="7836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1" name="グループ化 50"/>
              <p:cNvGrpSpPr/>
              <p:nvPr/>
            </p:nvGrpSpPr>
            <p:grpSpPr>
              <a:xfrm>
                <a:off x="228597" y="930887"/>
                <a:ext cx="521037" cy="4457383"/>
                <a:chOff x="228597" y="288323"/>
                <a:chExt cx="521037" cy="4457383"/>
              </a:xfrm>
            </p:grpSpPr>
            <p:sp>
              <p:nvSpPr>
                <p:cNvPr id="37" name="テキスト ボックス 36"/>
                <p:cNvSpPr txBox="1"/>
                <p:nvPr/>
              </p:nvSpPr>
              <p:spPr>
                <a:xfrm>
                  <a:off x="259494" y="2897659"/>
                  <a:ext cx="457194" cy="369332"/>
                </a:xfrm>
                <a:prstGeom prst="rect">
                  <a:avLst/>
                </a:prstGeom>
                <a:noFill/>
              </p:spPr>
              <p:txBody>
                <a:bodyPr wrap="square" rtlCol="0">
                  <a:spAutoFit/>
                </a:bodyPr>
                <a:lstStyle/>
                <a:p>
                  <a:r>
                    <a:rPr kumimoji="1" lang="en-US" altLang="ja-JP" dirty="0" smtClean="0"/>
                    <a:t>30</a:t>
                  </a:r>
                  <a:endParaRPr kumimoji="1" lang="ja-JP" altLang="en-US" dirty="0"/>
                </a:p>
              </p:txBody>
            </p:sp>
            <p:sp>
              <p:nvSpPr>
                <p:cNvPr id="45" name="テキスト ボックス 44"/>
                <p:cNvSpPr txBox="1"/>
                <p:nvPr/>
              </p:nvSpPr>
              <p:spPr>
                <a:xfrm>
                  <a:off x="263159" y="1392188"/>
                  <a:ext cx="457194" cy="369332"/>
                </a:xfrm>
                <a:prstGeom prst="rect">
                  <a:avLst/>
                </a:prstGeom>
                <a:noFill/>
              </p:spPr>
              <p:txBody>
                <a:bodyPr wrap="square" rtlCol="0">
                  <a:spAutoFit/>
                </a:bodyPr>
                <a:lstStyle/>
                <a:p>
                  <a:r>
                    <a:rPr lang="en-US" altLang="ja-JP" dirty="0"/>
                    <a:t>1</a:t>
                  </a:r>
                  <a:r>
                    <a:rPr kumimoji="1" lang="en-US" altLang="ja-JP" dirty="0" smtClean="0"/>
                    <a:t>0</a:t>
                  </a:r>
                  <a:endParaRPr kumimoji="1" lang="ja-JP" altLang="en-US" dirty="0"/>
                </a:p>
              </p:txBody>
            </p:sp>
            <p:sp>
              <p:nvSpPr>
                <p:cNvPr id="46" name="テキスト ボックス 45"/>
                <p:cNvSpPr txBox="1"/>
                <p:nvPr/>
              </p:nvSpPr>
              <p:spPr>
                <a:xfrm>
                  <a:off x="247140" y="2158322"/>
                  <a:ext cx="457194" cy="369332"/>
                </a:xfrm>
                <a:prstGeom prst="rect">
                  <a:avLst/>
                </a:prstGeom>
                <a:noFill/>
              </p:spPr>
              <p:txBody>
                <a:bodyPr wrap="square" rtlCol="0">
                  <a:spAutoFit/>
                </a:bodyPr>
                <a:lstStyle/>
                <a:p>
                  <a:r>
                    <a:rPr lang="en-US" altLang="ja-JP" dirty="0"/>
                    <a:t>2</a:t>
                  </a:r>
                  <a:r>
                    <a:rPr kumimoji="1" lang="en-US" altLang="ja-JP" dirty="0" smtClean="0"/>
                    <a:t>0</a:t>
                  </a:r>
                  <a:endParaRPr kumimoji="1" lang="ja-JP" altLang="en-US" dirty="0"/>
                </a:p>
              </p:txBody>
            </p:sp>
            <p:sp>
              <p:nvSpPr>
                <p:cNvPr id="47" name="テキスト ボックス 46"/>
                <p:cNvSpPr txBox="1"/>
                <p:nvPr/>
              </p:nvSpPr>
              <p:spPr>
                <a:xfrm>
                  <a:off x="288324" y="3630838"/>
                  <a:ext cx="457194" cy="369332"/>
                </a:xfrm>
                <a:prstGeom prst="rect">
                  <a:avLst/>
                </a:prstGeom>
                <a:noFill/>
              </p:spPr>
              <p:txBody>
                <a:bodyPr wrap="square" rtlCol="0">
                  <a:spAutoFit/>
                </a:bodyPr>
                <a:lstStyle/>
                <a:p>
                  <a:r>
                    <a:rPr lang="en-US" altLang="ja-JP" dirty="0"/>
                    <a:t>4</a:t>
                  </a:r>
                  <a:r>
                    <a:rPr kumimoji="1" lang="en-US" altLang="ja-JP" dirty="0" smtClean="0"/>
                    <a:t>0</a:t>
                  </a:r>
                  <a:endParaRPr kumimoji="1" lang="ja-JP" altLang="en-US" dirty="0"/>
                </a:p>
              </p:txBody>
            </p:sp>
            <p:sp>
              <p:nvSpPr>
                <p:cNvPr id="48" name="テキスト ボックス 47"/>
                <p:cNvSpPr txBox="1"/>
                <p:nvPr/>
              </p:nvSpPr>
              <p:spPr>
                <a:xfrm>
                  <a:off x="292440" y="4376374"/>
                  <a:ext cx="457194" cy="369332"/>
                </a:xfrm>
                <a:prstGeom prst="rect">
                  <a:avLst/>
                </a:prstGeom>
                <a:noFill/>
              </p:spPr>
              <p:txBody>
                <a:bodyPr wrap="square" rtlCol="0">
                  <a:spAutoFit/>
                </a:bodyPr>
                <a:lstStyle/>
                <a:p>
                  <a:r>
                    <a:rPr lang="en-US" altLang="ja-JP" dirty="0"/>
                    <a:t>5</a:t>
                  </a:r>
                  <a:r>
                    <a:rPr kumimoji="1" lang="en-US" altLang="ja-JP" dirty="0" smtClean="0"/>
                    <a:t>0</a:t>
                  </a:r>
                  <a:endParaRPr kumimoji="1" lang="ja-JP" altLang="en-US" dirty="0"/>
                </a:p>
              </p:txBody>
            </p:sp>
            <p:sp>
              <p:nvSpPr>
                <p:cNvPr id="49" name="テキスト ボックス 48"/>
                <p:cNvSpPr txBox="1"/>
                <p:nvPr/>
              </p:nvSpPr>
              <p:spPr>
                <a:xfrm>
                  <a:off x="288324" y="541588"/>
                  <a:ext cx="457194" cy="369332"/>
                </a:xfrm>
                <a:prstGeom prst="rect">
                  <a:avLst/>
                </a:prstGeom>
                <a:noFill/>
              </p:spPr>
              <p:txBody>
                <a:bodyPr wrap="square" rtlCol="0">
                  <a:spAutoFit/>
                </a:bodyPr>
                <a:lstStyle/>
                <a:p>
                  <a:r>
                    <a:rPr lang="en-US" altLang="ja-JP" dirty="0"/>
                    <a:t> </a:t>
                  </a:r>
                  <a:r>
                    <a:rPr kumimoji="1" lang="en-US" altLang="ja-JP" dirty="0" smtClean="0"/>
                    <a:t>0</a:t>
                  </a:r>
                  <a:endParaRPr kumimoji="1" lang="ja-JP" altLang="en-US" dirty="0"/>
                </a:p>
              </p:txBody>
            </p:sp>
            <p:sp>
              <p:nvSpPr>
                <p:cNvPr id="50" name="テキスト ボックス 49"/>
                <p:cNvSpPr txBox="1"/>
                <p:nvPr/>
              </p:nvSpPr>
              <p:spPr>
                <a:xfrm>
                  <a:off x="228597" y="288323"/>
                  <a:ext cx="516921" cy="369332"/>
                </a:xfrm>
                <a:prstGeom prst="rect">
                  <a:avLst/>
                </a:prstGeom>
                <a:noFill/>
              </p:spPr>
              <p:txBody>
                <a:bodyPr wrap="square" rtlCol="0">
                  <a:spAutoFit/>
                </a:bodyPr>
                <a:lstStyle/>
                <a:p>
                  <a:r>
                    <a:rPr kumimoji="1" lang="en-US" altLang="ja-JP" dirty="0" smtClean="0"/>
                    <a:t>(N)</a:t>
                  </a:r>
                  <a:endParaRPr kumimoji="1" lang="ja-JP" altLang="en-US" dirty="0"/>
                </a:p>
              </p:txBody>
            </p:sp>
          </p:grpSp>
          <p:sp>
            <p:nvSpPr>
              <p:cNvPr id="4" name="正方形/長方形 3"/>
              <p:cNvSpPr/>
              <p:nvPr/>
            </p:nvSpPr>
            <p:spPr>
              <a:xfrm>
                <a:off x="410062" y="5609980"/>
                <a:ext cx="8635084" cy="12480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6" name="グループ化 35"/>
              <p:cNvGrpSpPr/>
              <p:nvPr/>
            </p:nvGrpSpPr>
            <p:grpSpPr>
              <a:xfrm>
                <a:off x="621035" y="5597691"/>
                <a:ext cx="8213138" cy="802375"/>
                <a:chOff x="593118" y="4950940"/>
                <a:chExt cx="8213138" cy="802375"/>
              </a:xfrm>
            </p:grpSpPr>
            <p:cxnSp>
              <p:nvCxnSpPr>
                <p:cNvPr id="5" name="直線コネクタ 4"/>
                <p:cNvCxnSpPr/>
                <p:nvPr/>
              </p:nvCxnSpPr>
              <p:spPr>
                <a:xfrm>
                  <a:off x="704334" y="4950940"/>
                  <a:ext cx="78588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593118" y="4967400"/>
                  <a:ext cx="284206" cy="369332"/>
                </a:xfrm>
                <a:prstGeom prst="rect">
                  <a:avLst/>
                </a:prstGeom>
                <a:noFill/>
              </p:spPr>
              <p:txBody>
                <a:bodyPr wrap="square" rtlCol="0">
                  <a:spAutoFit/>
                </a:bodyPr>
                <a:lstStyle/>
                <a:p>
                  <a:r>
                    <a:rPr kumimoji="1" lang="en-US" altLang="ja-JP" dirty="0" smtClean="0"/>
                    <a:t>0</a:t>
                  </a:r>
                  <a:endParaRPr kumimoji="1" lang="ja-JP" altLang="en-US" dirty="0"/>
                </a:p>
              </p:txBody>
            </p:sp>
            <p:sp>
              <p:nvSpPr>
                <p:cNvPr id="14" name="テキスト ボックス 13"/>
                <p:cNvSpPr txBox="1"/>
                <p:nvPr/>
              </p:nvSpPr>
              <p:spPr>
                <a:xfrm>
                  <a:off x="1276868" y="4983873"/>
                  <a:ext cx="601353" cy="369332"/>
                </a:xfrm>
                <a:prstGeom prst="rect">
                  <a:avLst/>
                </a:prstGeom>
                <a:noFill/>
              </p:spPr>
              <p:txBody>
                <a:bodyPr wrap="square" rtlCol="0">
                  <a:spAutoFit/>
                </a:bodyPr>
                <a:lstStyle/>
                <a:p>
                  <a:r>
                    <a:rPr lang="en-US" altLang="ja-JP" dirty="0" smtClean="0"/>
                    <a:t>2.0</a:t>
                  </a:r>
                  <a:endParaRPr kumimoji="1" lang="ja-JP" altLang="en-US" dirty="0"/>
                </a:p>
              </p:txBody>
            </p:sp>
            <p:sp>
              <p:nvSpPr>
                <p:cNvPr id="15" name="テキスト ボックス 14"/>
                <p:cNvSpPr txBox="1"/>
                <p:nvPr/>
              </p:nvSpPr>
              <p:spPr>
                <a:xfrm>
                  <a:off x="2092406" y="4979763"/>
                  <a:ext cx="601353" cy="369332"/>
                </a:xfrm>
                <a:prstGeom prst="rect">
                  <a:avLst/>
                </a:prstGeom>
                <a:noFill/>
              </p:spPr>
              <p:txBody>
                <a:bodyPr wrap="square" rtlCol="0">
                  <a:spAutoFit/>
                </a:bodyPr>
                <a:lstStyle/>
                <a:p>
                  <a:r>
                    <a:rPr lang="en-US" altLang="ja-JP" dirty="0"/>
                    <a:t>4</a:t>
                  </a:r>
                  <a:r>
                    <a:rPr lang="en-US" altLang="ja-JP" dirty="0" smtClean="0"/>
                    <a:t>.0</a:t>
                  </a:r>
                  <a:endParaRPr kumimoji="1" lang="ja-JP" altLang="en-US" dirty="0"/>
                </a:p>
              </p:txBody>
            </p:sp>
            <p:sp>
              <p:nvSpPr>
                <p:cNvPr id="16" name="テキスト ボックス 15"/>
                <p:cNvSpPr txBox="1"/>
                <p:nvPr/>
              </p:nvSpPr>
              <p:spPr>
                <a:xfrm>
                  <a:off x="3694680" y="4985242"/>
                  <a:ext cx="601353" cy="369332"/>
                </a:xfrm>
                <a:prstGeom prst="rect">
                  <a:avLst/>
                </a:prstGeom>
                <a:noFill/>
              </p:spPr>
              <p:txBody>
                <a:bodyPr wrap="square" rtlCol="0">
                  <a:spAutoFit/>
                </a:bodyPr>
                <a:lstStyle/>
                <a:p>
                  <a:r>
                    <a:rPr lang="en-US" altLang="ja-JP" dirty="0"/>
                    <a:t>8</a:t>
                  </a:r>
                  <a:r>
                    <a:rPr lang="en-US" altLang="ja-JP" dirty="0" smtClean="0"/>
                    <a:t>.0</a:t>
                  </a:r>
                  <a:endParaRPr kumimoji="1" lang="ja-JP" altLang="en-US" dirty="0"/>
                </a:p>
              </p:txBody>
            </p:sp>
            <p:sp>
              <p:nvSpPr>
                <p:cNvPr id="17" name="テキスト ボックス 16"/>
                <p:cNvSpPr txBox="1"/>
                <p:nvPr/>
              </p:nvSpPr>
              <p:spPr>
                <a:xfrm>
                  <a:off x="4388712" y="4985242"/>
                  <a:ext cx="601353" cy="369332"/>
                </a:xfrm>
                <a:prstGeom prst="rect">
                  <a:avLst/>
                </a:prstGeom>
                <a:noFill/>
              </p:spPr>
              <p:txBody>
                <a:bodyPr wrap="square" rtlCol="0">
                  <a:spAutoFit/>
                </a:bodyPr>
                <a:lstStyle/>
                <a:p>
                  <a:r>
                    <a:rPr lang="en-US" altLang="ja-JP" dirty="0" smtClean="0"/>
                    <a:t>10.0</a:t>
                  </a:r>
                  <a:endParaRPr kumimoji="1" lang="ja-JP" altLang="en-US" dirty="0"/>
                </a:p>
              </p:txBody>
            </p:sp>
            <p:sp>
              <p:nvSpPr>
                <p:cNvPr id="18" name="テキスト ボックス 17"/>
                <p:cNvSpPr txBox="1"/>
                <p:nvPr/>
              </p:nvSpPr>
              <p:spPr>
                <a:xfrm>
                  <a:off x="5148659" y="4981114"/>
                  <a:ext cx="601353" cy="369332"/>
                </a:xfrm>
                <a:prstGeom prst="rect">
                  <a:avLst/>
                </a:prstGeom>
                <a:noFill/>
              </p:spPr>
              <p:txBody>
                <a:bodyPr wrap="square" rtlCol="0">
                  <a:spAutoFit/>
                </a:bodyPr>
                <a:lstStyle/>
                <a:p>
                  <a:r>
                    <a:rPr lang="en-US" altLang="ja-JP" dirty="0" smtClean="0"/>
                    <a:t>12.0</a:t>
                  </a:r>
                  <a:endParaRPr kumimoji="1" lang="ja-JP" altLang="en-US" dirty="0"/>
                </a:p>
              </p:txBody>
            </p:sp>
            <p:sp>
              <p:nvSpPr>
                <p:cNvPr id="19" name="テキスト ボックス 18"/>
                <p:cNvSpPr txBox="1"/>
                <p:nvPr/>
              </p:nvSpPr>
              <p:spPr>
                <a:xfrm>
                  <a:off x="5980682" y="4997599"/>
                  <a:ext cx="601353" cy="369332"/>
                </a:xfrm>
                <a:prstGeom prst="rect">
                  <a:avLst/>
                </a:prstGeom>
                <a:noFill/>
              </p:spPr>
              <p:txBody>
                <a:bodyPr wrap="square" rtlCol="0">
                  <a:spAutoFit/>
                </a:bodyPr>
                <a:lstStyle/>
                <a:p>
                  <a:r>
                    <a:rPr lang="en-US" altLang="ja-JP" dirty="0" smtClean="0"/>
                    <a:t>14.0</a:t>
                  </a:r>
                  <a:endParaRPr kumimoji="1" lang="ja-JP" altLang="en-US" dirty="0"/>
                </a:p>
              </p:txBody>
            </p:sp>
            <p:sp>
              <p:nvSpPr>
                <p:cNvPr id="20" name="テキスト ボックス 19"/>
                <p:cNvSpPr txBox="1"/>
                <p:nvPr/>
              </p:nvSpPr>
              <p:spPr>
                <a:xfrm>
                  <a:off x="6705605" y="4987971"/>
                  <a:ext cx="601353" cy="369332"/>
                </a:xfrm>
                <a:prstGeom prst="rect">
                  <a:avLst/>
                </a:prstGeom>
                <a:noFill/>
              </p:spPr>
              <p:txBody>
                <a:bodyPr wrap="square" rtlCol="0">
                  <a:spAutoFit/>
                </a:bodyPr>
                <a:lstStyle/>
                <a:p>
                  <a:r>
                    <a:rPr lang="en-US" altLang="ja-JP" dirty="0" smtClean="0"/>
                    <a:t>16.0</a:t>
                  </a:r>
                  <a:endParaRPr kumimoji="1" lang="ja-JP" altLang="en-US" dirty="0"/>
                </a:p>
              </p:txBody>
            </p:sp>
            <p:sp>
              <p:nvSpPr>
                <p:cNvPr id="21" name="テキスト ボックス 20"/>
                <p:cNvSpPr txBox="1"/>
                <p:nvPr/>
              </p:nvSpPr>
              <p:spPr>
                <a:xfrm>
                  <a:off x="2858549" y="4976986"/>
                  <a:ext cx="601353" cy="369332"/>
                </a:xfrm>
                <a:prstGeom prst="rect">
                  <a:avLst/>
                </a:prstGeom>
                <a:noFill/>
              </p:spPr>
              <p:txBody>
                <a:bodyPr wrap="square" rtlCol="0">
                  <a:spAutoFit/>
                </a:bodyPr>
                <a:lstStyle/>
                <a:p>
                  <a:r>
                    <a:rPr lang="en-US" altLang="ja-JP" dirty="0"/>
                    <a:t>6</a:t>
                  </a:r>
                  <a:r>
                    <a:rPr lang="en-US" altLang="ja-JP" dirty="0" smtClean="0"/>
                    <a:t>.0</a:t>
                  </a:r>
                  <a:endParaRPr kumimoji="1" lang="ja-JP" altLang="en-US" dirty="0"/>
                </a:p>
              </p:txBody>
            </p:sp>
            <p:sp>
              <p:nvSpPr>
                <p:cNvPr id="22" name="テキスト ボックス 21"/>
                <p:cNvSpPr txBox="1"/>
                <p:nvPr/>
              </p:nvSpPr>
              <p:spPr>
                <a:xfrm>
                  <a:off x="7459367" y="4971470"/>
                  <a:ext cx="601353" cy="369332"/>
                </a:xfrm>
                <a:prstGeom prst="rect">
                  <a:avLst/>
                </a:prstGeom>
                <a:noFill/>
              </p:spPr>
              <p:txBody>
                <a:bodyPr wrap="square" rtlCol="0">
                  <a:spAutoFit/>
                </a:bodyPr>
                <a:lstStyle/>
                <a:p>
                  <a:r>
                    <a:rPr lang="en-US" altLang="ja-JP" dirty="0" smtClean="0"/>
                    <a:t>18.0</a:t>
                  </a:r>
                  <a:endParaRPr kumimoji="1" lang="ja-JP" altLang="en-US" dirty="0"/>
                </a:p>
              </p:txBody>
            </p:sp>
            <p:sp>
              <p:nvSpPr>
                <p:cNvPr id="23" name="テキスト ボックス 22"/>
                <p:cNvSpPr txBox="1"/>
                <p:nvPr/>
              </p:nvSpPr>
              <p:spPr>
                <a:xfrm>
                  <a:off x="8204903" y="4963229"/>
                  <a:ext cx="601353" cy="369332"/>
                </a:xfrm>
                <a:prstGeom prst="rect">
                  <a:avLst/>
                </a:prstGeom>
                <a:noFill/>
              </p:spPr>
              <p:txBody>
                <a:bodyPr wrap="square" rtlCol="0">
                  <a:spAutoFit/>
                </a:bodyPr>
                <a:lstStyle/>
                <a:p>
                  <a:r>
                    <a:rPr lang="en-US" altLang="ja-JP" dirty="0" smtClean="0"/>
                    <a:t>20.0</a:t>
                  </a:r>
                  <a:endParaRPr kumimoji="1" lang="ja-JP" altLang="en-US" dirty="0"/>
                </a:p>
              </p:txBody>
            </p:sp>
            <p:sp>
              <p:nvSpPr>
                <p:cNvPr id="24" name="テキスト ボックス 23"/>
                <p:cNvSpPr txBox="1"/>
                <p:nvPr/>
              </p:nvSpPr>
              <p:spPr>
                <a:xfrm>
                  <a:off x="3954173" y="5353205"/>
                  <a:ext cx="1217140" cy="400110"/>
                </a:xfrm>
                <a:prstGeom prst="rect">
                  <a:avLst/>
                </a:prstGeom>
                <a:noFill/>
              </p:spPr>
              <p:txBody>
                <a:bodyPr wrap="square" rtlCol="0">
                  <a:spAutoFit/>
                </a:bodyPr>
                <a:lstStyle/>
                <a:p>
                  <a:r>
                    <a:rPr kumimoji="1" lang="ja-JP" altLang="en-US" sz="2000" b="1" dirty="0" smtClean="0"/>
                    <a:t>時間（Ｓ）</a:t>
                  </a:r>
                  <a:endParaRPr kumimoji="1" lang="ja-JP" altLang="en-US" sz="2000" b="1" dirty="0"/>
                </a:p>
              </p:txBody>
            </p:sp>
          </p:grpSp>
          <p:sp>
            <p:nvSpPr>
              <p:cNvPr id="7" name="正方形/長方形 6"/>
              <p:cNvSpPr/>
              <p:nvPr/>
            </p:nvSpPr>
            <p:spPr>
              <a:xfrm>
                <a:off x="704334" y="976196"/>
                <a:ext cx="8129839" cy="369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8533497" y="1160862"/>
                <a:ext cx="412796" cy="44491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2" name="テキスト ボックス 51"/>
            <p:cNvSpPr txBox="1"/>
            <p:nvPr/>
          </p:nvSpPr>
          <p:spPr>
            <a:xfrm>
              <a:off x="1767018" y="407775"/>
              <a:ext cx="5745892" cy="707886"/>
            </a:xfrm>
            <a:prstGeom prst="rect">
              <a:avLst/>
            </a:prstGeom>
            <a:noFill/>
          </p:spPr>
          <p:txBody>
            <a:bodyPr wrap="square" rtlCol="0">
              <a:spAutoFit/>
            </a:bodyPr>
            <a:lstStyle/>
            <a:p>
              <a:r>
                <a:rPr kumimoji="1" lang="ja-JP" altLang="en-US" sz="4000" u="sng" dirty="0" smtClean="0">
                  <a:solidFill>
                    <a:srgbClr val="0070C0"/>
                  </a:solidFill>
                </a:rPr>
                <a:t>ＰＴＰ包装開封強度曲線</a:t>
              </a:r>
              <a:endParaRPr kumimoji="1" lang="ja-JP" altLang="en-US" sz="4000" u="sng" dirty="0">
                <a:solidFill>
                  <a:srgbClr val="0070C0"/>
                </a:solidFill>
              </a:endParaRPr>
            </a:p>
          </p:txBody>
        </p:sp>
        <p:sp>
          <p:nvSpPr>
            <p:cNvPr id="3" name="正方形/長方形 2"/>
            <p:cNvSpPr/>
            <p:nvPr/>
          </p:nvSpPr>
          <p:spPr>
            <a:xfrm>
              <a:off x="621036" y="1160862"/>
              <a:ext cx="143012" cy="44491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254483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280159" y="783771"/>
            <a:ext cx="6727372" cy="64633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2" name="正方形/長方形 1"/>
          <p:cNvSpPr/>
          <p:nvPr/>
        </p:nvSpPr>
        <p:spPr>
          <a:xfrm>
            <a:off x="822960" y="1812560"/>
            <a:ext cx="7811589" cy="3046988"/>
          </a:xfrm>
          <a:prstGeom prst="rect">
            <a:avLst/>
          </a:prstGeom>
        </p:spPr>
        <p:txBody>
          <a:bodyPr wrap="square">
            <a:spAutoFit/>
          </a:bodyPr>
          <a:lstStyle/>
          <a:p>
            <a:r>
              <a:rPr lang="ja-JP" altLang="ja-JP" sz="3200" dirty="0"/>
              <a:t>【方法】対象者は、四国調剤グループ内</a:t>
            </a:r>
            <a:r>
              <a:rPr lang="ja-JP" altLang="ja-JP" sz="3200" dirty="0" smtClean="0"/>
              <a:t>の</a:t>
            </a:r>
            <a:endParaRPr lang="en-US" altLang="ja-JP" sz="3200" dirty="0" smtClean="0"/>
          </a:p>
          <a:p>
            <a:r>
              <a:rPr lang="ja-JP" altLang="ja-JP" sz="3200" dirty="0" smtClean="0"/>
              <a:t>２</a:t>
            </a:r>
            <a:r>
              <a:rPr lang="ja-JP" altLang="ja-JP" sz="3200" dirty="0"/>
              <a:t>店舗に来局された７０歳以上の</a:t>
            </a:r>
            <a:r>
              <a:rPr lang="ja-JP" altLang="ja-JP" sz="3200" dirty="0" smtClean="0"/>
              <a:t>女性</a:t>
            </a:r>
            <a:r>
              <a:rPr lang="ja-JP" altLang="en-US" sz="3200" dirty="0" smtClean="0"/>
              <a:t>２２名</a:t>
            </a:r>
            <a:r>
              <a:rPr lang="ja-JP" altLang="ja-JP" sz="3200" dirty="0" smtClean="0"/>
              <a:t>と</a:t>
            </a:r>
            <a:r>
              <a:rPr lang="ja-JP" altLang="ja-JP" sz="3200" dirty="0"/>
              <a:t>した。対象者には、市販医薬品のＰＴＰ包装から薬剤を取り出してもらい、取り出しにかかる時間、</a:t>
            </a:r>
            <a:r>
              <a:rPr lang="ja-JP" altLang="ja-JP" sz="3200" dirty="0" smtClean="0"/>
              <a:t>握力を</a:t>
            </a:r>
            <a:r>
              <a:rPr lang="ja-JP" altLang="ja-JP" sz="3200" dirty="0"/>
              <a:t>測定した</a:t>
            </a:r>
            <a:r>
              <a:rPr lang="ja-JP" altLang="ja-JP" sz="3200" dirty="0" smtClean="0"/>
              <a:t>。</a:t>
            </a:r>
            <a:r>
              <a:rPr lang="ja-JP" altLang="en-US" sz="3200" dirty="0" smtClean="0"/>
              <a:t>また、対象者かの意見、感想も聞き取った。</a:t>
            </a:r>
            <a:endParaRPr lang="ja-JP" altLang="en-US" sz="3200" dirty="0"/>
          </a:p>
        </p:txBody>
      </p:sp>
      <p:sp>
        <p:nvSpPr>
          <p:cNvPr id="3" name="テキスト ボックス 2"/>
          <p:cNvSpPr txBox="1"/>
          <p:nvPr/>
        </p:nvSpPr>
        <p:spPr>
          <a:xfrm>
            <a:off x="1280159" y="783771"/>
            <a:ext cx="6871063" cy="646331"/>
          </a:xfrm>
          <a:prstGeom prst="rect">
            <a:avLst/>
          </a:prstGeom>
          <a:noFill/>
        </p:spPr>
        <p:txBody>
          <a:bodyPr wrap="square" rtlCol="0">
            <a:spAutoFit/>
          </a:bodyPr>
          <a:lstStyle/>
          <a:p>
            <a:r>
              <a:rPr kumimoji="1" lang="ja-JP" altLang="en-US" sz="3600" dirty="0" smtClean="0"/>
              <a:t>７０歳以上の女性来局者での検討</a:t>
            </a:r>
            <a:endParaRPr kumimoji="1" lang="ja-JP" altLang="en-US" sz="3600" dirty="0"/>
          </a:p>
        </p:txBody>
      </p:sp>
    </p:spTree>
    <p:extLst>
      <p:ext uri="{BB962C8B-B14F-4D97-AF65-F5344CB8AC3E}">
        <p14:creationId xmlns:p14="http://schemas.microsoft.com/office/powerpoint/2010/main" val="4062273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370703" y="1556951"/>
            <a:ext cx="8353167" cy="337777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11" name="正方形/長方形 10"/>
          <p:cNvSpPr/>
          <p:nvPr/>
        </p:nvSpPr>
        <p:spPr>
          <a:xfrm>
            <a:off x="370703" y="5012566"/>
            <a:ext cx="8353167" cy="164772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2496419" y="554995"/>
            <a:ext cx="4485150" cy="707886"/>
          </a:xfrm>
          <a:prstGeom prst="rect">
            <a:avLst/>
          </a:prstGeom>
          <a:noFill/>
        </p:spPr>
        <p:txBody>
          <a:bodyPr wrap="square" rtlCol="0">
            <a:spAutoFit/>
          </a:bodyPr>
          <a:lstStyle/>
          <a:p>
            <a:r>
              <a:rPr kumimoji="1" lang="ja-JP" altLang="en-US" sz="4000" b="1" u="sng" dirty="0" smtClean="0">
                <a:solidFill>
                  <a:srgbClr val="0070C0"/>
                </a:solidFill>
              </a:rPr>
              <a:t>対象者の基礎資料</a:t>
            </a:r>
            <a:endParaRPr kumimoji="1" lang="en-US" altLang="ja-JP" sz="4000" b="1" u="sng" dirty="0" smtClean="0">
              <a:solidFill>
                <a:srgbClr val="0070C0"/>
              </a:solidFill>
            </a:endParaRPr>
          </a:p>
        </p:txBody>
      </p:sp>
      <p:sp>
        <p:nvSpPr>
          <p:cNvPr id="3" name="テキスト ボックス 2"/>
          <p:cNvSpPr txBox="1"/>
          <p:nvPr/>
        </p:nvSpPr>
        <p:spPr>
          <a:xfrm>
            <a:off x="1776548" y="1698171"/>
            <a:ext cx="5859928" cy="584775"/>
          </a:xfrm>
          <a:prstGeom prst="rect">
            <a:avLst/>
          </a:prstGeom>
          <a:noFill/>
        </p:spPr>
        <p:txBody>
          <a:bodyPr wrap="square" rtlCol="0">
            <a:spAutoFit/>
          </a:bodyPr>
          <a:lstStyle/>
          <a:p>
            <a:r>
              <a:rPr kumimoji="1" lang="ja-JP" altLang="en-US" sz="3200" b="1" dirty="0" smtClean="0">
                <a:latin typeface="+mj-ea"/>
                <a:ea typeface="+mj-ea"/>
              </a:rPr>
              <a:t>年    齢   ：７９．５　</a:t>
            </a:r>
            <a:r>
              <a:rPr kumimoji="1" lang="en-US" altLang="ja-JP" sz="3200" b="1" dirty="0" smtClean="0">
                <a:latin typeface="+mj-ea"/>
                <a:ea typeface="+mj-ea"/>
              </a:rPr>
              <a:t>±</a:t>
            </a:r>
            <a:r>
              <a:rPr kumimoji="1" lang="ja-JP" altLang="en-US" sz="3200" b="1" dirty="0" smtClean="0">
                <a:latin typeface="+mj-ea"/>
                <a:ea typeface="+mj-ea"/>
              </a:rPr>
              <a:t>　５．７ </a:t>
            </a:r>
            <a:r>
              <a:rPr kumimoji="1" lang="en-US" altLang="ja-JP" sz="3200" b="1" dirty="0" smtClean="0">
                <a:latin typeface="+mj-ea"/>
                <a:ea typeface="+mj-ea"/>
              </a:rPr>
              <a:t>(</a:t>
            </a:r>
            <a:r>
              <a:rPr kumimoji="1" lang="ja-JP" altLang="en-US" sz="3200" b="1" dirty="0" smtClean="0">
                <a:latin typeface="+mj-ea"/>
                <a:ea typeface="+mj-ea"/>
              </a:rPr>
              <a:t>才</a:t>
            </a:r>
            <a:r>
              <a:rPr kumimoji="1" lang="en-US" altLang="ja-JP" sz="3200" b="1" dirty="0" smtClean="0">
                <a:latin typeface="+mj-ea"/>
                <a:ea typeface="+mj-ea"/>
              </a:rPr>
              <a:t>)</a:t>
            </a:r>
            <a:endParaRPr kumimoji="1" lang="ja-JP" altLang="en-US" sz="3200" b="1" dirty="0">
              <a:latin typeface="+mj-ea"/>
              <a:ea typeface="+mj-ea"/>
            </a:endParaRPr>
          </a:p>
        </p:txBody>
      </p:sp>
      <p:sp>
        <p:nvSpPr>
          <p:cNvPr id="4" name="テキスト ボックス 3"/>
          <p:cNvSpPr txBox="1"/>
          <p:nvPr/>
        </p:nvSpPr>
        <p:spPr>
          <a:xfrm>
            <a:off x="1798318" y="2255524"/>
            <a:ext cx="5998795" cy="584775"/>
          </a:xfrm>
          <a:prstGeom prst="rect">
            <a:avLst/>
          </a:prstGeom>
          <a:noFill/>
        </p:spPr>
        <p:txBody>
          <a:bodyPr wrap="square" rtlCol="0">
            <a:spAutoFit/>
          </a:bodyPr>
          <a:lstStyle/>
          <a:p>
            <a:r>
              <a:rPr lang="ja-JP" altLang="en-US" sz="3200" b="1" dirty="0" smtClean="0">
                <a:latin typeface="+mj-ea"/>
                <a:ea typeface="+mj-ea"/>
              </a:rPr>
              <a:t>握力（右）</a:t>
            </a:r>
            <a:r>
              <a:rPr kumimoji="1" lang="ja-JP" altLang="en-US" sz="3200" b="1" dirty="0" smtClean="0">
                <a:latin typeface="+mj-ea"/>
                <a:ea typeface="+mj-ea"/>
              </a:rPr>
              <a:t>：１７．１　</a:t>
            </a:r>
            <a:r>
              <a:rPr kumimoji="1" lang="en-US" altLang="ja-JP" sz="3200" b="1" dirty="0" smtClean="0">
                <a:latin typeface="+mj-ea"/>
                <a:ea typeface="+mj-ea"/>
              </a:rPr>
              <a:t>±</a:t>
            </a:r>
            <a:r>
              <a:rPr kumimoji="1" lang="ja-JP" altLang="en-US" sz="3200" b="1" dirty="0" smtClean="0">
                <a:latin typeface="+mj-ea"/>
                <a:ea typeface="+mj-ea"/>
              </a:rPr>
              <a:t>　３．６　（</a:t>
            </a:r>
            <a:r>
              <a:rPr kumimoji="1" lang="en-US" altLang="ja-JP" sz="3200" b="1" dirty="0" smtClean="0">
                <a:latin typeface="+mj-ea"/>
                <a:ea typeface="+mj-ea"/>
              </a:rPr>
              <a:t>kg</a:t>
            </a:r>
            <a:r>
              <a:rPr kumimoji="1" lang="ja-JP" altLang="en-US" sz="3200" b="1" dirty="0" smtClean="0">
                <a:latin typeface="+mj-ea"/>
                <a:ea typeface="+mj-ea"/>
              </a:rPr>
              <a:t>）</a:t>
            </a:r>
            <a:endParaRPr kumimoji="1" lang="ja-JP" altLang="en-US" sz="3200" b="1" dirty="0">
              <a:latin typeface="+mj-ea"/>
              <a:ea typeface="+mj-ea"/>
            </a:endParaRPr>
          </a:p>
        </p:txBody>
      </p:sp>
      <p:sp>
        <p:nvSpPr>
          <p:cNvPr id="5" name="テキスト ボックス 4"/>
          <p:cNvSpPr txBox="1"/>
          <p:nvPr/>
        </p:nvSpPr>
        <p:spPr>
          <a:xfrm>
            <a:off x="1811380" y="2843359"/>
            <a:ext cx="6261465" cy="584775"/>
          </a:xfrm>
          <a:prstGeom prst="rect">
            <a:avLst/>
          </a:prstGeom>
          <a:noFill/>
        </p:spPr>
        <p:txBody>
          <a:bodyPr wrap="square" rtlCol="0">
            <a:spAutoFit/>
          </a:bodyPr>
          <a:lstStyle/>
          <a:p>
            <a:r>
              <a:rPr lang="ja-JP" altLang="en-US" sz="3200" b="1" dirty="0" smtClean="0">
                <a:latin typeface="+mj-ea"/>
                <a:ea typeface="+mj-ea"/>
              </a:rPr>
              <a:t>握力（左）</a:t>
            </a:r>
            <a:r>
              <a:rPr kumimoji="1" lang="ja-JP" altLang="en-US" sz="3200" b="1" dirty="0" smtClean="0">
                <a:latin typeface="+mj-ea"/>
                <a:ea typeface="+mj-ea"/>
              </a:rPr>
              <a:t>：１５．８　</a:t>
            </a:r>
            <a:r>
              <a:rPr kumimoji="1" lang="en-US" altLang="ja-JP" sz="3200" b="1" dirty="0" smtClean="0">
                <a:latin typeface="+mj-ea"/>
                <a:ea typeface="+mj-ea"/>
              </a:rPr>
              <a:t>±</a:t>
            </a:r>
            <a:r>
              <a:rPr kumimoji="1" lang="ja-JP" altLang="en-US" sz="3200" b="1" dirty="0" smtClean="0">
                <a:latin typeface="+mj-ea"/>
                <a:ea typeface="+mj-ea"/>
              </a:rPr>
              <a:t>　３．４　（</a:t>
            </a:r>
            <a:r>
              <a:rPr kumimoji="1" lang="en-US" altLang="ja-JP" sz="3200" b="1" dirty="0" smtClean="0">
                <a:latin typeface="+mj-ea"/>
                <a:ea typeface="+mj-ea"/>
              </a:rPr>
              <a:t>kg</a:t>
            </a:r>
            <a:r>
              <a:rPr kumimoji="1" lang="ja-JP" altLang="en-US" sz="3200" b="1" dirty="0" smtClean="0">
                <a:latin typeface="+mj-ea"/>
                <a:ea typeface="+mj-ea"/>
              </a:rPr>
              <a:t>）</a:t>
            </a:r>
            <a:endParaRPr kumimoji="1" lang="en-US" altLang="ja-JP" sz="3200" b="1" dirty="0" smtClean="0">
              <a:latin typeface="+mj-ea"/>
              <a:ea typeface="+mj-ea"/>
            </a:endParaRPr>
          </a:p>
        </p:txBody>
      </p:sp>
      <p:sp>
        <p:nvSpPr>
          <p:cNvPr id="6" name="テキスト ボックス 5"/>
          <p:cNvSpPr txBox="1"/>
          <p:nvPr/>
        </p:nvSpPr>
        <p:spPr>
          <a:xfrm>
            <a:off x="1833152" y="3452964"/>
            <a:ext cx="4271554" cy="584775"/>
          </a:xfrm>
          <a:prstGeom prst="rect">
            <a:avLst/>
          </a:prstGeom>
          <a:noFill/>
        </p:spPr>
        <p:txBody>
          <a:bodyPr wrap="square" rtlCol="0">
            <a:spAutoFit/>
          </a:bodyPr>
          <a:lstStyle/>
          <a:p>
            <a:r>
              <a:rPr lang="ja-JP" altLang="en-US" sz="3200" b="1" dirty="0" smtClean="0">
                <a:latin typeface="+mj-ea"/>
                <a:ea typeface="+mj-ea"/>
              </a:rPr>
              <a:t>取り出し方法</a:t>
            </a:r>
            <a:endParaRPr kumimoji="1" lang="ja-JP" altLang="en-US" sz="3200" b="1" dirty="0">
              <a:latin typeface="+mj-ea"/>
              <a:ea typeface="+mj-ea"/>
            </a:endParaRPr>
          </a:p>
        </p:txBody>
      </p:sp>
      <p:sp>
        <p:nvSpPr>
          <p:cNvPr id="7" name="テキスト ボックス 6"/>
          <p:cNvSpPr txBox="1"/>
          <p:nvPr/>
        </p:nvSpPr>
        <p:spPr>
          <a:xfrm>
            <a:off x="2420991" y="3949358"/>
            <a:ext cx="4271554" cy="584775"/>
          </a:xfrm>
          <a:prstGeom prst="rect">
            <a:avLst/>
          </a:prstGeom>
          <a:noFill/>
        </p:spPr>
        <p:txBody>
          <a:bodyPr wrap="square" rtlCol="0">
            <a:spAutoFit/>
          </a:bodyPr>
          <a:lstStyle/>
          <a:p>
            <a:r>
              <a:rPr lang="ja-JP" altLang="en-US" sz="3200" b="1" dirty="0" smtClean="0">
                <a:latin typeface="+mj-ea"/>
                <a:ea typeface="+mj-ea"/>
              </a:rPr>
              <a:t>指  先：　　４名</a:t>
            </a:r>
            <a:endParaRPr kumimoji="1" lang="ja-JP" altLang="en-US" sz="3200" b="1" dirty="0">
              <a:latin typeface="+mj-ea"/>
              <a:ea typeface="+mj-ea"/>
            </a:endParaRPr>
          </a:p>
        </p:txBody>
      </p:sp>
      <p:sp>
        <p:nvSpPr>
          <p:cNvPr id="8" name="テキスト ボックス 7"/>
          <p:cNvSpPr txBox="1"/>
          <p:nvPr/>
        </p:nvSpPr>
        <p:spPr>
          <a:xfrm>
            <a:off x="2429698" y="4349955"/>
            <a:ext cx="4271554" cy="584775"/>
          </a:xfrm>
          <a:prstGeom prst="rect">
            <a:avLst/>
          </a:prstGeom>
          <a:noFill/>
        </p:spPr>
        <p:txBody>
          <a:bodyPr wrap="square" rtlCol="0">
            <a:spAutoFit/>
          </a:bodyPr>
          <a:lstStyle/>
          <a:p>
            <a:r>
              <a:rPr lang="ja-JP" altLang="en-US" sz="3200" b="1" dirty="0" smtClean="0">
                <a:latin typeface="+mj-ea"/>
                <a:ea typeface="+mj-ea"/>
              </a:rPr>
              <a:t>指  腹：　１８名</a:t>
            </a:r>
            <a:endParaRPr kumimoji="1" lang="ja-JP" altLang="en-US" sz="3200" b="1" dirty="0">
              <a:latin typeface="+mj-ea"/>
              <a:ea typeface="+mj-ea"/>
            </a:endParaRPr>
          </a:p>
        </p:txBody>
      </p:sp>
      <p:sp>
        <p:nvSpPr>
          <p:cNvPr id="9" name="テキスト ボックス 8"/>
          <p:cNvSpPr txBox="1"/>
          <p:nvPr/>
        </p:nvSpPr>
        <p:spPr>
          <a:xfrm>
            <a:off x="481913" y="5589842"/>
            <a:ext cx="8452021" cy="954107"/>
          </a:xfrm>
          <a:prstGeom prst="rect">
            <a:avLst/>
          </a:prstGeom>
          <a:noFill/>
        </p:spPr>
        <p:txBody>
          <a:bodyPr wrap="square" rtlCol="0">
            <a:spAutoFit/>
          </a:bodyPr>
          <a:lstStyle/>
          <a:p>
            <a:r>
              <a:rPr kumimoji="0" lang="ja-JP" altLang="en-US" sz="2800" b="1" kern="0" dirty="0">
                <a:solidFill>
                  <a:schemeClr val="bg1"/>
                </a:solidFill>
              </a:rPr>
              <a:t>文部科学省が実施している体力・運動能力調査</a:t>
            </a:r>
            <a:r>
              <a:rPr kumimoji="0" lang="ja-JP" altLang="en-US" sz="2800" b="1" kern="0" dirty="0" smtClean="0">
                <a:solidFill>
                  <a:schemeClr val="bg1"/>
                </a:solidFill>
              </a:rPr>
              <a:t>結果</a:t>
            </a:r>
            <a:endParaRPr kumimoji="0" lang="en-US" altLang="ja-JP" sz="2800" b="1" kern="0" dirty="0" smtClean="0">
              <a:solidFill>
                <a:schemeClr val="bg1"/>
              </a:solidFill>
            </a:endParaRPr>
          </a:p>
          <a:p>
            <a:r>
              <a:rPr kumimoji="0" lang="ja-JP" altLang="en-US" sz="2800" b="1" kern="0" dirty="0" smtClean="0">
                <a:solidFill>
                  <a:schemeClr val="bg1"/>
                </a:solidFill>
              </a:rPr>
              <a:t>（平成２５年度版）</a:t>
            </a:r>
            <a:endParaRPr kumimoji="1" lang="ja-JP" altLang="en-US" sz="2800" dirty="0">
              <a:solidFill>
                <a:schemeClr val="bg1"/>
              </a:solidFill>
            </a:endParaRPr>
          </a:p>
        </p:txBody>
      </p:sp>
      <p:sp>
        <p:nvSpPr>
          <p:cNvPr id="10" name="テキスト ボックス 9"/>
          <p:cNvSpPr txBox="1"/>
          <p:nvPr/>
        </p:nvSpPr>
        <p:spPr>
          <a:xfrm>
            <a:off x="814603" y="5012566"/>
            <a:ext cx="5944543" cy="584775"/>
          </a:xfrm>
          <a:prstGeom prst="rect">
            <a:avLst/>
          </a:prstGeom>
          <a:noFill/>
        </p:spPr>
        <p:txBody>
          <a:bodyPr wrap="square" rtlCol="0">
            <a:spAutoFit/>
          </a:bodyPr>
          <a:lstStyle/>
          <a:p>
            <a:r>
              <a:rPr kumimoji="1" lang="ja-JP" altLang="en-US" sz="3200" b="1" dirty="0" smtClean="0">
                <a:solidFill>
                  <a:schemeClr val="bg1"/>
                </a:solidFill>
                <a:latin typeface="+mj-ea"/>
                <a:ea typeface="+mj-ea"/>
              </a:rPr>
              <a:t>７５～７９歳女性：２２．２７</a:t>
            </a:r>
            <a:r>
              <a:rPr kumimoji="1" lang="en-US" altLang="ja-JP" sz="3200" b="1" dirty="0" smtClean="0">
                <a:solidFill>
                  <a:schemeClr val="bg1"/>
                </a:solidFill>
                <a:latin typeface="+mj-ea"/>
                <a:ea typeface="+mj-ea"/>
              </a:rPr>
              <a:t>(kg)</a:t>
            </a:r>
            <a:endParaRPr kumimoji="1" lang="ja-JP" altLang="en-US" sz="3200" b="1" dirty="0">
              <a:solidFill>
                <a:schemeClr val="bg1"/>
              </a:solidFill>
              <a:latin typeface="+mj-ea"/>
              <a:ea typeface="+mj-ea"/>
            </a:endParaRPr>
          </a:p>
        </p:txBody>
      </p:sp>
    </p:spTree>
    <p:extLst>
      <p:ext uri="{BB962C8B-B14F-4D97-AF65-F5344CB8AC3E}">
        <p14:creationId xmlns:p14="http://schemas.microsoft.com/office/powerpoint/2010/main" val="1619144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4129349378"/>
              </p:ext>
            </p:extLst>
          </p:nvPr>
        </p:nvGraphicFramePr>
        <p:xfrm>
          <a:off x="1005018" y="716689"/>
          <a:ext cx="7348152" cy="5962297"/>
        </p:xfrm>
        <a:graphic>
          <a:graphicData uri="http://schemas.openxmlformats.org/drawingml/2006/table">
            <a:tbl>
              <a:tblPr>
                <a:tableStyleId>{5C22544A-7EE6-4342-B048-85BDC9FD1C3A}</a:tableStyleId>
              </a:tblPr>
              <a:tblGrid>
                <a:gridCol w="3606785"/>
                <a:gridCol w="3741367"/>
              </a:tblGrid>
              <a:tr h="444844">
                <a:tc>
                  <a:txBody>
                    <a:bodyPr/>
                    <a:lstStyle/>
                    <a:p>
                      <a:pPr algn="ctr" fontAlgn="ctr"/>
                      <a:r>
                        <a:rPr lang="ja-JP" altLang="en-US" sz="2200" b="1" u="none" strike="noStrike" dirty="0">
                          <a:effectLst/>
                        </a:rPr>
                        <a:t>医薬品名</a:t>
                      </a:r>
                      <a:endParaRPr lang="ja-JP" altLang="en-US" sz="2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2200" b="1" u="none" strike="noStrike" dirty="0">
                          <a:effectLst/>
                        </a:rPr>
                        <a:t>取り出し時間の平均値（秒）</a:t>
                      </a:r>
                      <a:endParaRPr lang="ja-JP" altLang="en-US" sz="2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321279">
                <a:tc>
                  <a:txBody>
                    <a:bodyPr/>
                    <a:lstStyle/>
                    <a:p>
                      <a:pPr algn="l" fontAlgn="ctr"/>
                      <a:r>
                        <a:rPr lang="ja-JP" altLang="en-US" sz="2200" b="1" u="none" strike="noStrike" dirty="0" smtClean="0">
                          <a:effectLst/>
                        </a:rPr>
                        <a:t>　ムコダイン</a:t>
                      </a:r>
                      <a:r>
                        <a:rPr lang="ja-JP" altLang="en-US" sz="2200" b="1" u="none" strike="noStrike" dirty="0">
                          <a:effectLst/>
                        </a:rPr>
                        <a:t>錠</a:t>
                      </a:r>
                      <a:r>
                        <a:rPr lang="en-US" altLang="ja-JP" sz="2200" b="1" u="none" strike="noStrike" dirty="0">
                          <a:effectLst/>
                        </a:rPr>
                        <a:t>250mg</a:t>
                      </a:r>
                      <a:endParaRPr lang="en-US" altLang="ja-JP" sz="2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200" b="1" u="none" strike="noStrike" dirty="0">
                          <a:effectLst/>
                        </a:rPr>
                        <a:t>1.27</a:t>
                      </a:r>
                      <a:endParaRPr lang="en-US" altLang="ja-JP" sz="2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282827">
                <a:tc>
                  <a:txBody>
                    <a:bodyPr/>
                    <a:lstStyle/>
                    <a:p>
                      <a:pPr algn="l" fontAlgn="ctr"/>
                      <a:r>
                        <a:rPr lang="ja-JP" altLang="en-US" sz="2200" b="1" u="none" strike="noStrike" dirty="0" smtClean="0">
                          <a:effectLst/>
                        </a:rPr>
                        <a:t>　デパケン</a:t>
                      </a:r>
                      <a:r>
                        <a:rPr lang="en-US" sz="2200" b="1" u="none" strike="noStrike" dirty="0">
                          <a:effectLst/>
                        </a:rPr>
                        <a:t>R</a:t>
                      </a:r>
                      <a:r>
                        <a:rPr lang="ja-JP" altLang="en-US" sz="2200" b="1" u="none" strike="noStrike" dirty="0">
                          <a:effectLst/>
                        </a:rPr>
                        <a:t>錠</a:t>
                      </a:r>
                      <a:r>
                        <a:rPr lang="en-US" altLang="ja-JP" sz="2200" b="1" u="none" strike="noStrike" dirty="0">
                          <a:effectLst/>
                        </a:rPr>
                        <a:t>200</a:t>
                      </a:r>
                      <a:r>
                        <a:rPr lang="en-US" sz="2200" b="1" u="none" strike="noStrike" dirty="0">
                          <a:effectLst/>
                        </a:rPr>
                        <a:t>mg</a:t>
                      </a:r>
                      <a:endParaRPr lang="en-US" sz="2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200" b="1" u="none" strike="noStrike" dirty="0">
                          <a:effectLst/>
                        </a:rPr>
                        <a:t>1.09</a:t>
                      </a:r>
                      <a:endParaRPr lang="en-US" altLang="ja-JP" sz="2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334992">
                <a:tc>
                  <a:txBody>
                    <a:bodyPr/>
                    <a:lstStyle/>
                    <a:p>
                      <a:pPr algn="l" fontAlgn="ctr"/>
                      <a:r>
                        <a:rPr lang="ja-JP" altLang="en-US" sz="2200" b="1" u="none" strike="noStrike" dirty="0" smtClean="0">
                          <a:effectLst/>
                        </a:rPr>
                        <a:t>　アリナミン</a:t>
                      </a:r>
                      <a:r>
                        <a:rPr lang="en-US" altLang="ja-JP" sz="2200" b="1" u="none" strike="noStrike" dirty="0">
                          <a:effectLst/>
                        </a:rPr>
                        <a:t>F</a:t>
                      </a:r>
                      <a:r>
                        <a:rPr lang="ja-JP" altLang="en-US" sz="2200" b="1" u="none" strike="noStrike" dirty="0">
                          <a:effectLst/>
                        </a:rPr>
                        <a:t>糖衣錠</a:t>
                      </a:r>
                      <a:r>
                        <a:rPr lang="en-US" altLang="ja-JP" sz="2200" b="1" u="none" strike="noStrike" dirty="0">
                          <a:effectLst/>
                        </a:rPr>
                        <a:t>25mg</a:t>
                      </a:r>
                      <a:endParaRPr lang="en-US" altLang="ja-JP" sz="2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200" b="1" u="none" strike="noStrike" dirty="0">
                          <a:effectLst/>
                        </a:rPr>
                        <a:t>1.18</a:t>
                      </a:r>
                      <a:endParaRPr lang="en-US" altLang="ja-JP" sz="2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376203">
                <a:tc>
                  <a:txBody>
                    <a:bodyPr/>
                    <a:lstStyle/>
                    <a:p>
                      <a:pPr algn="l" fontAlgn="ctr"/>
                      <a:r>
                        <a:rPr lang="ja-JP" altLang="en-US" sz="2200" b="1" u="none" strike="noStrike" dirty="0" smtClean="0">
                          <a:effectLst/>
                        </a:rPr>
                        <a:t>　マグミット</a:t>
                      </a:r>
                      <a:r>
                        <a:rPr lang="ja-JP" altLang="en-US" sz="2200" b="1" u="none" strike="noStrike" dirty="0">
                          <a:effectLst/>
                        </a:rPr>
                        <a:t>錠</a:t>
                      </a:r>
                      <a:r>
                        <a:rPr lang="en-US" altLang="ja-JP" sz="2200" b="1" u="none" strike="noStrike" dirty="0">
                          <a:effectLst/>
                        </a:rPr>
                        <a:t>500mg</a:t>
                      </a:r>
                      <a:endParaRPr lang="en-US" altLang="ja-JP" sz="2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200" b="1" u="none" strike="noStrike" dirty="0">
                          <a:effectLst/>
                        </a:rPr>
                        <a:t>1.36</a:t>
                      </a:r>
                      <a:endParaRPr lang="en-US" altLang="ja-JP" sz="2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376203">
                <a:tc>
                  <a:txBody>
                    <a:bodyPr/>
                    <a:lstStyle/>
                    <a:p>
                      <a:pPr algn="l" fontAlgn="ctr"/>
                      <a:r>
                        <a:rPr lang="ja-JP" altLang="en-US" sz="2200" b="1" u="none" strike="noStrike" dirty="0" smtClean="0">
                          <a:effectLst/>
                        </a:rPr>
                        <a:t>　セロクラール</a:t>
                      </a:r>
                      <a:r>
                        <a:rPr lang="ja-JP" altLang="en-US" sz="2200" b="1" u="none" strike="noStrike" dirty="0">
                          <a:effectLst/>
                        </a:rPr>
                        <a:t>錠</a:t>
                      </a:r>
                      <a:r>
                        <a:rPr lang="en-US" altLang="ja-JP" sz="2200" b="1" u="none" strike="noStrike" dirty="0">
                          <a:effectLst/>
                        </a:rPr>
                        <a:t>20mg</a:t>
                      </a:r>
                      <a:endParaRPr lang="en-US" altLang="ja-JP" sz="2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200" b="1" u="none" strike="noStrike" dirty="0">
                          <a:effectLst/>
                        </a:rPr>
                        <a:t>1.27</a:t>
                      </a:r>
                      <a:endParaRPr lang="en-US" altLang="ja-JP" sz="2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376203">
                <a:tc>
                  <a:txBody>
                    <a:bodyPr/>
                    <a:lstStyle/>
                    <a:p>
                      <a:pPr algn="l" fontAlgn="ctr"/>
                      <a:r>
                        <a:rPr lang="ja-JP" altLang="en-US" sz="2200" b="1" u="none" strike="noStrike" dirty="0" smtClean="0">
                          <a:effectLst/>
                        </a:rPr>
                        <a:t>　アマリール</a:t>
                      </a:r>
                      <a:r>
                        <a:rPr lang="ja-JP" altLang="en-US" sz="2200" b="1" u="none" strike="noStrike" dirty="0">
                          <a:effectLst/>
                        </a:rPr>
                        <a:t>錠</a:t>
                      </a:r>
                      <a:r>
                        <a:rPr lang="en-US" altLang="ja-JP" sz="2200" b="1" u="none" strike="noStrike" dirty="0">
                          <a:effectLst/>
                        </a:rPr>
                        <a:t>0.5mg</a:t>
                      </a:r>
                      <a:endParaRPr lang="en-US" altLang="ja-JP" sz="2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rgbClr val="92D050"/>
                    </a:solidFill>
                  </a:tcPr>
                </a:tc>
                <a:tc>
                  <a:txBody>
                    <a:bodyPr/>
                    <a:lstStyle/>
                    <a:p>
                      <a:pPr algn="ctr" fontAlgn="ctr"/>
                      <a:r>
                        <a:rPr lang="en-US" altLang="ja-JP" sz="2200" b="1" u="none" strike="noStrike" dirty="0">
                          <a:effectLst/>
                        </a:rPr>
                        <a:t>2.54</a:t>
                      </a:r>
                      <a:endParaRPr lang="en-US" altLang="ja-JP" sz="2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rgbClr val="92D050"/>
                    </a:solidFill>
                  </a:tcPr>
                </a:tc>
              </a:tr>
              <a:tr h="376203">
                <a:tc>
                  <a:txBody>
                    <a:bodyPr/>
                    <a:lstStyle/>
                    <a:p>
                      <a:pPr algn="l" fontAlgn="ctr"/>
                      <a:r>
                        <a:rPr lang="ja-JP" altLang="en-US" sz="2200" b="1" u="none" strike="noStrike" dirty="0" smtClean="0">
                          <a:effectLst/>
                        </a:rPr>
                        <a:t>　プレドニン</a:t>
                      </a:r>
                      <a:r>
                        <a:rPr lang="ja-JP" altLang="en-US" sz="2200" b="1" u="none" strike="noStrike" dirty="0">
                          <a:effectLst/>
                        </a:rPr>
                        <a:t>錠</a:t>
                      </a:r>
                      <a:r>
                        <a:rPr lang="en-US" altLang="ja-JP" sz="2200" b="1" u="none" strike="noStrike" dirty="0">
                          <a:effectLst/>
                        </a:rPr>
                        <a:t>5mg</a:t>
                      </a:r>
                      <a:endParaRPr lang="en-US" altLang="ja-JP" sz="2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rgbClr val="92D050"/>
                    </a:solidFill>
                  </a:tcPr>
                </a:tc>
                <a:tc>
                  <a:txBody>
                    <a:bodyPr/>
                    <a:lstStyle/>
                    <a:p>
                      <a:pPr algn="ctr" fontAlgn="ctr"/>
                      <a:r>
                        <a:rPr lang="en-US" altLang="ja-JP" sz="2200" b="1" u="none" strike="noStrike" dirty="0">
                          <a:effectLst/>
                        </a:rPr>
                        <a:t>2.23</a:t>
                      </a:r>
                      <a:endParaRPr lang="en-US" altLang="ja-JP" sz="2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rgbClr val="92D050"/>
                    </a:solidFill>
                  </a:tcPr>
                </a:tc>
              </a:tr>
              <a:tr h="376203">
                <a:tc>
                  <a:txBody>
                    <a:bodyPr/>
                    <a:lstStyle/>
                    <a:p>
                      <a:pPr algn="l" fontAlgn="ctr"/>
                      <a:r>
                        <a:rPr lang="ja-JP" altLang="en-US" sz="2200" b="1" u="none" strike="noStrike" dirty="0" smtClean="0">
                          <a:effectLst/>
                        </a:rPr>
                        <a:t>　ガスモチン</a:t>
                      </a:r>
                      <a:r>
                        <a:rPr lang="ja-JP" altLang="en-US" sz="2200" b="1" u="none" strike="noStrike" dirty="0">
                          <a:effectLst/>
                        </a:rPr>
                        <a:t>錠</a:t>
                      </a:r>
                      <a:r>
                        <a:rPr lang="en-US" altLang="ja-JP" sz="2200" b="1" u="none" strike="noStrike" dirty="0">
                          <a:effectLst/>
                        </a:rPr>
                        <a:t>5mg</a:t>
                      </a:r>
                      <a:endParaRPr lang="en-US" altLang="ja-JP" sz="2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200" b="1" u="none" strike="noStrike" dirty="0" smtClean="0">
                          <a:effectLst/>
                        </a:rPr>
                        <a:t>1.50</a:t>
                      </a:r>
                      <a:endParaRPr lang="en-US" altLang="ja-JP" sz="2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376203">
                <a:tc>
                  <a:txBody>
                    <a:bodyPr/>
                    <a:lstStyle/>
                    <a:p>
                      <a:pPr algn="l" fontAlgn="ctr"/>
                      <a:r>
                        <a:rPr lang="ja-JP" altLang="en-US" sz="2200" b="1" u="none" strike="noStrike" dirty="0" smtClean="0">
                          <a:effectLst/>
                        </a:rPr>
                        <a:t>　メネシッド</a:t>
                      </a:r>
                      <a:r>
                        <a:rPr lang="ja-JP" altLang="en-US" sz="2200" b="1" u="none" strike="noStrike" dirty="0">
                          <a:effectLst/>
                        </a:rPr>
                        <a:t>配合錠</a:t>
                      </a:r>
                      <a:r>
                        <a:rPr lang="en-US" altLang="ja-JP" sz="2200" b="1" u="none" strike="noStrike" dirty="0">
                          <a:effectLst/>
                        </a:rPr>
                        <a:t>100mg</a:t>
                      </a:r>
                      <a:endParaRPr lang="en-US" altLang="ja-JP" sz="2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5">
                        <a:lumMod val="60000"/>
                        <a:lumOff val="40000"/>
                      </a:schemeClr>
                    </a:solidFill>
                  </a:tcPr>
                </a:tc>
                <a:tc>
                  <a:txBody>
                    <a:bodyPr/>
                    <a:lstStyle/>
                    <a:p>
                      <a:pPr algn="ctr" fontAlgn="ctr"/>
                      <a:r>
                        <a:rPr lang="en-US" altLang="ja-JP" sz="2200" b="1" u="none" strike="noStrike" dirty="0">
                          <a:effectLst/>
                        </a:rPr>
                        <a:t>1.95</a:t>
                      </a:r>
                      <a:endParaRPr lang="en-US" altLang="ja-JP" sz="2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5">
                        <a:lumMod val="60000"/>
                        <a:lumOff val="40000"/>
                      </a:schemeClr>
                    </a:solidFill>
                  </a:tcPr>
                </a:tc>
              </a:tr>
              <a:tr h="376203">
                <a:tc>
                  <a:txBody>
                    <a:bodyPr/>
                    <a:lstStyle/>
                    <a:p>
                      <a:pPr algn="l" fontAlgn="ctr"/>
                      <a:r>
                        <a:rPr lang="ja-JP" altLang="en-US" sz="2200" b="1" u="none" strike="noStrike" dirty="0" smtClean="0">
                          <a:effectLst/>
                        </a:rPr>
                        <a:t>　チラージン</a:t>
                      </a:r>
                      <a:r>
                        <a:rPr lang="en-US" altLang="ja-JP" sz="2200" b="1" u="none" strike="noStrike" dirty="0">
                          <a:effectLst/>
                        </a:rPr>
                        <a:t>S</a:t>
                      </a:r>
                      <a:r>
                        <a:rPr lang="ja-JP" altLang="en-US" sz="2200" b="1" u="none" strike="noStrike" dirty="0">
                          <a:effectLst/>
                        </a:rPr>
                        <a:t>錠</a:t>
                      </a:r>
                      <a:r>
                        <a:rPr lang="en-US" altLang="ja-JP" sz="2200" b="1" u="none" strike="noStrike" dirty="0">
                          <a:effectLst/>
                        </a:rPr>
                        <a:t>50μg</a:t>
                      </a:r>
                      <a:endParaRPr lang="en-US" altLang="ja-JP" sz="2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rgbClr val="92D050"/>
                    </a:solidFill>
                  </a:tcPr>
                </a:tc>
                <a:tc>
                  <a:txBody>
                    <a:bodyPr/>
                    <a:lstStyle/>
                    <a:p>
                      <a:pPr algn="ctr" fontAlgn="ctr"/>
                      <a:r>
                        <a:rPr lang="en-US" altLang="ja-JP" sz="2200" b="1" u="none" strike="noStrike" dirty="0">
                          <a:effectLst/>
                        </a:rPr>
                        <a:t>2.09</a:t>
                      </a:r>
                      <a:endParaRPr lang="en-US" altLang="ja-JP" sz="2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rgbClr val="92D050"/>
                    </a:solidFill>
                  </a:tcPr>
                </a:tc>
              </a:tr>
              <a:tr h="376203">
                <a:tc>
                  <a:txBody>
                    <a:bodyPr/>
                    <a:lstStyle/>
                    <a:p>
                      <a:pPr algn="l" fontAlgn="ctr"/>
                      <a:r>
                        <a:rPr lang="ja-JP" altLang="en-US" sz="2200" b="1" u="none" strike="noStrike" dirty="0" smtClean="0">
                          <a:effectLst/>
                        </a:rPr>
                        <a:t>　パキシル</a:t>
                      </a:r>
                      <a:r>
                        <a:rPr lang="en-US" sz="2200" b="1" u="none" strike="noStrike" dirty="0">
                          <a:effectLst/>
                        </a:rPr>
                        <a:t>CR</a:t>
                      </a:r>
                      <a:r>
                        <a:rPr lang="ja-JP" altLang="en-US" sz="2200" b="1" u="none" strike="noStrike" dirty="0">
                          <a:effectLst/>
                        </a:rPr>
                        <a:t>錠</a:t>
                      </a:r>
                      <a:r>
                        <a:rPr lang="en-US" altLang="ja-JP" sz="2200" b="1" u="none" strike="noStrike" dirty="0">
                          <a:effectLst/>
                        </a:rPr>
                        <a:t>12.5</a:t>
                      </a:r>
                      <a:r>
                        <a:rPr lang="en-US" sz="2200" b="1" u="none" strike="noStrike" dirty="0">
                          <a:effectLst/>
                        </a:rPr>
                        <a:t>mg</a:t>
                      </a:r>
                      <a:endParaRPr lang="en-US" sz="2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2">
                        <a:lumMod val="60000"/>
                        <a:lumOff val="40000"/>
                      </a:schemeClr>
                    </a:solidFill>
                  </a:tcPr>
                </a:tc>
                <a:tc>
                  <a:txBody>
                    <a:bodyPr/>
                    <a:lstStyle/>
                    <a:p>
                      <a:pPr algn="ctr" fontAlgn="ctr"/>
                      <a:r>
                        <a:rPr lang="en-US" altLang="ja-JP" sz="2200" b="1" u="none" strike="noStrike" dirty="0">
                          <a:effectLst/>
                        </a:rPr>
                        <a:t>2.72</a:t>
                      </a:r>
                      <a:endParaRPr lang="en-US" altLang="ja-JP" sz="2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2">
                        <a:lumMod val="60000"/>
                        <a:lumOff val="40000"/>
                      </a:schemeClr>
                    </a:solidFill>
                  </a:tcPr>
                </a:tc>
              </a:tr>
              <a:tr h="376203">
                <a:tc>
                  <a:txBody>
                    <a:bodyPr/>
                    <a:lstStyle/>
                    <a:p>
                      <a:pPr algn="l" fontAlgn="ctr"/>
                      <a:r>
                        <a:rPr lang="ja-JP" altLang="en-US" sz="2200" b="1" u="none" strike="noStrike" dirty="0" smtClean="0">
                          <a:effectLst/>
                        </a:rPr>
                        <a:t>　クレストール</a:t>
                      </a:r>
                      <a:r>
                        <a:rPr lang="ja-JP" altLang="en-US" sz="2200" b="1" u="none" strike="noStrike" dirty="0">
                          <a:effectLst/>
                        </a:rPr>
                        <a:t>錠</a:t>
                      </a:r>
                      <a:r>
                        <a:rPr lang="en-US" altLang="ja-JP" sz="2200" b="1" u="none" strike="noStrike" dirty="0">
                          <a:effectLst/>
                        </a:rPr>
                        <a:t>2.5mg</a:t>
                      </a:r>
                      <a:endParaRPr lang="en-US" altLang="ja-JP" sz="2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2">
                        <a:lumMod val="60000"/>
                        <a:lumOff val="40000"/>
                      </a:schemeClr>
                    </a:solidFill>
                  </a:tcPr>
                </a:tc>
                <a:tc>
                  <a:txBody>
                    <a:bodyPr/>
                    <a:lstStyle/>
                    <a:p>
                      <a:pPr algn="ctr" fontAlgn="ctr"/>
                      <a:r>
                        <a:rPr lang="en-US" altLang="ja-JP" sz="2200" b="1" u="none" strike="noStrike" dirty="0">
                          <a:effectLst/>
                        </a:rPr>
                        <a:t>2.51</a:t>
                      </a:r>
                      <a:endParaRPr lang="en-US" altLang="ja-JP" sz="2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2">
                        <a:lumMod val="60000"/>
                        <a:lumOff val="40000"/>
                      </a:schemeClr>
                    </a:solidFill>
                  </a:tcPr>
                </a:tc>
              </a:tr>
              <a:tr h="376203">
                <a:tc>
                  <a:txBody>
                    <a:bodyPr/>
                    <a:lstStyle/>
                    <a:p>
                      <a:pPr algn="l" fontAlgn="ctr"/>
                      <a:r>
                        <a:rPr lang="ja-JP" altLang="en-US" sz="2200" b="1" u="none" strike="noStrike" dirty="0" smtClean="0">
                          <a:effectLst/>
                        </a:rPr>
                        <a:t>　オパルモン</a:t>
                      </a:r>
                      <a:r>
                        <a:rPr lang="ja-JP" altLang="en-US" sz="2200" b="1" u="none" strike="noStrike" dirty="0">
                          <a:effectLst/>
                        </a:rPr>
                        <a:t>錠</a:t>
                      </a:r>
                      <a:r>
                        <a:rPr lang="en-US" altLang="ja-JP" sz="2200" b="1" u="none" strike="noStrike" dirty="0">
                          <a:effectLst/>
                        </a:rPr>
                        <a:t>5μg</a:t>
                      </a:r>
                      <a:endParaRPr lang="en-US" altLang="ja-JP" sz="2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5">
                        <a:lumMod val="60000"/>
                        <a:lumOff val="40000"/>
                      </a:schemeClr>
                    </a:solidFill>
                  </a:tcPr>
                </a:tc>
                <a:tc>
                  <a:txBody>
                    <a:bodyPr/>
                    <a:lstStyle/>
                    <a:p>
                      <a:pPr algn="ctr" fontAlgn="ctr"/>
                      <a:r>
                        <a:rPr lang="en-US" altLang="ja-JP" sz="2200" b="1" u="none" strike="noStrike" dirty="0">
                          <a:effectLst/>
                        </a:rPr>
                        <a:t>1.63</a:t>
                      </a:r>
                      <a:endParaRPr lang="en-US" altLang="ja-JP" sz="2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5">
                        <a:lumMod val="60000"/>
                        <a:lumOff val="40000"/>
                      </a:schemeClr>
                    </a:solidFill>
                  </a:tcPr>
                </a:tc>
              </a:tr>
              <a:tr h="310191">
                <a:tc>
                  <a:txBody>
                    <a:bodyPr/>
                    <a:lstStyle/>
                    <a:p>
                      <a:pPr algn="l" fontAlgn="ctr"/>
                      <a:r>
                        <a:rPr lang="ja-JP" altLang="en-US" sz="2200" b="1" u="none" strike="noStrike" dirty="0" smtClean="0">
                          <a:effectLst/>
                        </a:rPr>
                        <a:t>　シグマート</a:t>
                      </a:r>
                      <a:r>
                        <a:rPr lang="ja-JP" altLang="en-US" sz="2200" b="1" u="none" strike="noStrike" dirty="0">
                          <a:effectLst/>
                        </a:rPr>
                        <a:t>錠</a:t>
                      </a:r>
                      <a:r>
                        <a:rPr lang="en-US" altLang="ja-JP" sz="2200" b="1" u="none" strike="noStrike" dirty="0">
                          <a:effectLst/>
                        </a:rPr>
                        <a:t>5mg</a:t>
                      </a:r>
                      <a:endParaRPr lang="en-US" altLang="ja-JP" sz="2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rgbClr val="92D050"/>
                    </a:solidFill>
                  </a:tcPr>
                </a:tc>
                <a:tc>
                  <a:txBody>
                    <a:bodyPr/>
                    <a:lstStyle/>
                    <a:p>
                      <a:pPr algn="ctr" fontAlgn="ctr"/>
                      <a:r>
                        <a:rPr lang="en-US" altLang="ja-JP" sz="2200" b="1" u="none" strike="noStrike" dirty="0">
                          <a:effectLst/>
                        </a:rPr>
                        <a:t>1.77</a:t>
                      </a:r>
                      <a:endParaRPr lang="en-US" altLang="ja-JP" sz="2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rgbClr val="92D050"/>
                    </a:solidFill>
                  </a:tcPr>
                </a:tc>
              </a:tr>
              <a:tr h="376203">
                <a:tc>
                  <a:txBody>
                    <a:bodyPr/>
                    <a:lstStyle/>
                    <a:p>
                      <a:pPr algn="l" fontAlgn="ctr"/>
                      <a:r>
                        <a:rPr lang="ja-JP" altLang="en-US" sz="2200" b="1" u="none" strike="noStrike" dirty="0" smtClean="0">
                          <a:effectLst/>
                        </a:rPr>
                        <a:t>　デプロメール</a:t>
                      </a:r>
                      <a:r>
                        <a:rPr lang="ja-JP" altLang="en-US" sz="2200" b="1" u="none" strike="noStrike" dirty="0">
                          <a:effectLst/>
                        </a:rPr>
                        <a:t>錠</a:t>
                      </a:r>
                      <a:r>
                        <a:rPr lang="en-US" altLang="ja-JP" sz="2200" b="1" u="none" strike="noStrike" dirty="0">
                          <a:effectLst/>
                        </a:rPr>
                        <a:t>25mg</a:t>
                      </a:r>
                      <a:endParaRPr lang="en-US" altLang="ja-JP" sz="2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2">
                        <a:lumMod val="60000"/>
                        <a:lumOff val="40000"/>
                      </a:schemeClr>
                    </a:solidFill>
                  </a:tcPr>
                </a:tc>
                <a:tc>
                  <a:txBody>
                    <a:bodyPr/>
                    <a:lstStyle/>
                    <a:p>
                      <a:pPr algn="ctr" fontAlgn="ctr"/>
                      <a:r>
                        <a:rPr lang="en-US" altLang="ja-JP" sz="2200" b="1" u="none" strike="noStrike" dirty="0">
                          <a:effectLst/>
                        </a:rPr>
                        <a:t>2.41</a:t>
                      </a:r>
                      <a:endParaRPr lang="en-US" altLang="ja-JP" sz="2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2">
                        <a:lumMod val="60000"/>
                        <a:lumOff val="40000"/>
                      </a:schemeClr>
                    </a:solidFill>
                  </a:tcPr>
                </a:tc>
              </a:tr>
            </a:tbl>
          </a:graphicData>
        </a:graphic>
      </p:graphicFrame>
      <p:sp>
        <p:nvSpPr>
          <p:cNvPr id="3" name="テキスト ボックス 2"/>
          <p:cNvSpPr txBox="1"/>
          <p:nvPr/>
        </p:nvSpPr>
        <p:spPr>
          <a:xfrm>
            <a:off x="2001793" y="0"/>
            <a:ext cx="5618205" cy="707886"/>
          </a:xfrm>
          <a:prstGeom prst="rect">
            <a:avLst/>
          </a:prstGeom>
          <a:noFill/>
        </p:spPr>
        <p:txBody>
          <a:bodyPr wrap="square" rtlCol="0">
            <a:spAutoFit/>
          </a:bodyPr>
          <a:lstStyle/>
          <a:p>
            <a:r>
              <a:rPr kumimoji="1" lang="ja-JP" altLang="en-US" sz="4000" b="1" u="sng" dirty="0" smtClean="0">
                <a:solidFill>
                  <a:srgbClr val="0070C0"/>
                </a:solidFill>
              </a:rPr>
              <a:t>取り出し時間の平均値</a:t>
            </a:r>
            <a:endParaRPr kumimoji="1" lang="ja-JP" altLang="en-US" sz="4000" b="1" u="sng" dirty="0">
              <a:solidFill>
                <a:srgbClr val="0070C0"/>
              </a:solidFill>
            </a:endParaRPr>
          </a:p>
        </p:txBody>
      </p:sp>
    </p:spTree>
    <p:extLst>
      <p:ext uri="{BB962C8B-B14F-4D97-AF65-F5344CB8AC3E}">
        <p14:creationId xmlns:p14="http://schemas.microsoft.com/office/powerpoint/2010/main" val="888768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26076" y="708454"/>
            <a:ext cx="7990702" cy="61116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 name="表 1"/>
          <p:cNvGraphicFramePr>
            <a:graphicFrameLocks noGrp="1"/>
          </p:cNvGraphicFramePr>
          <p:nvPr>
            <p:extLst>
              <p:ext uri="{D42A27DB-BD31-4B8C-83A1-F6EECF244321}">
                <p14:modId xmlns:p14="http://schemas.microsoft.com/office/powerpoint/2010/main" val="3409281096"/>
              </p:ext>
            </p:extLst>
          </p:nvPr>
        </p:nvGraphicFramePr>
        <p:xfrm>
          <a:off x="679621" y="762004"/>
          <a:ext cx="7883612" cy="6004560"/>
        </p:xfrm>
        <a:graphic>
          <a:graphicData uri="http://schemas.openxmlformats.org/drawingml/2006/table">
            <a:tbl>
              <a:tblPr>
                <a:tableStyleId>{5C22544A-7EE6-4342-B048-85BDC9FD1C3A}</a:tableStyleId>
              </a:tblPr>
              <a:tblGrid>
                <a:gridCol w="3129187"/>
                <a:gridCol w="2134639"/>
                <a:gridCol w="1309893"/>
                <a:gridCol w="1309893"/>
              </a:tblGrid>
              <a:tr h="264640">
                <a:tc>
                  <a:txBody>
                    <a:bodyPr/>
                    <a:lstStyle/>
                    <a:p>
                      <a:pPr algn="ctr" fontAlgn="ctr"/>
                      <a:r>
                        <a:rPr lang="ja-JP" altLang="en-US" sz="2400" u="none" strike="noStrike" dirty="0">
                          <a:effectLst/>
                        </a:rPr>
                        <a:t>医薬品名</a:t>
                      </a:r>
                      <a:endPar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zh-CN" altLang="en-US" sz="2400" u="none" strike="noStrike" dirty="0">
                          <a:effectLst/>
                          <a:latin typeface="ＭＳ ゴシック" panose="020B0609070205080204" pitchFamily="49" charset="-128"/>
                          <a:ea typeface="ＭＳ ゴシック" panose="020B0609070205080204" pitchFamily="49" charset="-128"/>
                        </a:rPr>
                        <a:t>外装径</a:t>
                      </a:r>
                      <a:r>
                        <a:rPr lang="en-US" altLang="zh-CN" sz="2400" u="none" strike="noStrike" dirty="0">
                          <a:effectLst/>
                          <a:latin typeface="ＭＳ ゴシック" panose="020B0609070205080204" pitchFamily="49" charset="-128"/>
                          <a:ea typeface="ＭＳ ゴシック" panose="020B0609070205080204" pitchFamily="49" charset="-128"/>
                        </a:rPr>
                        <a:t>/</a:t>
                      </a:r>
                      <a:r>
                        <a:rPr lang="zh-CN" altLang="en-US" sz="2400" u="none" strike="noStrike" dirty="0">
                          <a:effectLst/>
                          <a:latin typeface="ＭＳ ゴシック" panose="020B0609070205080204" pitchFamily="49" charset="-128"/>
                          <a:ea typeface="ＭＳ ゴシック" panose="020B0609070205080204" pitchFamily="49" charset="-128"/>
                        </a:rPr>
                        <a:t>錠剤径</a:t>
                      </a:r>
                      <a:endParaRPr lang="zh-CN" altLang="en-US" sz="2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tc>
                <a:tc>
                  <a:txBody>
                    <a:bodyPr/>
                    <a:lstStyle/>
                    <a:p>
                      <a:pPr algn="ctr" fontAlgn="ctr"/>
                      <a:r>
                        <a:rPr lang="ja-JP" altLang="en-US" sz="2400" u="none" strike="noStrike">
                          <a:effectLst/>
                        </a:rPr>
                        <a:t>外装径</a:t>
                      </a:r>
                      <a:endParaRPr lang="ja-JP" altLang="en-US"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2400" u="none" strike="noStrike">
                          <a:effectLst/>
                        </a:rPr>
                        <a:t>錠剤径</a:t>
                      </a:r>
                      <a:endParaRPr lang="ja-JP" altLang="en-US"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300210">
                <a:tc>
                  <a:txBody>
                    <a:bodyPr/>
                    <a:lstStyle/>
                    <a:p>
                      <a:pPr algn="l" fontAlgn="ctr"/>
                      <a:r>
                        <a:rPr lang="ja-JP" altLang="en-US" sz="2400" u="none" strike="noStrike" dirty="0">
                          <a:effectLst/>
                        </a:rPr>
                        <a:t>ムコダイン錠</a:t>
                      </a:r>
                      <a:r>
                        <a:rPr lang="en-US" altLang="ja-JP" sz="2400" u="none" strike="noStrike" dirty="0">
                          <a:effectLst/>
                        </a:rPr>
                        <a:t>250mg</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400" u="none" strike="noStrike" dirty="0">
                          <a:effectLst/>
                        </a:rPr>
                        <a:t>1.95</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2400" u="none" strike="noStrike">
                          <a:effectLst/>
                        </a:rPr>
                        <a:t>10.01</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2400" u="none" strike="noStrike">
                          <a:effectLst/>
                        </a:rPr>
                        <a:t>8.67</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279152">
                <a:tc>
                  <a:txBody>
                    <a:bodyPr/>
                    <a:lstStyle/>
                    <a:p>
                      <a:pPr algn="l" fontAlgn="ctr"/>
                      <a:r>
                        <a:rPr lang="ja-JP" altLang="en-US" sz="2400" u="none" strike="noStrike" dirty="0">
                          <a:effectLst/>
                        </a:rPr>
                        <a:t>デパケン</a:t>
                      </a:r>
                      <a:r>
                        <a:rPr lang="en-US" sz="2400" u="none" strike="noStrike" dirty="0">
                          <a:effectLst/>
                        </a:rPr>
                        <a:t>R</a:t>
                      </a:r>
                      <a:r>
                        <a:rPr lang="ja-JP" altLang="en-US" sz="2400" u="none" strike="noStrike" dirty="0">
                          <a:effectLst/>
                        </a:rPr>
                        <a:t>錠</a:t>
                      </a:r>
                      <a:r>
                        <a:rPr lang="en-US" altLang="ja-JP" sz="2400" u="none" strike="noStrike" dirty="0">
                          <a:effectLst/>
                        </a:rPr>
                        <a:t>200</a:t>
                      </a:r>
                      <a:r>
                        <a:rPr lang="en-US" sz="2400" u="none" strike="noStrike" dirty="0">
                          <a:effectLst/>
                        </a:rPr>
                        <a:t>mg</a:t>
                      </a:r>
                      <a:endParaRPr 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400" u="none" strike="noStrike">
                          <a:effectLst/>
                        </a:rPr>
                        <a:t>1.33</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2400" u="none" strike="noStrike">
                          <a:effectLst/>
                        </a:rPr>
                        <a:t>14.14</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2400" u="none" strike="noStrike">
                          <a:effectLst/>
                        </a:rPr>
                        <a:t>10.6</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264640">
                <a:tc>
                  <a:txBody>
                    <a:bodyPr/>
                    <a:lstStyle/>
                    <a:p>
                      <a:pPr algn="l" fontAlgn="ctr"/>
                      <a:r>
                        <a:rPr lang="ja-JP" altLang="en-US" sz="2400" u="none" strike="noStrike" dirty="0">
                          <a:effectLst/>
                        </a:rPr>
                        <a:t>アリナミン</a:t>
                      </a:r>
                      <a:r>
                        <a:rPr lang="en-US" altLang="ja-JP" sz="2400" u="none" strike="noStrike" dirty="0">
                          <a:effectLst/>
                        </a:rPr>
                        <a:t>F</a:t>
                      </a:r>
                      <a:r>
                        <a:rPr lang="ja-JP" altLang="en-US" sz="2400" u="none" strike="noStrike" dirty="0">
                          <a:effectLst/>
                        </a:rPr>
                        <a:t>糖衣錠</a:t>
                      </a:r>
                      <a:r>
                        <a:rPr lang="en-US" altLang="ja-JP" sz="2400" u="none" strike="noStrike" dirty="0">
                          <a:effectLst/>
                        </a:rPr>
                        <a:t>25mg</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400" u="none" strike="noStrike">
                          <a:effectLst/>
                        </a:rPr>
                        <a:t>1.12</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2400" u="none" strike="noStrike">
                          <a:effectLst/>
                        </a:rPr>
                        <a:t>9.49</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2400" u="none" strike="noStrike">
                          <a:effectLst/>
                        </a:rPr>
                        <a:t>8.45</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264640">
                <a:tc>
                  <a:txBody>
                    <a:bodyPr/>
                    <a:lstStyle/>
                    <a:p>
                      <a:pPr algn="l" fontAlgn="ctr"/>
                      <a:r>
                        <a:rPr lang="ja-JP" altLang="en-US" sz="2400" u="none" strike="noStrike" dirty="0">
                          <a:effectLst/>
                        </a:rPr>
                        <a:t>マグミット錠</a:t>
                      </a:r>
                      <a:r>
                        <a:rPr lang="en-US" altLang="ja-JP" sz="2400" u="none" strike="noStrike" dirty="0">
                          <a:effectLst/>
                        </a:rPr>
                        <a:t>500mg</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400" u="none" strike="noStrike">
                          <a:effectLst/>
                        </a:rPr>
                        <a:t>1.14</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2400" u="none" strike="noStrike">
                          <a:effectLst/>
                        </a:rPr>
                        <a:t>12.27</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2400" u="none" strike="noStrike">
                          <a:effectLst/>
                        </a:rPr>
                        <a:t>10.69</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264640">
                <a:tc>
                  <a:txBody>
                    <a:bodyPr/>
                    <a:lstStyle/>
                    <a:p>
                      <a:pPr algn="l" fontAlgn="ctr"/>
                      <a:r>
                        <a:rPr lang="ja-JP" altLang="en-US" sz="2400" u="none" strike="noStrike" dirty="0">
                          <a:effectLst/>
                        </a:rPr>
                        <a:t>セロクラール錠</a:t>
                      </a:r>
                      <a:r>
                        <a:rPr lang="en-US" altLang="ja-JP" sz="2400" u="none" strike="noStrike" dirty="0">
                          <a:effectLst/>
                        </a:rPr>
                        <a:t>20mg</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400" u="none" strike="noStrike">
                          <a:effectLst/>
                        </a:rPr>
                        <a:t>1.14</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2400" u="none" strike="noStrike">
                          <a:effectLst/>
                        </a:rPr>
                        <a:t>9.44</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2400" u="none" strike="noStrike">
                          <a:effectLst/>
                        </a:rPr>
                        <a:t>8.26</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264640">
                <a:tc>
                  <a:txBody>
                    <a:bodyPr/>
                    <a:lstStyle/>
                    <a:p>
                      <a:pPr algn="l" fontAlgn="ctr"/>
                      <a:r>
                        <a:rPr lang="ja-JP" altLang="en-US" sz="2400" u="none" strike="noStrike" dirty="0">
                          <a:effectLst/>
                        </a:rPr>
                        <a:t>アマリール錠</a:t>
                      </a:r>
                      <a:r>
                        <a:rPr lang="en-US" altLang="ja-JP" sz="2400" u="none" strike="noStrike" dirty="0">
                          <a:effectLst/>
                        </a:rPr>
                        <a:t>0.5mg</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2"/>
                    </a:solidFill>
                  </a:tcPr>
                </a:tc>
                <a:tc>
                  <a:txBody>
                    <a:bodyPr/>
                    <a:lstStyle/>
                    <a:p>
                      <a:pPr algn="ctr" fontAlgn="ctr"/>
                      <a:r>
                        <a:rPr lang="en-US" altLang="ja-JP" sz="2400" u="none" strike="noStrike" dirty="0">
                          <a:effectLst/>
                        </a:rPr>
                        <a:t>1.69</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2"/>
                    </a:solidFill>
                  </a:tcPr>
                </a:tc>
                <a:tc>
                  <a:txBody>
                    <a:bodyPr/>
                    <a:lstStyle/>
                    <a:p>
                      <a:pPr algn="r" fontAlgn="ctr"/>
                      <a:r>
                        <a:rPr lang="en-US" altLang="ja-JP" sz="2400" u="none" strike="noStrike" dirty="0">
                          <a:effectLst/>
                        </a:rPr>
                        <a:t>7.67</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2400" u="none" strike="noStrike">
                          <a:effectLst/>
                        </a:rPr>
                        <a:t>4.54</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264640">
                <a:tc>
                  <a:txBody>
                    <a:bodyPr/>
                    <a:lstStyle/>
                    <a:p>
                      <a:pPr algn="l" fontAlgn="ctr"/>
                      <a:r>
                        <a:rPr lang="ja-JP" altLang="en-US" sz="2400" u="none" strike="noStrike" dirty="0">
                          <a:effectLst/>
                        </a:rPr>
                        <a:t>プレドニン錠</a:t>
                      </a:r>
                      <a:r>
                        <a:rPr lang="en-US" altLang="ja-JP" sz="2400" u="none" strike="noStrike" dirty="0">
                          <a:effectLst/>
                        </a:rPr>
                        <a:t>5mg</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400" u="none" strike="noStrike" dirty="0">
                          <a:effectLst/>
                        </a:rPr>
                        <a:t>1.25</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2400" u="none" strike="noStrike" dirty="0">
                          <a:effectLst/>
                        </a:rPr>
                        <a:t>6.44</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2400" u="none" strike="noStrike" dirty="0">
                          <a:effectLst/>
                        </a:rPr>
                        <a:t>5.14</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264640">
                <a:tc>
                  <a:txBody>
                    <a:bodyPr/>
                    <a:lstStyle/>
                    <a:p>
                      <a:pPr algn="l" fontAlgn="ctr"/>
                      <a:r>
                        <a:rPr lang="ja-JP" altLang="en-US" sz="2400" u="none" strike="noStrike" dirty="0">
                          <a:effectLst/>
                        </a:rPr>
                        <a:t>ガスモチン錠</a:t>
                      </a:r>
                      <a:r>
                        <a:rPr lang="en-US" altLang="ja-JP" sz="2400" u="none" strike="noStrike" dirty="0">
                          <a:effectLst/>
                        </a:rPr>
                        <a:t>5mg</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400" u="none" strike="noStrike">
                          <a:effectLst/>
                        </a:rPr>
                        <a:t>1.22</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2400" u="none" strike="noStrike">
                          <a:effectLst/>
                        </a:rPr>
                        <a:t>11.41</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2400" u="none" strike="noStrike">
                          <a:effectLst/>
                        </a:rPr>
                        <a:t>9.34</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264640">
                <a:tc>
                  <a:txBody>
                    <a:bodyPr/>
                    <a:lstStyle/>
                    <a:p>
                      <a:pPr algn="l" fontAlgn="ctr"/>
                      <a:r>
                        <a:rPr lang="ja-JP" altLang="en-US" sz="2400" u="none" strike="noStrike" dirty="0">
                          <a:effectLst/>
                        </a:rPr>
                        <a:t>メネシッド配合錠</a:t>
                      </a:r>
                      <a:r>
                        <a:rPr lang="en-US" altLang="ja-JP" sz="2400" u="none" strike="noStrike" dirty="0">
                          <a:effectLst/>
                        </a:rPr>
                        <a:t>100mg</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400" u="none" strike="noStrike">
                          <a:effectLst/>
                        </a:rPr>
                        <a:t>1.14</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2400" u="none" strike="noStrike">
                          <a:effectLst/>
                        </a:rPr>
                        <a:t>14.79</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2400" u="none" strike="noStrike">
                          <a:effectLst/>
                        </a:rPr>
                        <a:t>13.03</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264640">
                <a:tc>
                  <a:txBody>
                    <a:bodyPr/>
                    <a:lstStyle/>
                    <a:p>
                      <a:pPr algn="l" fontAlgn="ctr"/>
                      <a:r>
                        <a:rPr lang="ja-JP" altLang="en-US" sz="2400" u="none" strike="noStrike" dirty="0">
                          <a:effectLst/>
                        </a:rPr>
                        <a:t>チラージン</a:t>
                      </a:r>
                      <a:r>
                        <a:rPr lang="en-US" altLang="ja-JP" sz="2400" u="none" strike="noStrike" dirty="0">
                          <a:effectLst/>
                        </a:rPr>
                        <a:t>S</a:t>
                      </a:r>
                      <a:r>
                        <a:rPr lang="ja-JP" altLang="en-US" sz="2400" u="none" strike="noStrike" dirty="0">
                          <a:effectLst/>
                        </a:rPr>
                        <a:t>錠</a:t>
                      </a:r>
                      <a:r>
                        <a:rPr lang="en-US" altLang="ja-JP" sz="2400" u="none" strike="noStrike" dirty="0">
                          <a:effectLst/>
                        </a:rPr>
                        <a:t>50μg</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400" u="none" strike="noStrike">
                          <a:effectLst/>
                        </a:rPr>
                        <a:t>1.21</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2400" u="none" strike="noStrike">
                          <a:effectLst/>
                        </a:rPr>
                        <a:t>7.93</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2400" u="none" strike="noStrike">
                          <a:effectLst/>
                        </a:rPr>
                        <a:t>6.62</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264640">
                <a:tc>
                  <a:txBody>
                    <a:bodyPr/>
                    <a:lstStyle/>
                    <a:p>
                      <a:pPr algn="l" fontAlgn="ctr"/>
                      <a:r>
                        <a:rPr lang="ja-JP" altLang="en-US" sz="2400" u="none" strike="noStrike" dirty="0">
                          <a:effectLst/>
                        </a:rPr>
                        <a:t>パキシル</a:t>
                      </a:r>
                      <a:r>
                        <a:rPr lang="en-US" sz="2400" u="none" strike="noStrike" dirty="0">
                          <a:effectLst/>
                        </a:rPr>
                        <a:t>CR</a:t>
                      </a:r>
                      <a:r>
                        <a:rPr lang="ja-JP" altLang="en-US" sz="2400" u="none" strike="noStrike" dirty="0">
                          <a:effectLst/>
                        </a:rPr>
                        <a:t>錠</a:t>
                      </a:r>
                      <a:r>
                        <a:rPr lang="en-US" altLang="ja-JP" sz="2400" u="none" strike="noStrike" dirty="0">
                          <a:effectLst/>
                        </a:rPr>
                        <a:t>12.5</a:t>
                      </a:r>
                      <a:r>
                        <a:rPr lang="en-US" sz="2400" u="none" strike="noStrike" dirty="0">
                          <a:effectLst/>
                        </a:rPr>
                        <a:t>mg</a:t>
                      </a:r>
                      <a:endParaRPr 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2"/>
                    </a:solidFill>
                  </a:tcPr>
                </a:tc>
                <a:tc>
                  <a:txBody>
                    <a:bodyPr/>
                    <a:lstStyle/>
                    <a:p>
                      <a:pPr algn="ctr" fontAlgn="ctr"/>
                      <a:r>
                        <a:rPr lang="en-US" altLang="ja-JP" sz="2400" u="none" strike="noStrike">
                          <a:effectLst/>
                        </a:rPr>
                        <a:t>1.31</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2"/>
                    </a:solidFill>
                  </a:tcPr>
                </a:tc>
                <a:tc>
                  <a:txBody>
                    <a:bodyPr/>
                    <a:lstStyle/>
                    <a:p>
                      <a:pPr algn="r" fontAlgn="ctr"/>
                      <a:r>
                        <a:rPr lang="en-US" altLang="ja-JP" sz="2400" u="none" strike="noStrike">
                          <a:effectLst/>
                        </a:rPr>
                        <a:t>9.45</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2400" u="none" strike="noStrike">
                          <a:effectLst/>
                        </a:rPr>
                        <a:t>7.21</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264640">
                <a:tc>
                  <a:txBody>
                    <a:bodyPr/>
                    <a:lstStyle/>
                    <a:p>
                      <a:pPr algn="l" fontAlgn="ctr"/>
                      <a:r>
                        <a:rPr lang="ja-JP" altLang="en-US" sz="2400" u="none" strike="noStrike" dirty="0">
                          <a:effectLst/>
                        </a:rPr>
                        <a:t>クレストール錠</a:t>
                      </a:r>
                      <a:r>
                        <a:rPr lang="en-US" altLang="ja-JP" sz="2400" u="none" strike="noStrike" dirty="0">
                          <a:effectLst/>
                        </a:rPr>
                        <a:t>2.5mg</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2"/>
                    </a:solidFill>
                  </a:tcPr>
                </a:tc>
                <a:tc>
                  <a:txBody>
                    <a:bodyPr/>
                    <a:lstStyle/>
                    <a:p>
                      <a:pPr algn="ctr" fontAlgn="ctr"/>
                      <a:r>
                        <a:rPr lang="en-US" altLang="ja-JP" sz="2400" u="none" strike="noStrike">
                          <a:effectLst/>
                        </a:rPr>
                        <a:t>1.87</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2"/>
                    </a:solidFill>
                  </a:tcPr>
                </a:tc>
                <a:tc>
                  <a:txBody>
                    <a:bodyPr/>
                    <a:lstStyle/>
                    <a:p>
                      <a:pPr algn="r" fontAlgn="ctr"/>
                      <a:r>
                        <a:rPr lang="en-US" altLang="ja-JP" sz="2400" u="none" strike="noStrike">
                          <a:effectLst/>
                        </a:rPr>
                        <a:t>10.51</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2400" u="none" strike="noStrike">
                          <a:effectLst/>
                        </a:rPr>
                        <a:t>5.61</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264640">
                <a:tc>
                  <a:txBody>
                    <a:bodyPr/>
                    <a:lstStyle/>
                    <a:p>
                      <a:pPr algn="l" fontAlgn="ctr"/>
                      <a:r>
                        <a:rPr lang="ja-JP" altLang="en-US" sz="2400" u="none" strike="noStrike" dirty="0">
                          <a:effectLst/>
                        </a:rPr>
                        <a:t>オパルモン錠</a:t>
                      </a:r>
                      <a:r>
                        <a:rPr lang="en-US" altLang="ja-JP" sz="2400" u="none" strike="noStrike" dirty="0">
                          <a:effectLst/>
                        </a:rPr>
                        <a:t>5μg</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2"/>
                    </a:solidFill>
                  </a:tcPr>
                </a:tc>
                <a:tc>
                  <a:txBody>
                    <a:bodyPr/>
                    <a:lstStyle/>
                    <a:p>
                      <a:pPr algn="ctr" fontAlgn="ctr"/>
                      <a:r>
                        <a:rPr lang="en-US" altLang="ja-JP" sz="2400" u="none" strike="noStrike" dirty="0">
                          <a:effectLst/>
                        </a:rPr>
                        <a:t>1.57</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2"/>
                    </a:solidFill>
                  </a:tcPr>
                </a:tc>
                <a:tc>
                  <a:txBody>
                    <a:bodyPr/>
                    <a:lstStyle/>
                    <a:p>
                      <a:pPr algn="r" fontAlgn="ctr"/>
                      <a:r>
                        <a:rPr lang="en-US" altLang="ja-JP" sz="2400" u="none" strike="noStrike">
                          <a:effectLst/>
                        </a:rPr>
                        <a:t>10.26</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2400" u="none" strike="noStrike">
                          <a:effectLst/>
                        </a:rPr>
                        <a:t>6.52</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264640">
                <a:tc>
                  <a:txBody>
                    <a:bodyPr/>
                    <a:lstStyle/>
                    <a:p>
                      <a:pPr algn="l" fontAlgn="ctr"/>
                      <a:r>
                        <a:rPr lang="ja-JP" altLang="en-US" sz="2400" u="none" strike="noStrike" dirty="0">
                          <a:effectLst/>
                        </a:rPr>
                        <a:t>シグマート錠</a:t>
                      </a:r>
                      <a:r>
                        <a:rPr lang="en-US" altLang="ja-JP" sz="2400" u="none" strike="noStrike" dirty="0">
                          <a:effectLst/>
                        </a:rPr>
                        <a:t>5mg</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2"/>
                    </a:solidFill>
                  </a:tcPr>
                </a:tc>
                <a:tc>
                  <a:txBody>
                    <a:bodyPr/>
                    <a:lstStyle/>
                    <a:p>
                      <a:pPr algn="ctr" fontAlgn="ctr"/>
                      <a:r>
                        <a:rPr lang="en-US" altLang="ja-JP" sz="2400" u="none" strike="noStrike" dirty="0">
                          <a:effectLst/>
                        </a:rPr>
                        <a:t>1.32</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2"/>
                    </a:solidFill>
                  </a:tcPr>
                </a:tc>
                <a:tc>
                  <a:txBody>
                    <a:bodyPr/>
                    <a:lstStyle/>
                    <a:p>
                      <a:pPr algn="r" fontAlgn="ctr"/>
                      <a:r>
                        <a:rPr lang="en-US" altLang="ja-JP" sz="2400" u="none" strike="noStrike">
                          <a:effectLst/>
                        </a:rPr>
                        <a:t>6.74</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2400" u="none" strike="noStrike">
                          <a:effectLst/>
                        </a:rPr>
                        <a:t>5.09</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264640">
                <a:tc>
                  <a:txBody>
                    <a:bodyPr/>
                    <a:lstStyle/>
                    <a:p>
                      <a:pPr algn="l" fontAlgn="ctr"/>
                      <a:r>
                        <a:rPr lang="ja-JP" altLang="en-US" sz="2400" u="none" strike="noStrike" dirty="0">
                          <a:effectLst/>
                        </a:rPr>
                        <a:t>デプロメール錠</a:t>
                      </a:r>
                      <a:r>
                        <a:rPr lang="en-US" altLang="ja-JP" sz="2400" u="none" strike="noStrike" dirty="0">
                          <a:effectLst/>
                        </a:rPr>
                        <a:t>25mg</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400" u="none" strike="noStrike" dirty="0">
                          <a:effectLst/>
                        </a:rPr>
                        <a:t>1.21</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2400" u="none" strike="noStrike" dirty="0">
                          <a:effectLst/>
                        </a:rPr>
                        <a:t>6.24</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2400" u="none" strike="noStrike" dirty="0">
                          <a:effectLst/>
                        </a:rPr>
                        <a:t>5.15</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bl>
          </a:graphicData>
        </a:graphic>
      </p:graphicFrame>
      <p:sp>
        <p:nvSpPr>
          <p:cNvPr id="3" name="テキスト ボックス 2"/>
          <p:cNvSpPr txBox="1"/>
          <p:nvPr/>
        </p:nvSpPr>
        <p:spPr>
          <a:xfrm>
            <a:off x="1540475" y="-32952"/>
            <a:ext cx="6565557" cy="707886"/>
          </a:xfrm>
          <a:prstGeom prst="rect">
            <a:avLst/>
          </a:prstGeom>
          <a:noFill/>
        </p:spPr>
        <p:txBody>
          <a:bodyPr wrap="square" rtlCol="0">
            <a:spAutoFit/>
          </a:bodyPr>
          <a:lstStyle/>
          <a:p>
            <a:r>
              <a:rPr lang="en-US" altLang="ja-JP" sz="4000" b="1" u="sng" dirty="0">
                <a:solidFill>
                  <a:srgbClr val="0070C0"/>
                </a:solidFill>
                <a:latin typeface="+mj-ea"/>
                <a:ea typeface="+mj-ea"/>
              </a:rPr>
              <a:t>PTP</a:t>
            </a:r>
            <a:r>
              <a:rPr lang="ja-JP" altLang="ja-JP" sz="4000" b="1" u="sng" dirty="0">
                <a:solidFill>
                  <a:srgbClr val="0070C0"/>
                </a:solidFill>
                <a:latin typeface="+mj-ea"/>
                <a:ea typeface="+mj-ea"/>
              </a:rPr>
              <a:t>包装の径と錠剤径との比</a:t>
            </a:r>
            <a:endParaRPr kumimoji="1" lang="ja-JP" altLang="en-US" sz="4000" b="1" u="sng" dirty="0">
              <a:solidFill>
                <a:srgbClr val="0070C0"/>
              </a:solidFill>
              <a:latin typeface="+mj-ea"/>
              <a:ea typeface="+mj-ea"/>
            </a:endParaRPr>
          </a:p>
        </p:txBody>
      </p:sp>
      <p:cxnSp>
        <p:nvCxnSpPr>
          <p:cNvPr id="6" name="直線コネクタ 5"/>
          <p:cNvCxnSpPr/>
          <p:nvPr/>
        </p:nvCxnSpPr>
        <p:spPr>
          <a:xfrm flipV="1">
            <a:off x="626076" y="1112108"/>
            <a:ext cx="7990702" cy="411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3797643" y="708454"/>
            <a:ext cx="0" cy="61116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5960073" y="712570"/>
            <a:ext cx="0" cy="61116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382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284205" y="1136821"/>
            <a:ext cx="8662088" cy="501684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2897826" y="447205"/>
            <a:ext cx="3148394" cy="545427"/>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algn="ctr" defTabSz="2591981">
              <a:defRPr/>
            </a:pPr>
            <a:r>
              <a:rPr kumimoji="0" lang="ja-JP" altLang="en-US" sz="4050" kern="0" dirty="0">
                <a:solidFill>
                  <a:prstClr val="black"/>
                </a:solidFill>
                <a:latin typeface="Calibri" panose="020F0502020204030204"/>
                <a:ea typeface="ＭＳ Ｐゴシック" panose="020B0600070205080204" pitchFamily="50" charset="-128"/>
              </a:rPr>
              <a:t>まとめ・考察</a:t>
            </a:r>
          </a:p>
        </p:txBody>
      </p:sp>
      <p:sp>
        <p:nvSpPr>
          <p:cNvPr id="2" name="テキスト ボックス 1"/>
          <p:cNvSpPr txBox="1"/>
          <p:nvPr/>
        </p:nvSpPr>
        <p:spPr>
          <a:xfrm>
            <a:off x="284205" y="1276864"/>
            <a:ext cx="8662088" cy="4662815"/>
          </a:xfrm>
          <a:prstGeom prst="rect">
            <a:avLst/>
          </a:prstGeom>
          <a:noFill/>
        </p:spPr>
        <p:txBody>
          <a:bodyPr wrap="square" rtlCol="0">
            <a:spAutoFit/>
          </a:bodyPr>
          <a:lstStyle/>
          <a:p>
            <a:r>
              <a:rPr lang="ja-JP" altLang="en-US" sz="2700" dirty="0" smtClean="0"/>
              <a:t> １</a:t>
            </a:r>
            <a:r>
              <a:rPr lang="ja-JP" altLang="en-US" sz="2700" dirty="0"/>
              <a:t>．</a:t>
            </a:r>
            <a:r>
              <a:rPr lang="ja-JP" altLang="ja-JP" sz="2700" dirty="0" smtClean="0"/>
              <a:t>各</a:t>
            </a:r>
            <a:r>
              <a:rPr lang="en-US" altLang="ja-JP" sz="2700" dirty="0" smtClean="0"/>
              <a:t>PTP</a:t>
            </a:r>
            <a:r>
              <a:rPr lang="ja-JP" altLang="ja-JP" sz="2700" dirty="0"/>
              <a:t>包装の取り出し強度は、品目毎により異なった</a:t>
            </a:r>
            <a:r>
              <a:rPr lang="ja-JP" altLang="ja-JP" sz="2700" dirty="0" smtClean="0"/>
              <a:t>。</a:t>
            </a:r>
            <a:endParaRPr lang="en-US" altLang="ja-JP" sz="2700" dirty="0" smtClean="0"/>
          </a:p>
          <a:p>
            <a:r>
              <a:rPr lang="ja-JP" altLang="en-US" sz="2700" dirty="0" smtClean="0"/>
              <a:t> ２．</a:t>
            </a:r>
            <a:r>
              <a:rPr lang="en-US" altLang="ja-JP" sz="2700" dirty="0" smtClean="0"/>
              <a:t>PTP</a:t>
            </a:r>
            <a:r>
              <a:rPr lang="ja-JP" altLang="ja-JP" sz="2700" dirty="0"/>
              <a:t>包装の径と錠剤径との</a:t>
            </a:r>
            <a:r>
              <a:rPr lang="ja-JP" altLang="ja-JP" sz="2700" dirty="0" smtClean="0"/>
              <a:t>比</a:t>
            </a:r>
            <a:r>
              <a:rPr lang="ja-JP" altLang="en-US" sz="2700" dirty="0" smtClean="0"/>
              <a:t>が</a:t>
            </a:r>
            <a:r>
              <a:rPr lang="ja-JP" altLang="ja-JP" sz="2700" dirty="0" smtClean="0"/>
              <a:t>取り出し</a:t>
            </a:r>
            <a:r>
              <a:rPr lang="ja-JP" altLang="ja-JP" sz="2700" dirty="0"/>
              <a:t>強度に</a:t>
            </a:r>
            <a:r>
              <a:rPr lang="ja-JP" altLang="ja-JP" sz="2700" dirty="0" smtClean="0"/>
              <a:t>影響</a:t>
            </a:r>
            <a:endParaRPr lang="en-US" altLang="ja-JP" sz="2700" dirty="0" smtClean="0"/>
          </a:p>
          <a:p>
            <a:r>
              <a:rPr lang="ja-JP" altLang="en-US" sz="2700" dirty="0"/>
              <a:t>　</a:t>
            </a:r>
            <a:r>
              <a:rPr lang="ja-JP" altLang="en-US" sz="2700" dirty="0" smtClean="0"/>
              <a:t>　</a:t>
            </a:r>
            <a:r>
              <a:rPr lang="ja-JP" altLang="ja-JP" sz="2700" dirty="0" smtClean="0"/>
              <a:t>その</a:t>
            </a:r>
            <a:r>
              <a:rPr lang="ja-JP" altLang="ja-JP" sz="2700" dirty="0"/>
              <a:t>比が大きいほど取り出し強度は大であった</a:t>
            </a:r>
            <a:r>
              <a:rPr lang="ja-JP" altLang="ja-JP" sz="2700" dirty="0" smtClean="0"/>
              <a:t>。</a:t>
            </a:r>
            <a:endParaRPr lang="en-US" altLang="ja-JP" sz="2700" dirty="0" smtClean="0"/>
          </a:p>
          <a:p>
            <a:r>
              <a:rPr lang="ja-JP" altLang="en-US" sz="2700" dirty="0" smtClean="0"/>
              <a:t> ３．</a:t>
            </a:r>
            <a:r>
              <a:rPr lang="ja-JP" altLang="ja-JP" sz="2700" dirty="0" smtClean="0"/>
              <a:t>高齢者</a:t>
            </a:r>
            <a:r>
              <a:rPr lang="ja-JP" altLang="ja-JP" sz="2700" dirty="0"/>
              <a:t>による</a:t>
            </a:r>
            <a:r>
              <a:rPr lang="en-US" altLang="ja-JP" sz="2700" dirty="0"/>
              <a:t>PTP</a:t>
            </a:r>
            <a:r>
              <a:rPr lang="ja-JP" altLang="ja-JP" sz="2700" dirty="0"/>
              <a:t>包装からの錠剤の取出し試験では</a:t>
            </a:r>
            <a:r>
              <a:rPr lang="ja-JP" altLang="ja-JP" sz="2700" dirty="0" smtClean="0"/>
              <a:t>、</a:t>
            </a:r>
            <a:endParaRPr lang="en-US" altLang="ja-JP" sz="2700" dirty="0" smtClean="0"/>
          </a:p>
          <a:p>
            <a:r>
              <a:rPr lang="ja-JP" altLang="en-US" sz="2700" dirty="0"/>
              <a:t>　</a:t>
            </a:r>
            <a:r>
              <a:rPr lang="ja-JP" altLang="en-US" sz="2700" dirty="0" smtClean="0"/>
              <a:t>　</a:t>
            </a:r>
            <a:r>
              <a:rPr lang="ja-JP" altLang="ja-JP" sz="2700" dirty="0" smtClean="0"/>
              <a:t>多く</a:t>
            </a:r>
            <a:r>
              <a:rPr lang="ja-JP" altLang="ja-JP" sz="2700" dirty="0"/>
              <a:t>の方が指先で取り出しを行っていた</a:t>
            </a:r>
            <a:r>
              <a:rPr lang="ja-JP" altLang="ja-JP" sz="2700" dirty="0" smtClean="0"/>
              <a:t>。</a:t>
            </a:r>
            <a:endParaRPr lang="en-US" altLang="ja-JP" sz="2700" dirty="0" smtClean="0"/>
          </a:p>
          <a:p>
            <a:r>
              <a:rPr lang="ja-JP" altLang="en-US" sz="2700" dirty="0" smtClean="0"/>
              <a:t> ４</a:t>
            </a:r>
            <a:r>
              <a:rPr lang="ja-JP" altLang="en-US" sz="2700" dirty="0"/>
              <a:t>．</a:t>
            </a:r>
            <a:r>
              <a:rPr lang="ja-JP" altLang="ja-JP" sz="2700" dirty="0" smtClean="0"/>
              <a:t>取り出し</a:t>
            </a:r>
            <a:r>
              <a:rPr lang="ja-JP" altLang="ja-JP" sz="2700" dirty="0"/>
              <a:t>にかかる時間は品目間で差が</a:t>
            </a:r>
            <a:r>
              <a:rPr lang="ja-JP" altLang="ja-JP" sz="2700" dirty="0" smtClean="0"/>
              <a:t>認められ</a:t>
            </a:r>
            <a:r>
              <a:rPr lang="ja-JP" altLang="en-US" sz="2700" dirty="0" smtClean="0"/>
              <a:t>た。</a:t>
            </a:r>
            <a:endParaRPr lang="en-US" altLang="ja-JP" sz="2700" dirty="0" smtClean="0"/>
          </a:p>
          <a:p>
            <a:r>
              <a:rPr lang="ja-JP" altLang="en-US" sz="2700" dirty="0" smtClean="0"/>
              <a:t> ５</a:t>
            </a:r>
            <a:r>
              <a:rPr lang="ja-JP" altLang="en-US" sz="2700" dirty="0"/>
              <a:t>．</a:t>
            </a:r>
            <a:r>
              <a:rPr lang="ja-JP" altLang="ja-JP" sz="2700" dirty="0" smtClean="0"/>
              <a:t>試験</a:t>
            </a:r>
            <a:r>
              <a:rPr lang="ja-JP" altLang="ja-JP" sz="2700" dirty="0"/>
              <a:t>を行った</a:t>
            </a:r>
            <a:r>
              <a:rPr lang="en-US" altLang="ja-JP" sz="2700" dirty="0"/>
              <a:t>15</a:t>
            </a:r>
            <a:r>
              <a:rPr lang="ja-JP" altLang="ja-JP" sz="2700" dirty="0"/>
              <a:t>品目中、「取り出しに時間がかかった</a:t>
            </a:r>
            <a:r>
              <a:rPr lang="ja-JP" altLang="ja-JP" sz="2700" dirty="0" smtClean="0"/>
              <a:t>・</a:t>
            </a:r>
            <a:endParaRPr lang="en-US" altLang="ja-JP" sz="2700" dirty="0" smtClean="0"/>
          </a:p>
          <a:p>
            <a:r>
              <a:rPr lang="ja-JP" altLang="en-US" sz="2700" dirty="0"/>
              <a:t>　</a:t>
            </a:r>
            <a:r>
              <a:rPr lang="ja-JP" altLang="en-US" sz="2700" dirty="0" smtClean="0"/>
              <a:t>　</a:t>
            </a:r>
            <a:r>
              <a:rPr lang="ja-JP" altLang="ja-JP" sz="2700" dirty="0" smtClean="0"/>
              <a:t>苦労</a:t>
            </a:r>
            <a:r>
              <a:rPr lang="ja-JP" altLang="ja-JP" sz="2700" dirty="0"/>
              <a:t>する」ものが半数以上であった</a:t>
            </a:r>
            <a:r>
              <a:rPr lang="ja-JP" altLang="ja-JP" sz="2700" dirty="0" smtClean="0"/>
              <a:t>。</a:t>
            </a:r>
            <a:endParaRPr lang="en-US" altLang="ja-JP" sz="2700" dirty="0" smtClean="0"/>
          </a:p>
          <a:p>
            <a:r>
              <a:rPr lang="ja-JP" altLang="en-US" sz="2700" dirty="0" smtClean="0"/>
              <a:t> ６</a:t>
            </a:r>
            <a:r>
              <a:rPr lang="ja-JP" altLang="en-US" sz="2700" dirty="0"/>
              <a:t>．</a:t>
            </a:r>
            <a:r>
              <a:rPr lang="ja-JP" altLang="ja-JP" sz="2700" dirty="0" smtClean="0"/>
              <a:t>取り出し</a:t>
            </a:r>
            <a:r>
              <a:rPr lang="ja-JP" altLang="ja-JP" sz="2700" dirty="0"/>
              <a:t>で苦労する品目は、取り出し強度も大であった</a:t>
            </a:r>
            <a:r>
              <a:rPr lang="ja-JP" altLang="ja-JP" sz="2700" dirty="0" smtClean="0"/>
              <a:t>。</a:t>
            </a:r>
            <a:endParaRPr lang="en-US" altLang="ja-JP" sz="2700" dirty="0" smtClean="0"/>
          </a:p>
          <a:p>
            <a:r>
              <a:rPr lang="ja-JP" altLang="en-US" sz="2700" dirty="0" smtClean="0"/>
              <a:t> ７．錠剤の径が小さい品目は、取り出し難い。</a:t>
            </a:r>
            <a:endParaRPr lang="en-US" altLang="ja-JP" sz="2700" dirty="0" smtClean="0"/>
          </a:p>
          <a:p>
            <a:r>
              <a:rPr lang="ja-JP" altLang="en-US" sz="2700" dirty="0" smtClean="0"/>
              <a:t> ８．</a:t>
            </a:r>
            <a:r>
              <a:rPr lang="ja-JP" altLang="ja-JP" sz="2700" dirty="0" smtClean="0"/>
              <a:t>握力</a:t>
            </a:r>
            <a:r>
              <a:rPr lang="ja-JP" altLang="ja-JP" sz="2700" dirty="0"/>
              <a:t>と取り出し時間との関連性は、認められなかった</a:t>
            </a:r>
            <a:r>
              <a:rPr lang="ja-JP" altLang="ja-JP" sz="2700" dirty="0" smtClean="0"/>
              <a:t>。</a:t>
            </a:r>
            <a:endParaRPr kumimoji="1" lang="ja-JP" altLang="en-US" sz="2700" dirty="0"/>
          </a:p>
        </p:txBody>
      </p:sp>
    </p:spTree>
    <p:extLst>
      <p:ext uri="{BB962C8B-B14F-4D97-AF65-F5344CB8AC3E}">
        <p14:creationId xmlns:p14="http://schemas.microsoft.com/office/powerpoint/2010/main" val="318239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712573" y="1025611"/>
            <a:ext cx="7722973" cy="1815882"/>
            <a:chOff x="284205" y="5362824"/>
            <a:chExt cx="7722973" cy="1680920"/>
          </a:xfrm>
        </p:grpSpPr>
        <p:sp>
          <p:nvSpPr>
            <p:cNvPr id="3" name="正方形/長方形 2"/>
            <p:cNvSpPr/>
            <p:nvPr/>
          </p:nvSpPr>
          <p:spPr>
            <a:xfrm>
              <a:off x="284205" y="5384137"/>
              <a:ext cx="7722973" cy="165960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370703" y="5362824"/>
              <a:ext cx="7636475" cy="1680920"/>
            </a:xfrm>
            <a:prstGeom prst="rect">
              <a:avLst/>
            </a:prstGeom>
            <a:noFill/>
          </p:spPr>
          <p:txBody>
            <a:bodyPr wrap="square" rtlCol="0">
              <a:spAutoFit/>
            </a:bodyPr>
            <a:lstStyle/>
            <a:p>
              <a:r>
                <a:rPr lang="ja-JP" altLang="ja-JP" sz="2800" dirty="0"/>
                <a:t>これらのことより、高齢者への薬剤交付時には、</a:t>
              </a:r>
              <a:r>
                <a:rPr lang="en-US" altLang="ja-JP" sz="2800" dirty="0"/>
                <a:t>PTP</a:t>
              </a:r>
              <a:r>
                <a:rPr lang="ja-JP" altLang="ja-JP" sz="2800" dirty="0"/>
                <a:t>包装径と錠剤径に差がある薬剤では、包装の押す位置を正確に指導するか、一包化調剤を行う必要があると考える</a:t>
              </a:r>
              <a:r>
                <a:rPr lang="ja-JP" altLang="ja-JP" sz="2800" dirty="0" smtClean="0"/>
                <a:t>。</a:t>
              </a:r>
              <a:endParaRPr lang="ja-JP" altLang="en-US" sz="2800" dirty="0"/>
            </a:p>
          </p:txBody>
        </p:sp>
      </p:grpSp>
    </p:spTree>
    <p:extLst>
      <p:ext uri="{BB962C8B-B14F-4D97-AF65-F5344CB8AC3E}">
        <p14:creationId xmlns:p14="http://schemas.microsoft.com/office/powerpoint/2010/main" val="1529056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038267" y="454975"/>
            <a:ext cx="3149338" cy="537713"/>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algn="ctr" defTabSz="2591981">
              <a:defRPr/>
            </a:pPr>
            <a:r>
              <a:rPr kumimoji="0" lang="ja-JP" altLang="en-US" sz="4050" kern="0" dirty="0">
                <a:solidFill>
                  <a:prstClr val="black"/>
                </a:solidFill>
                <a:latin typeface="Calibri" panose="020F0502020204030204"/>
                <a:ea typeface="ＭＳ Ｐゴシック" panose="020B0600070205080204" pitchFamily="50" charset="-128"/>
              </a:rPr>
              <a:t>目　的</a:t>
            </a:r>
          </a:p>
        </p:txBody>
      </p:sp>
      <p:sp>
        <p:nvSpPr>
          <p:cNvPr id="2" name="テキスト ボックス 1"/>
          <p:cNvSpPr txBox="1"/>
          <p:nvPr/>
        </p:nvSpPr>
        <p:spPr>
          <a:xfrm>
            <a:off x="752267" y="1267098"/>
            <a:ext cx="7589520" cy="5262979"/>
          </a:xfrm>
          <a:prstGeom prst="rect">
            <a:avLst/>
          </a:prstGeom>
          <a:noFill/>
        </p:spPr>
        <p:txBody>
          <a:bodyPr wrap="square" rtlCol="0">
            <a:spAutoFit/>
          </a:bodyPr>
          <a:lstStyle/>
          <a:p>
            <a:r>
              <a:rPr lang="ja-JP" altLang="ja-JP" sz="2800" dirty="0" smtClean="0"/>
              <a:t>高齢化</a:t>
            </a:r>
            <a:r>
              <a:rPr lang="ja-JP" altLang="ja-JP" sz="2800" dirty="0"/>
              <a:t>社会を迎えて医薬品の包装・容器に、ユニバーサルデザインが積極的に導入されている。</a:t>
            </a:r>
            <a:r>
              <a:rPr lang="en-US" altLang="ja-JP" sz="2800" dirty="0"/>
              <a:t>PTP</a:t>
            </a:r>
            <a:r>
              <a:rPr lang="ja-JP" altLang="ja-JP" sz="2800" dirty="0"/>
              <a:t>包装においても、識別向上、誤飲防止等の対策を行った医薬品が多く販売されている。一方、薬局の窓口で高齢者から</a:t>
            </a:r>
            <a:r>
              <a:rPr lang="en-US" altLang="ja-JP" sz="2800" dirty="0"/>
              <a:t>PTP</a:t>
            </a:r>
            <a:r>
              <a:rPr lang="ja-JP" altLang="ja-JP" sz="2800" dirty="0"/>
              <a:t>包装からの薬剤の取り出しについて、取り出し難い・取り出せない等の苦情があり、取り出しの面からはユニバーサルデザインの対応が十分でないのが現状である。そこで今回、来局された高齢者女性に</a:t>
            </a:r>
            <a:r>
              <a:rPr lang="en-US" altLang="ja-JP" sz="2800" dirty="0"/>
              <a:t>PTP</a:t>
            </a:r>
            <a:r>
              <a:rPr lang="ja-JP" altLang="ja-JP" sz="2800" dirty="0"/>
              <a:t>包装からの錠剤の取り出しを行ってもらうと同時に、機械的に取り出し強度を測定し、</a:t>
            </a:r>
            <a:r>
              <a:rPr lang="en-US" altLang="ja-JP" sz="2800" dirty="0"/>
              <a:t>PTP</a:t>
            </a:r>
            <a:r>
              <a:rPr lang="ja-JP" altLang="ja-JP" sz="2800" dirty="0"/>
              <a:t>包装からの錠剤の取り出しに関与する因子を検討したので報告する</a:t>
            </a:r>
            <a:r>
              <a:rPr lang="ja-JP" altLang="ja-JP" sz="2800" dirty="0" smtClean="0"/>
              <a:t>。</a:t>
            </a:r>
            <a:endParaRPr lang="ja-JP" altLang="ja-JP" sz="2800" dirty="0"/>
          </a:p>
        </p:txBody>
      </p:sp>
    </p:spTree>
    <p:extLst>
      <p:ext uri="{BB962C8B-B14F-4D97-AF65-F5344CB8AC3E}">
        <p14:creationId xmlns:p14="http://schemas.microsoft.com/office/powerpoint/2010/main" val="3894075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045029" y="1490072"/>
            <a:ext cx="6897187" cy="3108543"/>
          </a:xfrm>
          <a:prstGeom prst="rect">
            <a:avLst/>
          </a:prstGeom>
        </p:spPr>
        <p:txBody>
          <a:bodyPr wrap="square">
            <a:spAutoFit/>
          </a:bodyPr>
          <a:lstStyle/>
          <a:p>
            <a:r>
              <a:rPr lang="ja-JP" altLang="ja-JP" sz="2800" dirty="0" smtClean="0"/>
              <a:t>対象者</a:t>
            </a:r>
            <a:r>
              <a:rPr lang="ja-JP" altLang="ja-JP" sz="2800" dirty="0"/>
              <a:t>は、四国調剤グループ内の２店舗に来局された７０歳以上の女性とした。対象者には、市販医薬品のＰＴＰ包装から薬剤を取り出してもらい</a:t>
            </a:r>
            <a:r>
              <a:rPr lang="ja-JP" altLang="ja-JP" sz="2800" dirty="0" smtClean="0"/>
              <a:t>、</a:t>
            </a:r>
            <a:r>
              <a:rPr lang="ja-JP" altLang="en-US" sz="2800" dirty="0" smtClean="0"/>
              <a:t>取り出し方法</a:t>
            </a:r>
            <a:r>
              <a:rPr lang="ja-JP" altLang="ja-JP" sz="2800" dirty="0" smtClean="0"/>
              <a:t>取り出し</a:t>
            </a:r>
            <a:r>
              <a:rPr lang="ja-JP" altLang="ja-JP" sz="2800" dirty="0"/>
              <a:t>にかかる時間、握力等を測定した。取り出し強度は、荷重測定器：フォースゲージタイプ（</a:t>
            </a:r>
            <a:r>
              <a:rPr lang="en-US" altLang="ja-JP" sz="2800" dirty="0"/>
              <a:t>MODEL</a:t>
            </a:r>
            <a:r>
              <a:rPr lang="ja-JP" altLang="ja-JP" sz="2800" dirty="0"/>
              <a:t>－</a:t>
            </a:r>
            <a:r>
              <a:rPr lang="en-US" altLang="ja-JP" sz="2800" dirty="0"/>
              <a:t>1308U</a:t>
            </a:r>
            <a:r>
              <a:rPr lang="ja-JP" altLang="ja-JP" sz="2800" dirty="0"/>
              <a:t>）を用いて行った</a:t>
            </a:r>
            <a:r>
              <a:rPr lang="ja-JP" altLang="ja-JP" sz="2800" dirty="0" smtClean="0"/>
              <a:t>。</a:t>
            </a:r>
            <a:endParaRPr lang="ja-JP" altLang="ja-JP" sz="2800" dirty="0"/>
          </a:p>
        </p:txBody>
      </p:sp>
      <p:sp>
        <p:nvSpPr>
          <p:cNvPr id="3" name="正方形/長方形 2"/>
          <p:cNvSpPr/>
          <p:nvPr/>
        </p:nvSpPr>
        <p:spPr>
          <a:xfrm>
            <a:off x="2861700" y="403686"/>
            <a:ext cx="3141318" cy="538857"/>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algn="ctr" defTabSz="2591981">
              <a:defRPr/>
            </a:pPr>
            <a:r>
              <a:rPr kumimoji="0" lang="ja-JP" altLang="en-US" sz="4050" kern="0" dirty="0">
                <a:solidFill>
                  <a:prstClr val="black"/>
                </a:solidFill>
                <a:latin typeface="Calibri" panose="020F0502020204030204"/>
                <a:ea typeface="ＭＳ Ｐゴシック" panose="020B0600070205080204" pitchFamily="50" charset="-128"/>
              </a:rPr>
              <a:t>方　法</a:t>
            </a:r>
          </a:p>
        </p:txBody>
      </p:sp>
    </p:spTree>
    <p:extLst>
      <p:ext uri="{BB962C8B-B14F-4D97-AF65-F5344CB8AC3E}">
        <p14:creationId xmlns:p14="http://schemas.microsoft.com/office/powerpoint/2010/main" val="904083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27017" y="1227909"/>
            <a:ext cx="7903029" cy="4299635"/>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2985824" y="447126"/>
            <a:ext cx="3141318" cy="541313"/>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algn="ctr" defTabSz="2591981">
              <a:defRPr/>
            </a:pPr>
            <a:r>
              <a:rPr kumimoji="0" lang="ja-JP" altLang="en-US" sz="4050" kern="0" dirty="0">
                <a:solidFill>
                  <a:prstClr val="black"/>
                </a:solidFill>
                <a:latin typeface="Calibri" panose="020F0502020204030204"/>
                <a:ea typeface="ＭＳ Ｐゴシック" panose="020B0600070205080204" pitchFamily="50" charset="-128"/>
              </a:rPr>
              <a:t>試　料</a:t>
            </a:r>
          </a:p>
        </p:txBody>
      </p:sp>
      <p:sp>
        <p:nvSpPr>
          <p:cNvPr id="17" name="テキスト ボックス 16"/>
          <p:cNvSpPr txBox="1"/>
          <p:nvPr/>
        </p:nvSpPr>
        <p:spPr>
          <a:xfrm>
            <a:off x="731521" y="1296813"/>
            <a:ext cx="3370217" cy="461665"/>
          </a:xfrm>
          <a:prstGeom prst="rect">
            <a:avLst/>
          </a:prstGeom>
          <a:noFill/>
        </p:spPr>
        <p:txBody>
          <a:bodyPr wrap="square" rtlCol="0">
            <a:spAutoFit/>
          </a:bodyPr>
          <a:lstStyle/>
          <a:p>
            <a:r>
              <a:rPr kumimoji="1" lang="ja-JP" altLang="en-US" sz="2400" b="1" dirty="0" smtClean="0">
                <a:latin typeface="+mj-ea"/>
                <a:ea typeface="+mj-ea"/>
              </a:rPr>
              <a:t>１．ムコダイン錠</a:t>
            </a:r>
            <a:r>
              <a:rPr kumimoji="1" lang="en-US" altLang="ja-JP" sz="2400" b="1" dirty="0" smtClean="0">
                <a:latin typeface="+mj-ea"/>
                <a:ea typeface="+mj-ea"/>
              </a:rPr>
              <a:t>250mg</a:t>
            </a:r>
            <a:endParaRPr kumimoji="1" lang="ja-JP" altLang="en-US" sz="2400" b="1" dirty="0">
              <a:latin typeface="+mj-ea"/>
              <a:ea typeface="+mj-ea"/>
            </a:endParaRPr>
          </a:p>
        </p:txBody>
      </p:sp>
      <p:sp>
        <p:nvSpPr>
          <p:cNvPr id="18" name="テキスト ボックス 17"/>
          <p:cNvSpPr txBox="1"/>
          <p:nvPr/>
        </p:nvSpPr>
        <p:spPr>
          <a:xfrm>
            <a:off x="738058" y="2345919"/>
            <a:ext cx="3886200" cy="461665"/>
          </a:xfrm>
          <a:prstGeom prst="rect">
            <a:avLst/>
          </a:prstGeom>
          <a:noFill/>
        </p:spPr>
        <p:txBody>
          <a:bodyPr wrap="square" rtlCol="0">
            <a:spAutoFit/>
          </a:bodyPr>
          <a:lstStyle/>
          <a:p>
            <a:r>
              <a:rPr kumimoji="1" lang="ja-JP" altLang="en-US" sz="2400" b="1" dirty="0" smtClean="0">
                <a:latin typeface="+mj-ea"/>
                <a:ea typeface="+mj-ea"/>
              </a:rPr>
              <a:t>３．アリナミン</a:t>
            </a:r>
            <a:r>
              <a:rPr kumimoji="1" lang="en-US" altLang="ja-JP" sz="2400" b="1" dirty="0" smtClean="0">
                <a:latin typeface="+mj-ea"/>
                <a:ea typeface="+mj-ea"/>
              </a:rPr>
              <a:t>F</a:t>
            </a:r>
            <a:r>
              <a:rPr kumimoji="1" lang="ja-JP" altLang="en-US" sz="2400" b="1" dirty="0" smtClean="0">
                <a:latin typeface="+mj-ea"/>
                <a:ea typeface="+mj-ea"/>
              </a:rPr>
              <a:t>糖衣錠</a:t>
            </a:r>
            <a:r>
              <a:rPr kumimoji="1" lang="en-US" altLang="ja-JP" sz="2400" b="1" dirty="0" smtClean="0">
                <a:latin typeface="+mj-ea"/>
                <a:ea typeface="+mj-ea"/>
              </a:rPr>
              <a:t>25mg</a:t>
            </a:r>
            <a:endParaRPr kumimoji="1" lang="ja-JP" altLang="en-US" sz="2400" b="1" dirty="0">
              <a:latin typeface="+mj-ea"/>
              <a:ea typeface="+mj-ea"/>
            </a:endParaRPr>
          </a:p>
        </p:txBody>
      </p:sp>
      <p:sp>
        <p:nvSpPr>
          <p:cNvPr id="19" name="テキスト ボックス 18"/>
          <p:cNvSpPr txBox="1"/>
          <p:nvPr/>
        </p:nvSpPr>
        <p:spPr>
          <a:xfrm>
            <a:off x="757652" y="1798021"/>
            <a:ext cx="3128553" cy="461665"/>
          </a:xfrm>
          <a:prstGeom prst="rect">
            <a:avLst/>
          </a:prstGeom>
          <a:noFill/>
        </p:spPr>
        <p:txBody>
          <a:bodyPr wrap="square" rtlCol="0">
            <a:spAutoFit/>
          </a:bodyPr>
          <a:lstStyle/>
          <a:p>
            <a:r>
              <a:rPr kumimoji="1" lang="ja-JP" altLang="en-US" sz="2400" b="1" dirty="0" smtClean="0">
                <a:latin typeface="+mj-ea"/>
                <a:ea typeface="+mj-ea"/>
              </a:rPr>
              <a:t>２．デパケン</a:t>
            </a:r>
            <a:r>
              <a:rPr lang="en-US" altLang="ja-JP" sz="2400" b="1" dirty="0">
                <a:latin typeface="+mj-ea"/>
                <a:ea typeface="+mj-ea"/>
              </a:rPr>
              <a:t>R</a:t>
            </a:r>
            <a:r>
              <a:rPr kumimoji="1" lang="ja-JP" altLang="en-US" sz="2400" b="1" dirty="0" smtClean="0">
                <a:latin typeface="+mj-ea"/>
                <a:ea typeface="+mj-ea"/>
              </a:rPr>
              <a:t>錠</a:t>
            </a:r>
            <a:r>
              <a:rPr kumimoji="1" lang="en-US" altLang="ja-JP" sz="2400" b="1" dirty="0" smtClean="0">
                <a:latin typeface="+mj-ea"/>
                <a:ea typeface="+mj-ea"/>
              </a:rPr>
              <a:t>200mg</a:t>
            </a:r>
            <a:endParaRPr kumimoji="1" lang="ja-JP" altLang="en-US" sz="2400" b="1" dirty="0">
              <a:latin typeface="+mj-ea"/>
              <a:ea typeface="+mj-ea"/>
            </a:endParaRPr>
          </a:p>
        </p:txBody>
      </p:sp>
      <p:sp>
        <p:nvSpPr>
          <p:cNvPr id="20" name="テキスト ボックス 19"/>
          <p:cNvSpPr txBox="1"/>
          <p:nvPr/>
        </p:nvSpPr>
        <p:spPr>
          <a:xfrm>
            <a:off x="757652" y="3389834"/>
            <a:ext cx="3624944" cy="461665"/>
          </a:xfrm>
          <a:prstGeom prst="rect">
            <a:avLst/>
          </a:prstGeom>
          <a:noFill/>
        </p:spPr>
        <p:txBody>
          <a:bodyPr wrap="square" rtlCol="0">
            <a:spAutoFit/>
          </a:bodyPr>
          <a:lstStyle/>
          <a:p>
            <a:r>
              <a:rPr kumimoji="1" lang="ja-JP" altLang="en-US" sz="2400" b="1" dirty="0" smtClean="0">
                <a:latin typeface="+mj-ea"/>
                <a:ea typeface="+mj-ea"/>
              </a:rPr>
              <a:t>５．セロクラール錠</a:t>
            </a:r>
            <a:r>
              <a:rPr kumimoji="1" lang="en-US" altLang="ja-JP" sz="2400" b="1" dirty="0" smtClean="0">
                <a:latin typeface="+mj-ea"/>
                <a:ea typeface="+mj-ea"/>
              </a:rPr>
              <a:t>20mg</a:t>
            </a:r>
            <a:endParaRPr kumimoji="1" lang="ja-JP" altLang="en-US" sz="2400" b="1" dirty="0">
              <a:latin typeface="+mj-ea"/>
              <a:ea typeface="+mj-ea"/>
            </a:endParaRPr>
          </a:p>
        </p:txBody>
      </p:sp>
      <p:sp>
        <p:nvSpPr>
          <p:cNvPr id="21" name="テキスト ボックス 20"/>
          <p:cNvSpPr txBox="1"/>
          <p:nvPr/>
        </p:nvSpPr>
        <p:spPr>
          <a:xfrm>
            <a:off x="757648" y="2880599"/>
            <a:ext cx="3624943" cy="461665"/>
          </a:xfrm>
          <a:prstGeom prst="rect">
            <a:avLst/>
          </a:prstGeom>
          <a:noFill/>
        </p:spPr>
        <p:txBody>
          <a:bodyPr wrap="square" rtlCol="0">
            <a:spAutoFit/>
          </a:bodyPr>
          <a:lstStyle/>
          <a:p>
            <a:r>
              <a:rPr kumimoji="1" lang="ja-JP" altLang="en-US" sz="2400" b="1" dirty="0" smtClean="0">
                <a:latin typeface="+mj-ea"/>
                <a:ea typeface="+mj-ea"/>
              </a:rPr>
              <a:t>４．マグミット錠</a:t>
            </a:r>
            <a:r>
              <a:rPr kumimoji="1" lang="en-US" altLang="ja-JP" sz="2400" b="1" dirty="0" smtClean="0">
                <a:latin typeface="+mj-ea"/>
                <a:ea typeface="+mj-ea"/>
              </a:rPr>
              <a:t>500mg</a:t>
            </a:r>
            <a:endParaRPr kumimoji="1" lang="ja-JP" altLang="en-US" sz="2400" b="1" dirty="0">
              <a:latin typeface="+mj-ea"/>
              <a:ea typeface="+mj-ea"/>
            </a:endParaRPr>
          </a:p>
        </p:txBody>
      </p:sp>
      <p:sp>
        <p:nvSpPr>
          <p:cNvPr id="22" name="テキスト ボックス 21"/>
          <p:cNvSpPr txBox="1"/>
          <p:nvPr/>
        </p:nvSpPr>
        <p:spPr>
          <a:xfrm>
            <a:off x="757651" y="3949002"/>
            <a:ext cx="3866607" cy="461665"/>
          </a:xfrm>
          <a:prstGeom prst="rect">
            <a:avLst/>
          </a:prstGeom>
          <a:noFill/>
        </p:spPr>
        <p:txBody>
          <a:bodyPr wrap="square" rtlCol="0">
            <a:spAutoFit/>
          </a:bodyPr>
          <a:lstStyle/>
          <a:p>
            <a:r>
              <a:rPr lang="ja-JP" altLang="en-US" sz="2400" b="1" dirty="0">
                <a:latin typeface="+mj-ea"/>
                <a:ea typeface="+mj-ea"/>
              </a:rPr>
              <a:t>６．</a:t>
            </a:r>
            <a:r>
              <a:rPr kumimoji="1" lang="ja-JP" altLang="en-US" sz="2400" b="1" dirty="0" smtClean="0">
                <a:latin typeface="+mj-ea"/>
                <a:ea typeface="+mj-ea"/>
              </a:rPr>
              <a:t>アマリール錠</a:t>
            </a:r>
            <a:r>
              <a:rPr kumimoji="1" lang="en-US" altLang="ja-JP" sz="2400" b="1" dirty="0" smtClean="0">
                <a:latin typeface="+mj-ea"/>
                <a:ea typeface="+mj-ea"/>
              </a:rPr>
              <a:t>0.5mg</a:t>
            </a:r>
            <a:endParaRPr kumimoji="1" lang="ja-JP" altLang="en-US" sz="2400" b="1" dirty="0">
              <a:latin typeface="+mj-ea"/>
              <a:ea typeface="+mj-ea"/>
            </a:endParaRPr>
          </a:p>
        </p:txBody>
      </p:sp>
      <p:sp>
        <p:nvSpPr>
          <p:cNvPr id="23" name="テキスト ボックス 22"/>
          <p:cNvSpPr txBox="1"/>
          <p:nvPr/>
        </p:nvSpPr>
        <p:spPr>
          <a:xfrm>
            <a:off x="731521" y="5065879"/>
            <a:ext cx="3119553" cy="461665"/>
          </a:xfrm>
          <a:prstGeom prst="rect">
            <a:avLst/>
          </a:prstGeom>
          <a:noFill/>
        </p:spPr>
        <p:txBody>
          <a:bodyPr wrap="square" rtlCol="0">
            <a:spAutoFit/>
          </a:bodyPr>
          <a:lstStyle/>
          <a:p>
            <a:r>
              <a:rPr kumimoji="1" lang="ja-JP" altLang="en-US" sz="2400" b="1" dirty="0" smtClean="0">
                <a:latin typeface="+mj-ea"/>
                <a:ea typeface="+mj-ea"/>
              </a:rPr>
              <a:t>８．ガスモチン錠</a:t>
            </a:r>
            <a:r>
              <a:rPr kumimoji="1" lang="en-US" altLang="ja-JP" sz="2400" b="1" dirty="0" smtClean="0">
                <a:latin typeface="+mj-ea"/>
                <a:ea typeface="+mj-ea"/>
              </a:rPr>
              <a:t>5mg</a:t>
            </a:r>
            <a:endParaRPr kumimoji="1" lang="ja-JP" altLang="en-US" sz="2400" b="1" dirty="0">
              <a:latin typeface="+mj-ea"/>
              <a:ea typeface="+mj-ea"/>
            </a:endParaRPr>
          </a:p>
        </p:txBody>
      </p:sp>
      <p:sp>
        <p:nvSpPr>
          <p:cNvPr id="24" name="テキスト ボックス 23"/>
          <p:cNvSpPr txBox="1"/>
          <p:nvPr/>
        </p:nvSpPr>
        <p:spPr>
          <a:xfrm>
            <a:off x="4704737" y="2893439"/>
            <a:ext cx="3562552" cy="461665"/>
          </a:xfrm>
          <a:prstGeom prst="rect">
            <a:avLst/>
          </a:prstGeom>
          <a:noFill/>
        </p:spPr>
        <p:txBody>
          <a:bodyPr wrap="square" rtlCol="0">
            <a:spAutoFit/>
          </a:bodyPr>
          <a:lstStyle/>
          <a:p>
            <a:r>
              <a:rPr kumimoji="1" lang="en-US" altLang="ja-JP" sz="2400" b="1" dirty="0" smtClean="0">
                <a:latin typeface="+mj-ea"/>
                <a:ea typeface="+mj-ea"/>
              </a:rPr>
              <a:t>12</a:t>
            </a:r>
            <a:r>
              <a:rPr kumimoji="1" lang="ja-JP" altLang="en-US" sz="2400" b="1" dirty="0" err="1" smtClean="0">
                <a:latin typeface="+mj-ea"/>
                <a:ea typeface="+mj-ea"/>
              </a:rPr>
              <a:t>．</a:t>
            </a:r>
            <a:r>
              <a:rPr kumimoji="1" lang="ja-JP" altLang="en-US" sz="2400" b="1" dirty="0" smtClean="0">
                <a:latin typeface="+mj-ea"/>
                <a:ea typeface="+mj-ea"/>
              </a:rPr>
              <a:t>クレストール錠</a:t>
            </a:r>
            <a:r>
              <a:rPr kumimoji="1" lang="en-US" altLang="ja-JP" sz="2400" b="1" dirty="0" smtClean="0">
                <a:latin typeface="+mj-ea"/>
                <a:ea typeface="+mj-ea"/>
              </a:rPr>
              <a:t>2.5mg</a:t>
            </a:r>
            <a:endParaRPr kumimoji="1" lang="ja-JP" altLang="en-US" sz="2400" b="1" dirty="0">
              <a:latin typeface="+mj-ea"/>
              <a:ea typeface="+mj-ea"/>
            </a:endParaRPr>
          </a:p>
        </p:txBody>
      </p:sp>
      <p:sp>
        <p:nvSpPr>
          <p:cNvPr id="25" name="テキスト ボックス 24"/>
          <p:cNvSpPr txBox="1"/>
          <p:nvPr/>
        </p:nvSpPr>
        <p:spPr>
          <a:xfrm>
            <a:off x="757652" y="4518736"/>
            <a:ext cx="3624944" cy="461665"/>
          </a:xfrm>
          <a:prstGeom prst="rect">
            <a:avLst/>
          </a:prstGeom>
          <a:noFill/>
        </p:spPr>
        <p:txBody>
          <a:bodyPr wrap="square" rtlCol="0">
            <a:spAutoFit/>
          </a:bodyPr>
          <a:lstStyle/>
          <a:p>
            <a:r>
              <a:rPr kumimoji="1" lang="ja-JP" altLang="en-US" sz="2400" b="1" dirty="0" smtClean="0">
                <a:latin typeface="+mj-ea"/>
                <a:ea typeface="+mj-ea"/>
              </a:rPr>
              <a:t>７．プレドニン錠</a:t>
            </a:r>
            <a:r>
              <a:rPr kumimoji="1" lang="en-US" altLang="ja-JP" sz="2400" b="1" dirty="0" smtClean="0">
                <a:latin typeface="+mj-ea"/>
                <a:ea typeface="+mj-ea"/>
              </a:rPr>
              <a:t>5mg</a:t>
            </a:r>
            <a:endParaRPr kumimoji="1" lang="ja-JP" altLang="en-US" sz="2400" b="1" dirty="0">
              <a:latin typeface="+mj-ea"/>
              <a:ea typeface="+mj-ea"/>
            </a:endParaRPr>
          </a:p>
        </p:txBody>
      </p:sp>
      <p:sp>
        <p:nvSpPr>
          <p:cNvPr id="26" name="テキスト ボックス 25"/>
          <p:cNvSpPr txBox="1"/>
          <p:nvPr/>
        </p:nvSpPr>
        <p:spPr>
          <a:xfrm>
            <a:off x="4759818" y="1245965"/>
            <a:ext cx="3579222" cy="461665"/>
          </a:xfrm>
          <a:prstGeom prst="rect">
            <a:avLst/>
          </a:prstGeom>
          <a:noFill/>
        </p:spPr>
        <p:txBody>
          <a:bodyPr wrap="square" rtlCol="0">
            <a:spAutoFit/>
          </a:bodyPr>
          <a:lstStyle/>
          <a:p>
            <a:r>
              <a:rPr kumimoji="1" lang="ja-JP" altLang="en-US" sz="2400" b="1" dirty="0" smtClean="0">
                <a:latin typeface="+mj-ea"/>
                <a:ea typeface="+mj-ea"/>
              </a:rPr>
              <a:t>９．メネシッド配合錠</a:t>
            </a:r>
            <a:r>
              <a:rPr kumimoji="1" lang="en-US" altLang="ja-JP" sz="2400" b="1" dirty="0" smtClean="0">
                <a:latin typeface="+mj-ea"/>
                <a:ea typeface="+mj-ea"/>
              </a:rPr>
              <a:t>100mg</a:t>
            </a:r>
            <a:endParaRPr kumimoji="1" lang="ja-JP" altLang="en-US" sz="2400" b="1" dirty="0">
              <a:latin typeface="+mj-ea"/>
              <a:ea typeface="+mj-ea"/>
            </a:endParaRPr>
          </a:p>
        </p:txBody>
      </p:sp>
      <p:sp>
        <p:nvSpPr>
          <p:cNvPr id="27" name="テキスト ボックス 26"/>
          <p:cNvSpPr txBox="1"/>
          <p:nvPr/>
        </p:nvSpPr>
        <p:spPr>
          <a:xfrm>
            <a:off x="4711173" y="2345015"/>
            <a:ext cx="3579222" cy="461665"/>
          </a:xfrm>
          <a:prstGeom prst="rect">
            <a:avLst/>
          </a:prstGeom>
          <a:noFill/>
        </p:spPr>
        <p:txBody>
          <a:bodyPr wrap="square" rtlCol="0">
            <a:spAutoFit/>
          </a:bodyPr>
          <a:lstStyle/>
          <a:p>
            <a:r>
              <a:rPr kumimoji="1" lang="en-US" altLang="ja-JP" sz="2400" b="1" dirty="0" smtClean="0">
                <a:latin typeface="+mj-ea"/>
                <a:ea typeface="+mj-ea"/>
              </a:rPr>
              <a:t>11</a:t>
            </a:r>
            <a:r>
              <a:rPr kumimoji="1" lang="ja-JP" altLang="en-US" sz="2400" b="1" dirty="0" err="1" smtClean="0">
                <a:latin typeface="+mj-ea"/>
                <a:ea typeface="+mj-ea"/>
              </a:rPr>
              <a:t>．</a:t>
            </a:r>
            <a:r>
              <a:rPr kumimoji="1" lang="ja-JP" altLang="en-US" sz="2400" b="1" dirty="0" smtClean="0">
                <a:latin typeface="+mj-ea"/>
                <a:ea typeface="+mj-ea"/>
              </a:rPr>
              <a:t>パキシル</a:t>
            </a:r>
            <a:r>
              <a:rPr kumimoji="1" lang="en-US" altLang="ja-JP" sz="2400" b="1" dirty="0" smtClean="0">
                <a:latin typeface="+mj-ea"/>
                <a:ea typeface="+mj-ea"/>
              </a:rPr>
              <a:t>CR</a:t>
            </a:r>
            <a:r>
              <a:rPr kumimoji="1" lang="ja-JP" altLang="en-US" sz="2400" b="1" dirty="0" smtClean="0">
                <a:latin typeface="+mj-ea"/>
                <a:ea typeface="+mj-ea"/>
              </a:rPr>
              <a:t>錠</a:t>
            </a:r>
            <a:r>
              <a:rPr kumimoji="1" lang="en-US" altLang="ja-JP" sz="2400" b="1" dirty="0" smtClean="0">
                <a:latin typeface="+mj-ea"/>
                <a:ea typeface="+mj-ea"/>
              </a:rPr>
              <a:t>12.5mg</a:t>
            </a:r>
            <a:endParaRPr kumimoji="1" lang="ja-JP" altLang="en-US" sz="2400" b="1" dirty="0">
              <a:latin typeface="+mj-ea"/>
              <a:ea typeface="+mj-ea"/>
            </a:endParaRPr>
          </a:p>
        </p:txBody>
      </p:sp>
      <p:sp>
        <p:nvSpPr>
          <p:cNvPr id="28" name="テキスト ボックス 27"/>
          <p:cNvSpPr txBox="1"/>
          <p:nvPr/>
        </p:nvSpPr>
        <p:spPr>
          <a:xfrm>
            <a:off x="4685047" y="1797272"/>
            <a:ext cx="3309421" cy="461665"/>
          </a:xfrm>
          <a:prstGeom prst="rect">
            <a:avLst/>
          </a:prstGeom>
          <a:noFill/>
        </p:spPr>
        <p:txBody>
          <a:bodyPr wrap="square" rtlCol="0">
            <a:spAutoFit/>
          </a:bodyPr>
          <a:lstStyle/>
          <a:p>
            <a:r>
              <a:rPr kumimoji="1" lang="en-US" altLang="ja-JP" sz="2400" b="1" dirty="0" smtClean="0">
                <a:latin typeface="+mj-ea"/>
                <a:ea typeface="+mj-ea"/>
              </a:rPr>
              <a:t>10</a:t>
            </a:r>
            <a:r>
              <a:rPr kumimoji="1" lang="ja-JP" altLang="en-US" sz="2400" b="1" dirty="0" err="1" smtClean="0">
                <a:latin typeface="+mj-ea"/>
                <a:ea typeface="+mj-ea"/>
              </a:rPr>
              <a:t>．</a:t>
            </a:r>
            <a:r>
              <a:rPr kumimoji="1" lang="ja-JP" altLang="en-US" sz="2400" b="1" dirty="0" smtClean="0">
                <a:latin typeface="+mj-ea"/>
                <a:ea typeface="+mj-ea"/>
              </a:rPr>
              <a:t>チラージン</a:t>
            </a:r>
            <a:r>
              <a:rPr kumimoji="1" lang="en-US" altLang="ja-JP" sz="2400" b="1" dirty="0" smtClean="0">
                <a:latin typeface="+mj-ea"/>
                <a:ea typeface="+mj-ea"/>
              </a:rPr>
              <a:t>S</a:t>
            </a:r>
            <a:r>
              <a:rPr kumimoji="1" lang="ja-JP" altLang="en-US" sz="2400" b="1" dirty="0" smtClean="0">
                <a:latin typeface="+mj-ea"/>
                <a:ea typeface="+mj-ea"/>
              </a:rPr>
              <a:t>錠</a:t>
            </a:r>
            <a:r>
              <a:rPr kumimoji="1" lang="en-US" altLang="ja-JP" sz="2400" b="1" dirty="0" smtClean="0">
                <a:latin typeface="+mj-ea"/>
                <a:ea typeface="+mj-ea"/>
              </a:rPr>
              <a:t>50μg</a:t>
            </a:r>
            <a:endParaRPr kumimoji="1" lang="ja-JP" altLang="en-US" sz="2400" b="1" dirty="0">
              <a:latin typeface="+mj-ea"/>
              <a:ea typeface="+mj-ea"/>
            </a:endParaRPr>
          </a:p>
        </p:txBody>
      </p:sp>
      <p:sp>
        <p:nvSpPr>
          <p:cNvPr id="29" name="テキスト ボックス 28"/>
          <p:cNvSpPr txBox="1"/>
          <p:nvPr/>
        </p:nvSpPr>
        <p:spPr>
          <a:xfrm>
            <a:off x="4733692" y="4516822"/>
            <a:ext cx="3678788" cy="461665"/>
          </a:xfrm>
          <a:prstGeom prst="rect">
            <a:avLst/>
          </a:prstGeom>
          <a:noFill/>
        </p:spPr>
        <p:txBody>
          <a:bodyPr wrap="square" rtlCol="0">
            <a:spAutoFit/>
          </a:bodyPr>
          <a:lstStyle/>
          <a:p>
            <a:r>
              <a:rPr kumimoji="1" lang="en-US" altLang="ja-JP" sz="2400" b="1" dirty="0" smtClean="0">
                <a:latin typeface="+mj-ea"/>
                <a:ea typeface="+mj-ea"/>
              </a:rPr>
              <a:t>15</a:t>
            </a:r>
            <a:r>
              <a:rPr kumimoji="1" lang="ja-JP" altLang="en-US" sz="2400" b="1" dirty="0" err="1" smtClean="0">
                <a:latin typeface="+mj-ea"/>
                <a:ea typeface="+mj-ea"/>
              </a:rPr>
              <a:t>．</a:t>
            </a:r>
            <a:r>
              <a:rPr kumimoji="1" lang="ja-JP" altLang="en-US" sz="2400" b="1" dirty="0" smtClean="0">
                <a:latin typeface="+mj-ea"/>
                <a:ea typeface="+mj-ea"/>
              </a:rPr>
              <a:t>デプロメール錠</a:t>
            </a:r>
            <a:r>
              <a:rPr kumimoji="1" lang="en-US" altLang="ja-JP" sz="2400" b="1" dirty="0" smtClean="0">
                <a:latin typeface="+mj-ea"/>
                <a:ea typeface="+mj-ea"/>
              </a:rPr>
              <a:t>25mg</a:t>
            </a:r>
            <a:endParaRPr kumimoji="1" lang="ja-JP" altLang="en-US" sz="2400" b="1" dirty="0">
              <a:latin typeface="+mj-ea"/>
              <a:ea typeface="+mj-ea"/>
            </a:endParaRPr>
          </a:p>
        </p:txBody>
      </p:sp>
      <p:sp>
        <p:nvSpPr>
          <p:cNvPr id="30" name="テキスト ボックス 29"/>
          <p:cNvSpPr txBox="1"/>
          <p:nvPr/>
        </p:nvSpPr>
        <p:spPr>
          <a:xfrm>
            <a:off x="4720629" y="3994177"/>
            <a:ext cx="3001987" cy="461665"/>
          </a:xfrm>
          <a:prstGeom prst="rect">
            <a:avLst/>
          </a:prstGeom>
          <a:noFill/>
        </p:spPr>
        <p:txBody>
          <a:bodyPr wrap="square" rtlCol="0">
            <a:spAutoFit/>
          </a:bodyPr>
          <a:lstStyle/>
          <a:p>
            <a:r>
              <a:rPr kumimoji="1" lang="en-US" altLang="ja-JP" sz="2400" b="1" dirty="0" smtClean="0">
                <a:latin typeface="+mj-ea"/>
                <a:ea typeface="+mj-ea"/>
              </a:rPr>
              <a:t>14</a:t>
            </a:r>
            <a:r>
              <a:rPr kumimoji="1" lang="ja-JP" altLang="en-US" sz="2400" b="1" dirty="0" err="1" smtClean="0">
                <a:latin typeface="+mj-ea"/>
                <a:ea typeface="+mj-ea"/>
              </a:rPr>
              <a:t>．</a:t>
            </a:r>
            <a:r>
              <a:rPr kumimoji="1" lang="ja-JP" altLang="en-US" sz="2400" b="1" dirty="0" smtClean="0">
                <a:latin typeface="+mj-ea"/>
                <a:ea typeface="+mj-ea"/>
              </a:rPr>
              <a:t>シグマート錠</a:t>
            </a:r>
            <a:r>
              <a:rPr kumimoji="1" lang="en-US" altLang="ja-JP" sz="2400" b="1" dirty="0" smtClean="0">
                <a:latin typeface="+mj-ea"/>
                <a:ea typeface="+mj-ea"/>
              </a:rPr>
              <a:t>5mg</a:t>
            </a:r>
            <a:endParaRPr kumimoji="1" lang="ja-JP" altLang="en-US" sz="2400" b="1" dirty="0">
              <a:latin typeface="+mj-ea"/>
              <a:ea typeface="+mj-ea"/>
            </a:endParaRPr>
          </a:p>
        </p:txBody>
      </p:sp>
      <p:sp>
        <p:nvSpPr>
          <p:cNvPr id="31" name="テキスト ボックス 30"/>
          <p:cNvSpPr txBox="1"/>
          <p:nvPr/>
        </p:nvSpPr>
        <p:spPr>
          <a:xfrm>
            <a:off x="4731525" y="3461745"/>
            <a:ext cx="3456718" cy="461665"/>
          </a:xfrm>
          <a:prstGeom prst="rect">
            <a:avLst/>
          </a:prstGeom>
          <a:noFill/>
        </p:spPr>
        <p:txBody>
          <a:bodyPr wrap="square" rtlCol="0">
            <a:spAutoFit/>
          </a:bodyPr>
          <a:lstStyle/>
          <a:p>
            <a:r>
              <a:rPr kumimoji="1" lang="en-US" altLang="ja-JP" sz="2400" b="1" dirty="0" smtClean="0">
                <a:latin typeface="+mj-ea"/>
                <a:ea typeface="+mj-ea"/>
              </a:rPr>
              <a:t>13</a:t>
            </a:r>
            <a:r>
              <a:rPr kumimoji="1" lang="ja-JP" altLang="en-US" sz="2400" b="1" dirty="0" err="1" smtClean="0">
                <a:latin typeface="+mj-ea"/>
                <a:ea typeface="+mj-ea"/>
              </a:rPr>
              <a:t>．</a:t>
            </a:r>
            <a:r>
              <a:rPr kumimoji="1" lang="ja-JP" altLang="en-US" sz="2400" b="1" dirty="0" smtClean="0">
                <a:latin typeface="+mj-ea"/>
                <a:ea typeface="+mj-ea"/>
              </a:rPr>
              <a:t>オパルモン錠</a:t>
            </a:r>
            <a:r>
              <a:rPr kumimoji="1" lang="en-US" altLang="ja-JP" sz="2400" b="1" dirty="0" smtClean="0">
                <a:latin typeface="+mj-ea"/>
                <a:ea typeface="+mj-ea"/>
              </a:rPr>
              <a:t>5μg</a:t>
            </a:r>
            <a:endParaRPr kumimoji="1" lang="ja-JP" altLang="en-US" sz="2400" b="1" dirty="0">
              <a:latin typeface="+mj-ea"/>
              <a:ea typeface="+mj-ea"/>
            </a:endParaRPr>
          </a:p>
        </p:txBody>
      </p:sp>
      <p:cxnSp>
        <p:nvCxnSpPr>
          <p:cNvPr id="4" name="直線コネクタ 3"/>
          <p:cNvCxnSpPr/>
          <p:nvPr/>
        </p:nvCxnSpPr>
        <p:spPr>
          <a:xfrm>
            <a:off x="640083" y="1758832"/>
            <a:ext cx="78899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644434" y="2860475"/>
            <a:ext cx="78899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640078" y="2307473"/>
            <a:ext cx="78899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635722" y="5020221"/>
            <a:ext cx="78899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644429" y="4480282"/>
            <a:ext cx="78899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640073" y="3927280"/>
            <a:ext cx="78899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637627" y="3376993"/>
            <a:ext cx="78899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4539343" y="1227909"/>
            <a:ext cx="0" cy="42996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550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グループ化 27"/>
          <p:cNvGrpSpPr/>
          <p:nvPr/>
        </p:nvGrpSpPr>
        <p:grpSpPr>
          <a:xfrm>
            <a:off x="679986" y="259984"/>
            <a:ext cx="8289784" cy="6375593"/>
            <a:chOff x="679986" y="216895"/>
            <a:chExt cx="8289784" cy="6418683"/>
          </a:xfrm>
        </p:grpSpPr>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9901" y="617004"/>
              <a:ext cx="2521496" cy="1746059"/>
            </a:xfrm>
            <a:prstGeom prst="rect">
              <a:avLst/>
            </a:prstGeom>
          </p:spPr>
        </p:pic>
        <p:sp>
          <p:nvSpPr>
            <p:cNvPr id="4" name="テキスト ボックス 3"/>
            <p:cNvSpPr txBox="1"/>
            <p:nvPr/>
          </p:nvSpPr>
          <p:spPr>
            <a:xfrm>
              <a:off x="3715856" y="225302"/>
              <a:ext cx="2488464" cy="400110"/>
            </a:xfrm>
            <a:prstGeom prst="rect">
              <a:avLst/>
            </a:prstGeom>
            <a:noFill/>
          </p:spPr>
          <p:txBody>
            <a:bodyPr wrap="square" rtlCol="0">
              <a:spAutoFit/>
            </a:bodyPr>
            <a:lstStyle/>
            <a:p>
              <a:r>
                <a:rPr kumimoji="1" lang="ja-JP" altLang="en-US" sz="2000" b="1" dirty="0" smtClean="0">
                  <a:latin typeface="+mj-ea"/>
                  <a:ea typeface="+mj-ea"/>
                </a:rPr>
                <a:t>デパケン</a:t>
              </a:r>
              <a:r>
                <a:rPr lang="en-US" altLang="ja-JP" sz="2000" b="1" dirty="0">
                  <a:latin typeface="+mj-ea"/>
                  <a:ea typeface="+mj-ea"/>
                </a:rPr>
                <a:t>R</a:t>
              </a:r>
              <a:r>
                <a:rPr kumimoji="1" lang="ja-JP" altLang="en-US" sz="2000" b="1" dirty="0" smtClean="0">
                  <a:latin typeface="+mj-ea"/>
                  <a:ea typeface="+mj-ea"/>
                </a:rPr>
                <a:t>錠</a:t>
              </a:r>
              <a:r>
                <a:rPr kumimoji="1" lang="en-US" altLang="ja-JP" sz="2000" b="1" dirty="0" smtClean="0">
                  <a:latin typeface="+mj-ea"/>
                  <a:ea typeface="+mj-ea"/>
                </a:rPr>
                <a:t>200mg</a:t>
              </a:r>
              <a:endParaRPr kumimoji="1" lang="ja-JP" altLang="en-US" sz="2000" b="1" dirty="0">
                <a:latin typeface="+mj-ea"/>
                <a:ea typeface="+mj-ea"/>
              </a:endParaRPr>
            </a:p>
          </p:txBody>
        </p:sp>
        <p:sp>
          <p:nvSpPr>
            <p:cNvPr id="7" name="テキスト ボックス 6"/>
            <p:cNvSpPr txBox="1"/>
            <p:nvPr/>
          </p:nvSpPr>
          <p:spPr>
            <a:xfrm>
              <a:off x="6275548" y="2402424"/>
              <a:ext cx="2523241" cy="400110"/>
            </a:xfrm>
            <a:prstGeom prst="rect">
              <a:avLst/>
            </a:prstGeom>
            <a:noFill/>
          </p:spPr>
          <p:txBody>
            <a:bodyPr wrap="square" rtlCol="0">
              <a:spAutoFit/>
            </a:bodyPr>
            <a:lstStyle/>
            <a:p>
              <a:r>
                <a:rPr kumimoji="1" lang="ja-JP" altLang="en-US" sz="2000" b="1" dirty="0" smtClean="0">
                  <a:latin typeface="+mj-ea"/>
                  <a:ea typeface="+mj-ea"/>
                </a:rPr>
                <a:t>アマリール錠</a:t>
              </a:r>
              <a:r>
                <a:rPr kumimoji="1" lang="en-US" altLang="ja-JP" sz="2000" b="1" dirty="0" smtClean="0">
                  <a:latin typeface="+mj-ea"/>
                  <a:ea typeface="+mj-ea"/>
                </a:rPr>
                <a:t>0.5mg</a:t>
              </a:r>
              <a:endParaRPr kumimoji="1" lang="ja-JP" altLang="en-US" sz="2000" b="1" dirty="0">
                <a:latin typeface="+mj-ea"/>
                <a:ea typeface="+mj-ea"/>
              </a:endParaRPr>
            </a:p>
          </p:txBody>
        </p:sp>
        <p:sp>
          <p:nvSpPr>
            <p:cNvPr id="8" name="テキスト ボックス 7"/>
            <p:cNvSpPr txBox="1"/>
            <p:nvPr/>
          </p:nvSpPr>
          <p:spPr>
            <a:xfrm>
              <a:off x="3619516" y="4514715"/>
              <a:ext cx="2235795" cy="400110"/>
            </a:xfrm>
            <a:prstGeom prst="rect">
              <a:avLst/>
            </a:prstGeom>
            <a:noFill/>
          </p:spPr>
          <p:txBody>
            <a:bodyPr wrap="square" rtlCol="0">
              <a:spAutoFit/>
            </a:bodyPr>
            <a:lstStyle/>
            <a:p>
              <a:r>
                <a:rPr kumimoji="1" lang="ja-JP" altLang="en-US" sz="2000" b="1" dirty="0" smtClean="0">
                  <a:latin typeface="+mj-ea"/>
                  <a:ea typeface="+mj-ea"/>
                </a:rPr>
                <a:t>ガスモチン錠</a:t>
              </a:r>
              <a:r>
                <a:rPr kumimoji="1" lang="en-US" altLang="ja-JP" sz="2000" b="1" dirty="0" smtClean="0">
                  <a:latin typeface="+mj-ea"/>
                  <a:ea typeface="+mj-ea"/>
                </a:rPr>
                <a:t>5mg</a:t>
              </a:r>
              <a:endParaRPr kumimoji="1" lang="ja-JP" altLang="en-US" sz="2000" b="1" dirty="0">
                <a:latin typeface="+mj-ea"/>
                <a:ea typeface="+mj-ea"/>
              </a:endParaRPr>
            </a:p>
          </p:txBody>
        </p:sp>
        <p:sp>
          <p:nvSpPr>
            <p:cNvPr id="10" name="テキスト ボックス 9"/>
            <p:cNvSpPr txBox="1"/>
            <p:nvPr/>
          </p:nvSpPr>
          <p:spPr>
            <a:xfrm>
              <a:off x="961916" y="4542114"/>
              <a:ext cx="2352897" cy="400110"/>
            </a:xfrm>
            <a:prstGeom prst="rect">
              <a:avLst/>
            </a:prstGeom>
            <a:noFill/>
          </p:spPr>
          <p:txBody>
            <a:bodyPr wrap="square" rtlCol="0">
              <a:spAutoFit/>
            </a:bodyPr>
            <a:lstStyle/>
            <a:p>
              <a:r>
                <a:rPr kumimoji="1" lang="ja-JP" altLang="en-US" sz="2000" b="1" dirty="0" smtClean="0">
                  <a:latin typeface="+mj-ea"/>
                  <a:ea typeface="+mj-ea"/>
                </a:rPr>
                <a:t>プレドニン錠</a:t>
              </a:r>
              <a:r>
                <a:rPr kumimoji="1" lang="en-US" altLang="ja-JP" sz="2000" b="1" dirty="0" smtClean="0">
                  <a:latin typeface="+mj-ea"/>
                  <a:ea typeface="+mj-ea"/>
                </a:rPr>
                <a:t>5mg</a:t>
              </a:r>
              <a:endParaRPr kumimoji="1" lang="ja-JP" altLang="en-US" sz="2000" b="1" dirty="0">
                <a:latin typeface="+mj-ea"/>
                <a:ea typeface="+mj-ea"/>
              </a:endParaRPr>
            </a:p>
          </p:txBody>
        </p:sp>
        <p:pic>
          <p:nvPicPr>
            <p:cNvPr id="17" name="図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474" y="617005"/>
              <a:ext cx="2395929" cy="1745966"/>
            </a:xfrm>
            <a:prstGeom prst="rect">
              <a:avLst/>
            </a:prstGeom>
          </p:spPr>
        </p:pic>
        <p:pic>
          <p:nvPicPr>
            <p:cNvPr id="20" name="図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189" y="2787343"/>
              <a:ext cx="2436214" cy="1720385"/>
            </a:xfrm>
            <a:prstGeom prst="rect">
              <a:avLst/>
            </a:prstGeom>
          </p:spPr>
        </p:pic>
        <p:pic>
          <p:nvPicPr>
            <p:cNvPr id="21" name="図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3431" y="2787343"/>
              <a:ext cx="2487966" cy="1720386"/>
            </a:xfrm>
            <a:prstGeom prst="rect">
              <a:avLst/>
            </a:prstGeom>
          </p:spPr>
        </p:pic>
        <p:pic>
          <p:nvPicPr>
            <p:cNvPr id="22" name="図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7769" y="2787343"/>
              <a:ext cx="2174822" cy="1720385"/>
            </a:xfrm>
            <a:prstGeom prst="rect">
              <a:avLst/>
            </a:prstGeom>
          </p:spPr>
        </p:pic>
        <p:pic>
          <p:nvPicPr>
            <p:cNvPr id="23" name="図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4188" y="4897922"/>
              <a:ext cx="2436215" cy="1737656"/>
            </a:xfrm>
            <a:prstGeom prst="rect">
              <a:avLst/>
            </a:prstGeom>
          </p:spPr>
        </p:pic>
        <p:pic>
          <p:nvPicPr>
            <p:cNvPr id="24" name="図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30451" y="4897922"/>
              <a:ext cx="2550946" cy="1737656"/>
            </a:xfrm>
            <a:prstGeom prst="rect">
              <a:avLst/>
            </a:prstGeom>
          </p:spPr>
        </p:pic>
        <p:pic>
          <p:nvPicPr>
            <p:cNvPr id="19" name="図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1600000">
              <a:off x="6222681" y="625411"/>
              <a:ext cx="2155206" cy="1737651"/>
            </a:xfrm>
            <a:prstGeom prst="rect">
              <a:avLst/>
            </a:prstGeom>
          </p:spPr>
        </p:pic>
        <p:sp>
          <p:nvSpPr>
            <p:cNvPr id="2" name="テキスト ボックス 1"/>
            <p:cNvSpPr txBox="1"/>
            <p:nvPr/>
          </p:nvSpPr>
          <p:spPr>
            <a:xfrm>
              <a:off x="679986" y="216895"/>
              <a:ext cx="2977617" cy="400110"/>
            </a:xfrm>
            <a:prstGeom prst="rect">
              <a:avLst/>
            </a:prstGeom>
            <a:noFill/>
          </p:spPr>
          <p:txBody>
            <a:bodyPr wrap="square" rtlCol="0">
              <a:spAutoFit/>
            </a:bodyPr>
            <a:lstStyle/>
            <a:p>
              <a:r>
                <a:rPr kumimoji="1" lang="ja-JP" altLang="en-US" sz="2000" b="1" dirty="0" smtClean="0">
                  <a:latin typeface="+mj-ea"/>
                  <a:ea typeface="+mj-ea"/>
                </a:rPr>
                <a:t>ムコダイン錠</a:t>
              </a:r>
              <a:r>
                <a:rPr kumimoji="1" lang="en-US" altLang="ja-JP" sz="2000" b="1" dirty="0" smtClean="0">
                  <a:latin typeface="+mj-ea"/>
                  <a:ea typeface="+mj-ea"/>
                </a:rPr>
                <a:t>250mg</a:t>
              </a:r>
              <a:endParaRPr kumimoji="1" lang="ja-JP" altLang="en-US" sz="2000" b="1" dirty="0">
                <a:latin typeface="+mj-ea"/>
                <a:ea typeface="+mj-ea"/>
              </a:endParaRPr>
            </a:p>
          </p:txBody>
        </p:sp>
        <p:sp>
          <p:nvSpPr>
            <p:cNvPr id="3" name="テキスト ボックス 2"/>
            <p:cNvSpPr txBox="1"/>
            <p:nvPr/>
          </p:nvSpPr>
          <p:spPr>
            <a:xfrm>
              <a:off x="6072262" y="251623"/>
              <a:ext cx="2795716" cy="400110"/>
            </a:xfrm>
            <a:prstGeom prst="rect">
              <a:avLst/>
            </a:prstGeom>
            <a:noFill/>
          </p:spPr>
          <p:txBody>
            <a:bodyPr wrap="square" rtlCol="0">
              <a:spAutoFit/>
            </a:bodyPr>
            <a:lstStyle/>
            <a:p>
              <a:r>
                <a:rPr kumimoji="1" lang="ja-JP" altLang="en-US" sz="2000" b="1" dirty="0" smtClean="0">
                  <a:latin typeface="+mj-ea"/>
                  <a:ea typeface="+mj-ea"/>
                </a:rPr>
                <a:t>アリナミン</a:t>
              </a:r>
              <a:r>
                <a:rPr kumimoji="1" lang="en-US" altLang="ja-JP" sz="2000" b="1" dirty="0" smtClean="0">
                  <a:latin typeface="+mj-ea"/>
                  <a:ea typeface="+mj-ea"/>
                </a:rPr>
                <a:t>F</a:t>
              </a:r>
              <a:r>
                <a:rPr kumimoji="1" lang="ja-JP" altLang="en-US" sz="2000" b="1" dirty="0" smtClean="0">
                  <a:latin typeface="+mj-ea"/>
                  <a:ea typeface="+mj-ea"/>
                </a:rPr>
                <a:t>糖衣錠</a:t>
              </a:r>
              <a:r>
                <a:rPr kumimoji="1" lang="en-US" altLang="ja-JP" sz="2000" b="1" dirty="0" smtClean="0">
                  <a:latin typeface="+mj-ea"/>
                  <a:ea typeface="+mj-ea"/>
                </a:rPr>
                <a:t>25mg</a:t>
              </a:r>
              <a:endParaRPr kumimoji="1" lang="ja-JP" altLang="en-US" sz="2000" b="1" dirty="0">
                <a:latin typeface="+mj-ea"/>
                <a:ea typeface="+mj-ea"/>
              </a:endParaRPr>
            </a:p>
          </p:txBody>
        </p:sp>
        <p:sp>
          <p:nvSpPr>
            <p:cNvPr id="5" name="テキスト ボックス 4"/>
            <p:cNvSpPr txBox="1"/>
            <p:nvPr/>
          </p:nvSpPr>
          <p:spPr>
            <a:xfrm>
              <a:off x="3629357" y="2416453"/>
              <a:ext cx="2494621" cy="400110"/>
            </a:xfrm>
            <a:prstGeom prst="rect">
              <a:avLst/>
            </a:prstGeom>
            <a:noFill/>
          </p:spPr>
          <p:txBody>
            <a:bodyPr wrap="square" rtlCol="0">
              <a:spAutoFit/>
            </a:bodyPr>
            <a:lstStyle/>
            <a:p>
              <a:r>
                <a:rPr kumimoji="1" lang="ja-JP" altLang="en-US" sz="2000" b="1" dirty="0" smtClean="0">
                  <a:latin typeface="+mj-ea"/>
                  <a:ea typeface="+mj-ea"/>
                </a:rPr>
                <a:t>セロクラール錠</a:t>
              </a:r>
              <a:r>
                <a:rPr kumimoji="1" lang="en-US" altLang="ja-JP" sz="2000" b="1" dirty="0" smtClean="0">
                  <a:latin typeface="+mj-ea"/>
                  <a:ea typeface="+mj-ea"/>
                </a:rPr>
                <a:t>20mg</a:t>
              </a:r>
              <a:endParaRPr kumimoji="1" lang="ja-JP" altLang="en-US" sz="2000" b="1" dirty="0">
                <a:latin typeface="+mj-ea"/>
                <a:ea typeface="+mj-ea"/>
              </a:endParaRPr>
            </a:p>
          </p:txBody>
        </p:sp>
        <p:sp>
          <p:nvSpPr>
            <p:cNvPr id="6" name="テキスト ボックス 5"/>
            <p:cNvSpPr txBox="1"/>
            <p:nvPr/>
          </p:nvSpPr>
          <p:spPr>
            <a:xfrm>
              <a:off x="937896" y="2390029"/>
              <a:ext cx="2373002" cy="400110"/>
            </a:xfrm>
            <a:prstGeom prst="rect">
              <a:avLst/>
            </a:prstGeom>
            <a:noFill/>
          </p:spPr>
          <p:txBody>
            <a:bodyPr wrap="square" rtlCol="0">
              <a:spAutoFit/>
            </a:bodyPr>
            <a:lstStyle/>
            <a:p>
              <a:r>
                <a:rPr kumimoji="1" lang="ja-JP" altLang="en-US" sz="2000" b="1" dirty="0" smtClean="0">
                  <a:latin typeface="+mj-ea"/>
                  <a:ea typeface="+mj-ea"/>
                </a:rPr>
                <a:t>マグミット錠</a:t>
              </a:r>
              <a:r>
                <a:rPr kumimoji="1" lang="en-US" altLang="ja-JP" sz="2000" b="1" dirty="0" smtClean="0">
                  <a:latin typeface="+mj-ea"/>
                  <a:ea typeface="+mj-ea"/>
                </a:rPr>
                <a:t>500mg</a:t>
              </a:r>
              <a:endParaRPr kumimoji="1" lang="ja-JP" altLang="en-US" sz="2000" b="1" dirty="0">
                <a:latin typeface="+mj-ea"/>
                <a:ea typeface="+mj-ea"/>
              </a:endParaRPr>
            </a:p>
          </p:txBody>
        </p:sp>
        <p:pic>
          <p:nvPicPr>
            <p:cNvPr id="25" name="図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600000">
              <a:off x="6227768" y="4897922"/>
              <a:ext cx="2174823" cy="1737656"/>
            </a:xfrm>
            <a:prstGeom prst="rect">
              <a:avLst/>
            </a:prstGeom>
          </p:spPr>
        </p:pic>
        <p:sp>
          <p:nvSpPr>
            <p:cNvPr id="26" name="テキスト ボックス 25"/>
            <p:cNvSpPr txBox="1"/>
            <p:nvPr/>
          </p:nvSpPr>
          <p:spPr>
            <a:xfrm>
              <a:off x="6105469" y="4540047"/>
              <a:ext cx="2864301" cy="400110"/>
            </a:xfrm>
            <a:prstGeom prst="rect">
              <a:avLst/>
            </a:prstGeom>
            <a:noFill/>
          </p:spPr>
          <p:txBody>
            <a:bodyPr wrap="square" rtlCol="0">
              <a:spAutoFit/>
            </a:bodyPr>
            <a:lstStyle/>
            <a:p>
              <a:r>
                <a:rPr kumimoji="1" lang="ja-JP" altLang="en-US" sz="2000" b="1" dirty="0" smtClean="0">
                  <a:latin typeface="+mj-ea"/>
                  <a:ea typeface="+mj-ea"/>
                </a:rPr>
                <a:t>メネシッド配合錠</a:t>
              </a:r>
              <a:r>
                <a:rPr kumimoji="1" lang="en-US" altLang="ja-JP" sz="2000" b="1" dirty="0" smtClean="0">
                  <a:latin typeface="+mj-ea"/>
                  <a:ea typeface="+mj-ea"/>
                </a:rPr>
                <a:t>100mg</a:t>
              </a:r>
              <a:endParaRPr kumimoji="1" lang="ja-JP" altLang="en-US" sz="2000" b="1" dirty="0">
                <a:latin typeface="+mj-ea"/>
                <a:ea typeface="+mj-ea"/>
              </a:endParaRPr>
            </a:p>
          </p:txBody>
        </p:sp>
      </p:grpSp>
    </p:spTree>
    <p:extLst>
      <p:ext uri="{BB962C8B-B14F-4D97-AF65-F5344CB8AC3E}">
        <p14:creationId xmlns:p14="http://schemas.microsoft.com/office/powerpoint/2010/main" val="2592225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グループ化 23"/>
          <p:cNvGrpSpPr/>
          <p:nvPr/>
        </p:nvGrpSpPr>
        <p:grpSpPr>
          <a:xfrm>
            <a:off x="789723" y="1125359"/>
            <a:ext cx="7798893" cy="4370751"/>
            <a:chOff x="789723" y="1990349"/>
            <a:chExt cx="7798893" cy="4370751"/>
          </a:xfrm>
        </p:grpSpPr>
        <p:sp>
          <p:nvSpPr>
            <p:cNvPr id="9" name="テキスト ボックス 8"/>
            <p:cNvSpPr txBox="1"/>
            <p:nvPr/>
          </p:nvSpPr>
          <p:spPr>
            <a:xfrm>
              <a:off x="6090216" y="1990349"/>
              <a:ext cx="2498400" cy="400110"/>
            </a:xfrm>
            <a:prstGeom prst="rect">
              <a:avLst/>
            </a:prstGeom>
            <a:noFill/>
          </p:spPr>
          <p:txBody>
            <a:bodyPr wrap="square" rtlCol="0">
              <a:spAutoFit/>
            </a:bodyPr>
            <a:lstStyle/>
            <a:p>
              <a:r>
                <a:rPr kumimoji="1" lang="ja-JP" altLang="en-US" sz="2000" b="1" dirty="0" smtClean="0">
                  <a:latin typeface="+mj-ea"/>
                  <a:ea typeface="+mj-ea"/>
                </a:rPr>
                <a:t>クレストール錠</a:t>
              </a:r>
              <a:r>
                <a:rPr kumimoji="1" lang="en-US" altLang="ja-JP" sz="2000" b="1" dirty="0" smtClean="0">
                  <a:latin typeface="+mj-ea"/>
                  <a:ea typeface="+mj-ea"/>
                </a:rPr>
                <a:t>2.5mg</a:t>
              </a:r>
              <a:endParaRPr kumimoji="1" lang="ja-JP" altLang="en-US" sz="2000" b="1" dirty="0">
                <a:latin typeface="+mj-ea"/>
                <a:ea typeface="+mj-ea"/>
              </a:endParaRPr>
            </a:p>
          </p:txBody>
        </p:sp>
        <p:sp>
          <p:nvSpPr>
            <p:cNvPr id="12" name="テキスト ボックス 11"/>
            <p:cNvSpPr txBox="1"/>
            <p:nvPr/>
          </p:nvSpPr>
          <p:spPr>
            <a:xfrm>
              <a:off x="3321378" y="1997327"/>
              <a:ext cx="2950016" cy="400110"/>
            </a:xfrm>
            <a:prstGeom prst="rect">
              <a:avLst/>
            </a:prstGeom>
            <a:noFill/>
          </p:spPr>
          <p:txBody>
            <a:bodyPr wrap="square" rtlCol="0">
              <a:spAutoFit/>
            </a:bodyPr>
            <a:lstStyle/>
            <a:p>
              <a:r>
                <a:rPr kumimoji="1" lang="ja-JP" altLang="en-US" sz="2000" b="1" dirty="0" smtClean="0">
                  <a:latin typeface="+mj-ea"/>
                  <a:ea typeface="+mj-ea"/>
                </a:rPr>
                <a:t>パキシル</a:t>
              </a:r>
              <a:r>
                <a:rPr kumimoji="1" lang="en-US" altLang="ja-JP" sz="2000" b="1" dirty="0" smtClean="0">
                  <a:latin typeface="+mj-ea"/>
                  <a:ea typeface="+mj-ea"/>
                </a:rPr>
                <a:t>CR</a:t>
              </a:r>
              <a:r>
                <a:rPr kumimoji="1" lang="ja-JP" altLang="en-US" sz="2000" b="1" dirty="0" smtClean="0">
                  <a:latin typeface="+mj-ea"/>
                  <a:ea typeface="+mj-ea"/>
                </a:rPr>
                <a:t>錠</a:t>
              </a:r>
              <a:r>
                <a:rPr kumimoji="1" lang="en-US" altLang="ja-JP" sz="2000" b="1" dirty="0" smtClean="0">
                  <a:latin typeface="+mj-ea"/>
                  <a:ea typeface="+mj-ea"/>
                </a:rPr>
                <a:t>12.5mg</a:t>
              </a:r>
              <a:endParaRPr kumimoji="1" lang="ja-JP" altLang="en-US" sz="2000" b="1" dirty="0">
                <a:latin typeface="+mj-ea"/>
                <a:ea typeface="+mj-ea"/>
              </a:endParaRPr>
            </a:p>
          </p:txBody>
        </p:sp>
        <p:sp>
          <p:nvSpPr>
            <p:cNvPr id="13" name="テキスト ボックス 12"/>
            <p:cNvSpPr txBox="1"/>
            <p:nvPr/>
          </p:nvSpPr>
          <p:spPr>
            <a:xfrm>
              <a:off x="790878" y="1997327"/>
              <a:ext cx="2482514" cy="400110"/>
            </a:xfrm>
            <a:prstGeom prst="rect">
              <a:avLst/>
            </a:prstGeom>
            <a:noFill/>
          </p:spPr>
          <p:txBody>
            <a:bodyPr wrap="square" rtlCol="0">
              <a:spAutoFit/>
            </a:bodyPr>
            <a:lstStyle/>
            <a:p>
              <a:r>
                <a:rPr kumimoji="1" lang="ja-JP" altLang="en-US" sz="2000" b="1" dirty="0" smtClean="0">
                  <a:latin typeface="+mj-ea"/>
                  <a:ea typeface="+mj-ea"/>
                </a:rPr>
                <a:t>チラーヂン</a:t>
              </a:r>
              <a:r>
                <a:rPr kumimoji="1" lang="en-US" altLang="ja-JP" sz="2000" b="1" dirty="0" smtClean="0">
                  <a:latin typeface="+mj-ea"/>
                  <a:ea typeface="+mj-ea"/>
                </a:rPr>
                <a:t>S</a:t>
              </a:r>
              <a:r>
                <a:rPr kumimoji="1" lang="ja-JP" altLang="en-US" sz="2000" b="1" dirty="0" smtClean="0">
                  <a:latin typeface="+mj-ea"/>
                  <a:ea typeface="+mj-ea"/>
                </a:rPr>
                <a:t>錠</a:t>
              </a:r>
              <a:r>
                <a:rPr kumimoji="1" lang="en-US" altLang="ja-JP" sz="2000" b="1" dirty="0" smtClean="0">
                  <a:latin typeface="+mj-ea"/>
                  <a:ea typeface="+mj-ea"/>
                </a:rPr>
                <a:t>50μg</a:t>
              </a:r>
              <a:endParaRPr kumimoji="1" lang="ja-JP" altLang="en-US" sz="2000" b="1" dirty="0">
                <a:latin typeface="+mj-ea"/>
                <a:ea typeface="+mj-ea"/>
              </a:endParaRPr>
            </a:p>
          </p:txBody>
        </p:sp>
        <p:sp>
          <p:nvSpPr>
            <p:cNvPr id="14" name="テキスト ボックス 13"/>
            <p:cNvSpPr txBox="1"/>
            <p:nvPr/>
          </p:nvSpPr>
          <p:spPr>
            <a:xfrm>
              <a:off x="5949454" y="4198491"/>
              <a:ext cx="2507367" cy="400110"/>
            </a:xfrm>
            <a:prstGeom prst="rect">
              <a:avLst/>
            </a:prstGeom>
            <a:noFill/>
          </p:spPr>
          <p:txBody>
            <a:bodyPr wrap="square" rtlCol="0">
              <a:spAutoFit/>
            </a:bodyPr>
            <a:lstStyle/>
            <a:p>
              <a:r>
                <a:rPr kumimoji="1" lang="ja-JP" altLang="en-US" sz="2000" b="1" dirty="0" smtClean="0">
                  <a:latin typeface="+mj-ea"/>
                  <a:ea typeface="+mj-ea"/>
                </a:rPr>
                <a:t>デプロメール錠</a:t>
              </a:r>
              <a:r>
                <a:rPr kumimoji="1" lang="en-US" altLang="ja-JP" sz="2000" b="1" dirty="0" smtClean="0">
                  <a:latin typeface="+mj-ea"/>
                  <a:ea typeface="+mj-ea"/>
                </a:rPr>
                <a:t>25mg</a:t>
              </a:r>
              <a:endParaRPr kumimoji="1" lang="ja-JP" altLang="en-US" sz="2000" b="1" dirty="0">
                <a:latin typeface="+mj-ea"/>
                <a:ea typeface="+mj-ea"/>
              </a:endParaRPr>
            </a:p>
          </p:txBody>
        </p:sp>
        <p:sp>
          <p:nvSpPr>
            <p:cNvPr id="15" name="テキスト ボックス 14"/>
            <p:cNvSpPr txBox="1"/>
            <p:nvPr/>
          </p:nvSpPr>
          <p:spPr>
            <a:xfrm>
              <a:off x="3538577" y="4201574"/>
              <a:ext cx="2101503" cy="400110"/>
            </a:xfrm>
            <a:prstGeom prst="rect">
              <a:avLst/>
            </a:prstGeom>
            <a:noFill/>
          </p:spPr>
          <p:txBody>
            <a:bodyPr wrap="square" rtlCol="0">
              <a:spAutoFit/>
            </a:bodyPr>
            <a:lstStyle/>
            <a:p>
              <a:r>
                <a:rPr kumimoji="1" lang="ja-JP" altLang="en-US" sz="2000" b="1" dirty="0" smtClean="0">
                  <a:latin typeface="+mj-ea"/>
                  <a:ea typeface="+mj-ea"/>
                </a:rPr>
                <a:t>シグマート錠</a:t>
              </a:r>
              <a:r>
                <a:rPr kumimoji="1" lang="en-US" altLang="ja-JP" sz="2000" b="1" dirty="0" smtClean="0">
                  <a:latin typeface="+mj-ea"/>
                  <a:ea typeface="+mj-ea"/>
                </a:rPr>
                <a:t>5mg</a:t>
              </a:r>
              <a:endParaRPr kumimoji="1" lang="ja-JP" altLang="en-US" sz="2000" b="1" dirty="0">
                <a:latin typeface="+mj-ea"/>
                <a:ea typeface="+mj-ea"/>
              </a:endParaRPr>
            </a:p>
          </p:txBody>
        </p:sp>
        <p:sp>
          <p:nvSpPr>
            <p:cNvPr id="16" name="テキスト ボックス 15"/>
            <p:cNvSpPr txBox="1"/>
            <p:nvPr/>
          </p:nvSpPr>
          <p:spPr>
            <a:xfrm>
              <a:off x="828802" y="4242309"/>
              <a:ext cx="2336540" cy="400110"/>
            </a:xfrm>
            <a:prstGeom prst="rect">
              <a:avLst/>
            </a:prstGeom>
            <a:noFill/>
          </p:spPr>
          <p:txBody>
            <a:bodyPr wrap="square" rtlCol="0">
              <a:spAutoFit/>
            </a:bodyPr>
            <a:lstStyle/>
            <a:p>
              <a:r>
                <a:rPr kumimoji="1" lang="ja-JP" altLang="en-US" sz="2000" b="1" dirty="0" smtClean="0">
                  <a:latin typeface="+mj-ea"/>
                  <a:ea typeface="+mj-ea"/>
                </a:rPr>
                <a:t>オパルモン錠</a:t>
              </a:r>
              <a:r>
                <a:rPr kumimoji="1" lang="en-US" altLang="ja-JP" sz="2000" b="1" dirty="0" smtClean="0">
                  <a:latin typeface="+mj-ea"/>
                  <a:ea typeface="+mj-ea"/>
                </a:rPr>
                <a:t>5μg</a:t>
              </a:r>
              <a:endParaRPr kumimoji="1" lang="ja-JP" altLang="en-US" sz="2000" b="1" dirty="0">
                <a:latin typeface="+mj-ea"/>
                <a:ea typeface="+mj-ea"/>
              </a:endParaRPr>
            </a:p>
          </p:txBody>
        </p:sp>
        <p:pic>
          <p:nvPicPr>
            <p:cNvPr id="17" name="図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9454" y="4648919"/>
              <a:ext cx="2436215" cy="1712181"/>
            </a:xfrm>
            <a:prstGeom prst="rect">
              <a:avLst/>
            </a:prstGeom>
          </p:spPr>
        </p:pic>
        <p:pic>
          <p:nvPicPr>
            <p:cNvPr id="18" name="図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8825" y="4639341"/>
              <a:ext cx="2441008" cy="1712181"/>
            </a:xfrm>
            <a:prstGeom prst="rect">
              <a:avLst/>
            </a:prstGeom>
          </p:spPr>
        </p:pic>
        <p:pic>
          <p:nvPicPr>
            <p:cNvPr id="19" name="図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879" y="4629203"/>
              <a:ext cx="2413544" cy="1702602"/>
            </a:xfrm>
            <a:prstGeom prst="rect">
              <a:avLst/>
            </a:prstGeom>
          </p:spPr>
        </p:pic>
        <p:pic>
          <p:nvPicPr>
            <p:cNvPr id="20" name="図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8825" y="2397437"/>
              <a:ext cx="2414699" cy="1695035"/>
            </a:xfrm>
            <a:prstGeom prst="rect">
              <a:avLst/>
            </a:prstGeom>
          </p:spPr>
        </p:pic>
        <p:pic>
          <p:nvPicPr>
            <p:cNvPr id="22" name="図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9454" y="2397437"/>
              <a:ext cx="2414699" cy="1695035"/>
            </a:xfrm>
            <a:prstGeom prst="rect">
              <a:avLst/>
            </a:prstGeom>
          </p:spPr>
        </p:pic>
        <p:pic>
          <p:nvPicPr>
            <p:cNvPr id="23" name="図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600000">
              <a:off x="789723" y="2390459"/>
              <a:ext cx="2414699" cy="1695035"/>
            </a:xfrm>
            <a:prstGeom prst="rect">
              <a:avLst/>
            </a:prstGeom>
          </p:spPr>
        </p:pic>
      </p:grpSp>
    </p:spTree>
    <p:extLst>
      <p:ext uri="{BB962C8B-B14F-4D97-AF65-F5344CB8AC3E}">
        <p14:creationId xmlns:p14="http://schemas.microsoft.com/office/powerpoint/2010/main" val="2731380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861700" y="403686"/>
            <a:ext cx="3141318" cy="538857"/>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algn="ctr" defTabSz="2591981">
              <a:defRPr/>
            </a:pPr>
            <a:r>
              <a:rPr kumimoji="0" lang="ja-JP" altLang="en-US" sz="4050" kern="0" dirty="0">
                <a:solidFill>
                  <a:prstClr val="black"/>
                </a:solidFill>
                <a:latin typeface="Calibri" panose="020F0502020204030204"/>
                <a:ea typeface="ＭＳ Ｐゴシック" panose="020B0600070205080204" pitchFamily="50" charset="-128"/>
              </a:rPr>
              <a:t>方　法</a:t>
            </a:r>
          </a:p>
        </p:txBody>
      </p:sp>
      <p:sp>
        <p:nvSpPr>
          <p:cNvPr id="4" name="テキスト ボックス 3"/>
          <p:cNvSpPr txBox="1"/>
          <p:nvPr/>
        </p:nvSpPr>
        <p:spPr>
          <a:xfrm>
            <a:off x="1392595" y="3096964"/>
            <a:ext cx="3647504" cy="1384995"/>
          </a:xfrm>
          <a:prstGeom prst="rect">
            <a:avLst/>
          </a:prstGeom>
          <a:noFill/>
        </p:spPr>
        <p:txBody>
          <a:bodyPr wrap="square" rtlCol="0">
            <a:spAutoFit/>
          </a:bodyPr>
          <a:lstStyle/>
          <a:p>
            <a:pPr defTabSz="2591981"/>
            <a:r>
              <a:rPr lang="ja-JP" altLang="en-US" sz="2100" b="1" dirty="0">
                <a:solidFill>
                  <a:srgbClr val="5B9BD5">
                    <a:lumMod val="75000"/>
                  </a:srgbClr>
                </a:solidFill>
                <a:latin typeface="ＭＳ Ｐゴシック" panose="020B0600070205080204" pitchFamily="50" charset="-128"/>
              </a:rPr>
              <a:t>開封強度測定</a:t>
            </a:r>
            <a:endParaRPr lang="en-US" altLang="ja-JP" sz="2100" b="1" dirty="0">
              <a:solidFill>
                <a:srgbClr val="5B9BD5">
                  <a:lumMod val="75000"/>
                </a:srgbClr>
              </a:solidFill>
              <a:latin typeface="ＭＳ Ｐゴシック" panose="020B0600070205080204" pitchFamily="50" charset="-128"/>
            </a:endParaRPr>
          </a:p>
          <a:p>
            <a:pPr defTabSz="2591981"/>
            <a:r>
              <a:rPr lang="ja-JP" altLang="en-US" sz="2100" b="1" dirty="0">
                <a:solidFill>
                  <a:prstClr val="black"/>
                </a:solidFill>
                <a:latin typeface="ＭＳ Ｐゴシック" panose="020B0600070205080204" pitchFamily="50" charset="-128"/>
              </a:rPr>
              <a:t>アイコーエンジニアリング（株）　</a:t>
            </a:r>
            <a:endParaRPr lang="en-US" altLang="ja-JP" sz="2100" b="1" dirty="0">
              <a:solidFill>
                <a:prstClr val="black"/>
              </a:solidFill>
              <a:latin typeface="ＭＳ Ｐゴシック" panose="020B0600070205080204" pitchFamily="50" charset="-128"/>
            </a:endParaRPr>
          </a:p>
          <a:p>
            <a:pPr defTabSz="2591981"/>
            <a:r>
              <a:rPr lang="ja-JP" altLang="en-US" sz="2100" b="1" dirty="0">
                <a:solidFill>
                  <a:prstClr val="black"/>
                </a:solidFill>
                <a:latin typeface="ＭＳ Ｐゴシック" panose="020B0600070205080204" pitchFamily="50" charset="-128"/>
              </a:rPr>
              <a:t>荷重測定器：フォースゲージタイプ（</a:t>
            </a:r>
            <a:r>
              <a:rPr lang="en-US" altLang="ja-JP" sz="2100" b="1" dirty="0">
                <a:solidFill>
                  <a:prstClr val="black"/>
                </a:solidFill>
                <a:latin typeface="ＭＳ Ｐゴシック" panose="020B0600070205080204" pitchFamily="50" charset="-128"/>
              </a:rPr>
              <a:t>MODEL-1308U</a:t>
            </a:r>
            <a:r>
              <a:rPr lang="ja-JP" altLang="en-US" sz="2100" b="1" dirty="0">
                <a:solidFill>
                  <a:prstClr val="black"/>
                </a:solidFill>
                <a:latin typeface="ＭＳ Ｐゴシック" panose="020B0600070205080204" pitchFamily="50" charset="-128"/>
              </a:rPr>
              <a:t>）</a:t>
            </a:r>
            <a:endParaRPr lang="en-US" altLang="ja-JP" sz="2100" b="1" dirty="0">
              <a:solidFill>
                <a:prstClr val="black"/>
              </a:solidFill>
              <a:latin typeface="ＭＳ Ｐゴシック" panose="020B0600070205080204" pitchFamily="50" charset="-128"/>
            </a:endParaRPr>
          </a:p>
        </p:txBody>
      </p:sp>
      <p:sp>
        <p:nvSpPr>
          <p:cNvPr id="6" name="テキスト ボックス 5"/>
          <p:cNvSpPr txBox="1"/>
          <p:nvPr/>
        </p:nvSpPr>
        <p:spPr>
          <a:xfrm>
            <a:off x="1392595" y="1693132"/>
            <a:ext cx="3647504" cy="1384995"/>
          </a:xfrm>
          <a:prstGeom prst="rect">
            <a:avLst/>
          </a:prstGeom>
          <a:noFill/>
        </p:spPr>
        <p:txBody>
          <a:bodyPr wrap="square" rtlCol="0">
            <a:spAutoFit/>
          </a:bodyPr>
          <a:lstStyle/>
          <a:p>
            <a:pPr defTabSz="2591981"/>
            <a:r>
              <a:rPr lang="ja-JP" altLang="en-US" sz="2100" b="1" dirty="0">
                <a:solidFill>
                  <a:srgbClr val="0070C0"/>
                </a:solidFill>
                <a:latin typeface="ＭＳ Ｐゴシック" panose="020B0600070205080204" pitchFamily="50" charset="-128"/>
              </a:rPr>
              <a:t>試験方法</a:t>
            </a:r>
            <a:endParaRPr lang="en-US" altLang="ja-JP" sz="2100" b="1" dirty="0">
              <a:solidFill>
                <a:srgbClr val="0070C0"/>
              </a:solidFill>
              <a:latin typeface="ＭＳ Ｐゴシック" panose="020B0600070205080204" pitchFamily="50" charset="-128"/>
            </a:endParaRPr>
          </a:p>
          <a:p>
            <a:pPr defTabSz="2591981"/>
            <a:r>
              <a:rPr lang="en-US" altLang="ja-JP" sz="2100" b="1" dirty="0">
                <a:solidFill>
                  <a:prstClr val="black"/>
                </a:solidFill>
                <a:latin typeface="ＭＳ Ｐゴシック" panose="020B0600070205080204" pitchFamily="50" charset="-128"/>
              </a:rPr>
              <a:t>S0022</a:t>
            </a:r>
            <a:r>
              <a:rPr lang="ja-JP" altLang="en-US" sz="2100" b="1" dirty="0">
                <a:solidFill>
                  <a:prstClr val="black"/>
                </a:solidFill>
                <a:latin typeface="ＭＳ Ｐゴシック" panose="020B0600070205080204" pitchFamily="50" charset="-128"/>
              </a:rPr>
              <a:t> 高齢者・障害者配慮設計指針</a:t>
            </a:r>
            <a:r>
              <a:rPr lang="en-US" altLang="ja-JP" sz="2100" b="1" dirty="0">
                <a:solidFill>
                  <a:prstClr val="black"/>
                </a:solidFill>
                <a:latin typeface="ＭＳ Ｐゴシック" panose="020B0600070205080204" pitchFamily="50" charset="-128"/>
              </a:rPr>
              <a:t>-</a:t>
            </a:r>
            <a:r>
              <a:rPr lang="ja-JP" altLang="en-US" sz="2100" b="1" dirty="0">
                <a:solidFill>
                  <a:prstClr val="black"/>
                </a:solidFill>
                <a:latin typeface="ＭＳ Ｐゴシック" panose="020B0600070205080204" pitchFamily="50" charset="-128"/>
              </a:rPr>
              <a:t>包装・容器</a:t>
            </a:r>
            <a:r>
              <a:rPr lang="en-US" altLang="ja-JP" sz="2100" b="1" dirty="0">
                <a:solidFill>
                  <a:prstClr val="black"/>
                </a:solidFill>
                <a:latin typeface="ＭＳ Ｐゴシック" panose="020B0600070205080204" pitchFamily="50" charset="-128"/>
              </a:rPr>
              <a:t>-</a:t>
            </a:r>
            <a:r>
              <a:rPr lang="ja-JP" altLang="en-US" sz="2100" b="1" dirty="0">
                <a:solidFill>
                  <a:prstClr val="black"/>
                </a:solidFill>
                <a:latin typeface="ＭＳ Ｐゴシック" panose="020B0600070205080204" pitchFamily="50" charset="-128"/>
              </a:rPr>
              <a:t>開封性試験方法に準拠</a:t>
            </a:r>
            <a:endParaRPr lang="en-US" altLang="ja-JP" sz="2100" b="1" dirty="0">
              <a:solidFill>
                <a:prstClr val="black"/>
              </a:solidFill>
              <a:latin typeface="ＭＳ Ｐゴシック" panose="020B0600070205080204" pitchFamily="50" charset="-128"/>
            </a:endParaRPr>
          </a:p>
        </p:txBody>
      </p:sp>
      <p:sp>
        <p:nvSpPr>
          <p:cNvPr id="8" name="テキスト ボックス 7"/>
          <p:cNvSpPr txBox="1"/>
          <p:nvPr/>
        </p:nvSpPr>
        <p:spPr>
          <a:xfrm>
            <a:off x="757644" y="1079212"/>
            <a:ext cx="3674713" cy="584775"/>
          </a:xfrm>
          <a:prstGeom prst="rect">
            <a:avLst/>
          </a:prstGeom>
          <a:noFill/>
        </p:spPr>
        <p:txBody>
          <a:bodyPr wrap="square" rtlCol="0">
            <a:spAutoFit/>
          </a:bodyPr>
          <a:lstStyle/>
          <a:p>
            <a:r>
              <a:rPr kumimoji="1" lang="ja-JP" altLang="en-US" sz="3200" dirty="0" smtClean="0">
                <a:solidFill>
                  <a:srgbClr val="00B050"/>
                </a:solidFill>
              </a:rPr>
              <a:t>取り出し強度の測定</a:t>
            </a:r>
            <a:endParaRPr kumimoji="1" lang="ja-JP" altLang="en-US" sz="3200" dirty="0">
              <a:solidFill>
                <a:srgbClr val="00B050"/>
              </a:solidFill>
            </a:endParaRPr>
          </a:p>
        </p:txBody>
      </p:sp>
      <p:sp>
        <p:nvSpPr>
          <p:cNvPr id="9" name="テキスト ボックス 8"/>
          <p:cNvSpPr txBox="1"/>
          <p:nvPr/>
        </p:nvSpPr>
        <p:spPr>
          <a:xfrm>
            <a:off x="1392595" y="4717209"/>
            <a:ext cx="1515291" cy="369332"/>
          </a:xfrm>
          <a:prstGeom prst="rect">
            <a:avLst/>
          </a:prstGeom>
          <a:noFill/>
        </p:spPr>
        <p:txBody>
          <a:bodyPr wrap="square" rtlCol="0">
            <a:spAutoFit/>
          </a:bodyPr>
          <a:lstStyle/>
          <a:p>
            <a:r>
              <a:rPr kumimoji="1" lang="ja-JP" altLang="en-US" b="1" dirty="0" smtClean="0">
                <a:solidFill>
                  <a:srgbClr val="0070C0"/>
                </a:solidFill>
              </a:rPr>
              <a:t>先端の形状</a:t>
            </a:r>
            <a:endParaRPr kumimoji="1" lang="ja-JP" altLang="en-US" b="1" dirty="0">
              <a:solidFill>
                <a:srgbClr val="0070C0"/>
              </a:solidFill>
            </a:endParaRPr>
          </a:p>
        </p:txBody>
      </p:sp>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463518" y="1177897"/>
            <a:ext cx="1772572" cy="1864889"/>
          </a:xfrm>
          <a:prstGeom prst="rect">
            <a:avLst/>
          </a:prstGeom>
        </p:spPr>
      </p:pic>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7359" y="3488953"/>
            <a:ext cx="1642468" cy="1612557"/>
          </a:xfrm>
          <a:prstGeom prst="rect">
            <a:avLst/>
          </a:prstGeom>
        </p:spPr>
      </p:pic>
      <p:sp>
        <p:nvSpPr>
          <p:cNvPr id="12" name="正方形/長方形 11"/>
          <p:cNvSpPr/>
          <p:nvPr/>
        </p:nvSpPr>
        <p:spPr>
          <a:xfrm>
            <a:off x="7059827" y="1194486"/>
            <a:ext cx="313038" cy="19024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600000" flipH="1">
            <a:off x="2768585" y="4776568"/>
            <a:ext cx="2066789" cy="1550092"/>
          </a:xfrm>
          <a:prstGeom prst="rect">
            <a:avLst/>
          </a:prstGeom>
        </p:spPr>
      </p:pic>
    </p:spTree>
    <p:extLst>
      <p:ext uri="{BB962C8B-B14F-4D97-AF65-F5344CB8AC3E}">
        <p14:creationId xmlns:p14="http://schemas.microsoft.com/office/powerpoint/2010/main" val="215935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229085287"/>
              </p:ext>
            </p:extLst>
          </p:nvPr>
        </p:nvGraphicFramePr>
        <p:xfrm>
          <a:off x="947481" y="1195480"/>
          <a:ext cx="7492459" cy="5480655"/>
        </p:xfrm>
        <a:graphic>
          <a:graphicData uri="http://schemas.openxmlformats.org/drawingml/2006/table">
            <a:tbl>
              <a:tblPr>
                <a:tableStyleId>{5C22544A-7EE6-4342-B048-85BDC9FD1C3A}</a:tableStyleId>
              </a:tblPr>
              <a:tblGrid>
                <a:gridCol w="3425829"/>
                <a:gridCol w="2193515"/>
                <a:gridCol w="1873115"/>
              </a:tblGrid>
              <a:tr h="365377">
                <a:tc>
                  <a:txBody>
                    <a:bodyPr/>
                    <a:lstStyle/>
                    <a:p>
                      <a:pPr algn="l" fontAlgn="ctr"/>
                      <a:r>
                        <a:rPr lang="ja-JP" altLang="en-US" sz="2300" u="none" strike="noStrike" dirty="0" smtClean="0">
                          <a:effectLst/>
                        </a:rPr>
                        <a:t>　ムコダイン</a:t>
                      </a:r>
                      <a:r>
                        <a:rPr lang="ja-JP" altLang="en-US" sz="2300" u="none" strike="noStrike" dirty="0">
                          <a:effectLst/>
                        </a:rPr>
                        <a:t>錠</a:t>
                      </a:r>
                      <a:r>
                        <a:rPr lang="en-US" altLang="ja-JP" sz="2300" u="none" strike="noStrike" dirty="0">
                          <a:effectLst/>
                        </a:rPr>
                        <a:t>250mg</a:t>
                      </a:r>
                      <a:endParaRPr lang="en-US" altLang="ja-JP" sz="23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300" u="none" strike="noStrike">
                          <a:effectLst/>
                        </a:rPr>
                        <a:t>12.3±0.6</a:t>
                      </a:r>
                      <a:endParaRPr lang="en-US" altLang="ja-JP" sz="23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2300" u="none" strike="noStrike" dirty="0" smtClean="0">
                          <a:effectLst/>
                        </a:rPr>
                        <a:t>　　　</a:t>
                      </a:r>
                      <a:r>
                        <a:rPr lang="en-US" altLang="ja-JP" sz="2300" u="none" strike="noStrike" dirty="0" smtClean="0">
                          <a:effectLst/>
                        </a:rPr>
                        <a:t>10.9</a:t>
                      </a:r>
                      <a:endParaRPr lang="en-US" altLang="ja-JP" sz="23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365377">
                <a:tc>
                  <a:txBody>
                    <a:bodyPr/>
                    <a:lstStyle/>
                    <a:p>
                      <a:pPr algn="l" fontAlgn="ctr"/>
                      <a:r>
                        <a:rPr lang="ja-JP" altLang="en-US" sz="2300" u="none" strike="noStrike" dirty="0" smtClean="0">
                          <a:effectLst/>
                        </a:rPr>
                        <a:t>　デパケン</a:t>
                      </a:r>
                      <a:r>
                        <a:rPr lang="en-US" sz="2300" u="none" strike="noStrike" dirty="0">
                          <a:effectLst/>
                        </a:rPr>
                        <a:t>R</a:t>
                      </a:r>
                      <a:r>
                        <a:rPr lang="ja-JP" altLang="en-US" sz="2300" u="none" strike="noStrike" dirty="0">
                          <a:effectLst/>
                        </a:rPr>
                        <a:t>錠</a:t>
                      </a:r>
                      <a:r>
                        <a:rPr lang="en-US" altLang="ja-JP" sz="2300" u="none" strike="noStrike" dirty="0">
                          <a:effectLst/>
                        </a:rPr>
                        <a:t>200</a:t>
                      </a:r>
                      <a:r>
                        <a:rPr lang="en-US" sz="2300" u="none" strike="noStrike" dirty="0">
                          <a:effectLst/>
                        </a:rPr>
                        <a:t>mg</a:t>
                      </a:r>
                      <a:endParaRPr lang="en-US" sz="23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300" u="none" strike="noStrike">
                          <a:effectLst/>
                        </a:rPr>
                        <a:t>14.9±0.7</a:t>
                      </a:r>
                      <a:endParaRPr lang="en-US" altLang="ja-JP" sz="23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2300" u="none" strike="noStrike" dirty="0" smtClean="0">
                          <a:effectLst/>
                        </a:rPr>
                        <a:t>　　　</a:t>
                      </a:r>
                      <a:r>
                        <a:rPr lang="en-US" altLang="ja-JP" sz="2300" u="none" strike="noStrike" dirty="0" smtClean="0">
                          <a:effectLst/>
                        </a:rPr>
                        <a:t>15.2</a:t>
                      </a:r>
                      <a:endParaRPr lang="en-US" altLang="ja-JP" sz="23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365377">
                <a:tc>
                  <a:txBody>
                    <a:bodyPr/>
                    <a:lstStyle/>
                    <a:p>
                      <a:pPr algn="l" fontAlgn="ctr"/>
                      <a:r>
                        <a:rPr lang="ja-JP" altLang="en-US" sz="2300" u="none" strike="noStrike" dirty="0" smtClean="0">
                          <a:effectLst/>
                        </a:rPr>
                        <a:t>　アリナミン</a:t>
                      </a:r>
                      <a:r>
                        <a:rPr lang="en-US" altLang="ja-JP" sz="2300" u="none" strike="noStrike" dirty="0">
                          <a:effectLst/>
                        </a:rPr>
                        <a:t>F</a:t>
                      </a:r>
                      <a:r>
                        <a:rPr lang="ja-JP" altLang="en-US" sz="2300" u="none" strike="noStrike" dirty="0">
                          <a:effectLst/>
                        </a:rPr>
                        <a:t>糖衣錠</a:t>
                      </a:r>
                      <a:r>
                        <a:rPr lang="en-US" altLang="ja-JP" sz="2300" u="none" strike="noStrike" dirty="0">
                          <a:effectLst/>
                        </a:rPr>
                        <a:t>25mg</a:t>
                      </a:r>
                      <a:endParaRPr lang="en-US" altLang="ja-JP" sz="23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2300" u="none" strike="noStrike" dirty="0" smtClean="0">
                          <a:effectLst/>
                        </a:rPr>
                        <a:t>　</a:t>
                      </a:r>
                      <a:r>
                        <a:rPr lang="en-US" altLang="ja-JP" sz="2300" u="none" strike="noStrike" dirty="0" smtClean="0">
                          <a:effectLst/>
                        </a:rPr>
                        <a:t>8.1±0.6</a:t>
                      </a:r>
                      <a:endParaRPr lang="en-US" altLang="ja-JP" sz="23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2300" u="none" strike="noStrike" dirty="0" smtClean="0">
                          <a:effectLst/>
                        </a:rPr>
                        <a:t>　　　</a:t>
                      </a:r>
                      <a:r>
                        <a:rPr lang="en-US" altLang="ja-JP" sz="2300" u="none" strike="noStrike" dirty="0" smtClean="0">
                          <a:effectLst/>
                        </a:rPr>
                        <a:t>11.7</a:t>
                      </a:r>
                      <a:endParaRPr lang="en-US" altLang="ja-JP" sz="23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365377">
                <a:tc>
                  <a:txBody>
                    <a:bodyPr/>
                    <a:lstStyle/>
                    <a:p>
                      <a:pPr algn="l" fontAlgn="ctr"/>
                      <a:r>
                        <a:rPr lang="ja-JP" altLang="en-US" sz="2300" u="none" strike="noStrike" dirty="0" smtClean="0">
                          <a:effectLst/>
                        </a:rPr>
                        <a:t>　マグミット</a:t>
                      </a:r>
                      <a:r>
                        <a:rPr lang="ja-JP" altLang="en-US" sz="2300" u="none" strike="noStrike" dirty="0">
                          <a:effectLst/>
                        </a:rPr>
                        <a:t>錠</a:t>
                      </a:r>
                      <a:r>
                        <a:rPr lang="en-US" altLang="ja-JP" sz="2300" u="none" strike="noStrike" dirty="0">
                          <a:effectLst/>
                        </a:rPr>
                        <a:t>500mg</a:t>
                      </a:r>
                      <a:endParaRPr lang="en-US" altLang="ja-JP" sz="23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300" u="none" strike="noStrike">
                          <a:effectLst/>
                        </a:rPr>
                        <a:t>12.5±0.4</a:t>
                      </a:r>
                      <a:endParaRPr lang="en-US" altLang="ja-JP" sz="23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2300" u="none" strike="noStrike" dirty="0" smtClean="0">
                          <a:effectLst/>
                        </a:rPr>
                        <a:t>　　　</a:t>
                      </a:r>
                      <a:r>
                        <a:rPr lang="en-US" altLang="ja-JP" sz="2300" u="none" strike="noStrike" dirty="0" smtClean="0">
                          <a:effectLst/>
                        </a:rPr>
                        <a:t>12.1</a:t>
                      </a:r>
                      <a:endParaRPr lang="en-US" altLang="ja-JP" sz="23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365377">
                <a:tc>
                  <a:txBody>
                    <a:bodyPr/>
                    <a:lstStyle/>
                    <a:p>
                      <a:pPr algn="l" fontAlgn="ctr"/>
                      <a:r>
                        <a:rPr lang="ja-JP" altLang="en-US" sz="2300" u="none" strike="noStrike" dirty="0" smtClean="0">
                          <a:effectLst/>
                        </a:rPr>
                        <a:t>　セロクラール</a:t>
                      </a:r>
                      <a:r>
                        <a:rPr lang="ja-JP" altLang="en-US" sz="2300" u="none" strike="noStrike" dirty="0">
                          <a:effectLst/>
                        </a:rPr>
                        <a:t>錠</a:t>
                      </a:r>
                      <a:r>
                        <a:rPr lang="en-US" altLang="ja-JP" sz="2300" u="none" strike="noStrike" dirty="0">
                          <a:effectLst/>
                        </a:rPr>
                        <a:t>20mg</a:t>
                      </a:r>
                      <a:endParaRPr lang="en-US" altLang="ja-JP" sz="23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2300" u="none" strike="noStrike" dirty="0" smtClean="0">
                          <a:effectLst/>
                        </a:rPr>
                        <a:t>　</a:t>
                      </a:r>
                      <a:r>
                        <a:rPr lang="en-US" altLang="ja-JP" sz="2300" u="none" strike="noStrike" dirty="0" smtClean="0">
                          <a:effectLst/>
                        </a:rPr>
                        <a:t>7.8±0.6</a:t>
                      </a:r>
                      <a:endParaRPr lang="en-US" altLang="ja-JP" sz="23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2300" u="none" strike="noStrike" dirty="0" smtClean="0">
                          <a:effectLst/>
                        </a:rPr>
                        <a:t>　　　</a:t>
                      </a:r>
                      <a:r>
                        <a:rPr lang="en-US" altLang="ja-JP" sz="2300" u="none" strike="noStrike" dirty="0" smtClean="0">
                          <a:effectLst/>
                        </a:rPr>
                        <a:t>10.1</a:t>
                      </a:r>
                      <a:endParaRPr lang="en-US" altLang="ja-JP" sz="23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365377">
                <a:tc>
                  <a:txBody>
                    <a:bodyPr/>
                    <a:lstStyle/>
                    <a:p>
                      <a:pPr algn="l" fontAlgn="ctr"/>
                      <a:r>
                        <a:rPr lang="ja-JP" altLang="en-US" sz="2300" u="none" strike="noStrike" dirty="0" smtClean="0">
                          <a:effectLst/>
                        </a:rPr>
                        <a:t>　アマリール</a:t>
                      </a:r>
                      <a:r>
                        <a:rPr lang="ja-JP" altLang="en-US" sz="2300" u="none" strike="noStrike" dirty="0">
                          <a:effectLst/>
                        </a:rPr>
                        <a:t>錠</a:t>
                      </a:r>
                      <a:r>
                        <a:rPr lang="en-US" altLang="ja-JP" sz="2300" u="none" strike="noStrike" dirty="0">
                          <a:effectLst/>
                        </a:rPr>
                        <a:t>0.5mg</a:t>
                      </a:r>
                      <a:endParaRPr lang="en-US" altLang="ja-JP" sz="23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6"/>
                    </a:solidFill>
                  </a:tcPr>
                </a:tc>
                <a:tc>
                  <a:txBody>
                    <a:bodyPr/>
                    <a:lstStyle/>
                    <a:p>
                      <a:pPr algn="ctr" fontAlgn="ctr"/>
                      <a:r>
                        <a:rPr lang="en-US" altLang="ja-JP" sz="2300" u="none" strike="noStrike" dirty="0">
                          <a:effectLst/>
                        </a:rPr>
                        <a:t>19.8±2.8</a:t>
                      </a:r>
                      <a:endParaRPr lang="en-US" altLang="ja-JP" sz="23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6"/>
                    </a:solidFill>
                  </a:tcPr>
                </a:tc>
                <a:tc>
                  <a:txBody>
                    <a:bodyPr/>
                    <a:lstStyle/>
                    <a:p>
                      <a:pPr algn="l" fontAlgn="ctr"/>
                      <a:r>
                        <a:rPr lang="ja-JP" altLang="en-US" sz="2300" u="none" strike="noStrike" dirty="0" smtClean="0">
                          <a:effectLst/>
                        </a:rPr>
                        <a:t>　　　</a:t>
                      </a:r>
                      <a:r>
                        <a:rPr lang="ja-JP" altLang="en-US" sz="2300" u="none" strike="noStrike" baseline="0" dirty="0" smtClean="0">
                          <a:effectLst/>
                        </a:rPr>
                        <a:t>  </a:t>
                      </a:r>
                      <a:r>
                        <a:rPr lang="en-US" altLang="ja-JP" sz="2300" u="none" strike="noStrike" dirty="0" smtClean="0">
                          <a:effectLst/>
                        </a:rPr>
                        <a:t>7.6</a:t>
                      </a:r>
                      <a:endParaRPr lang="en-US" altLang="ja-JP" sz="23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6"/>
                    </a:solidFill>
                  </a:tcPr>
                </a:tc>
              </a:tr>
              <a:tr h="365377">
                <a:tc>
                  <a:txBody>
                    <a:bodyPr/>
                    <a:lstStyle/>
                    <a:p>
                      <a:pPr algn="l" fontAlgn="ctr"/>
                      <a:r>
                        <a:rPr lang="ja-JP" altLang="en-US" sz="2300" u="none" strike="noStrike" dirty="0" smtClean="0">
                          <a:effectLst/>
                        </a:rPr>
                        <a:t>　プレドニン</a:t>
                      </a:r>
                      <a:r>
                        <a:rPr lang="ja-JP" altLang="en-US" sz="2300" u="none" strike="noStrike" dirty="0">
                          <a:effectLst/>
                        </a:rPr>
                        <a:t>錠</a:t>
                      </a:r>
                      <a:r>
                        <a:rPr lang="en-US" altLang="ja-JP" sz="2300" u="none" strike="noStrike" dirty="0">
                          <a:effectLst/>
                        </a:rPr>
                        <a:t>5mg</a:t>
                      </a:r>
                      <a:endParaRPr lang="en-US" altLang="ja-JP" sz="23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300" u="none" strike="noStrike">
                          <a:effectLst/>
                        </a:rPr>
                        <a:t>13.8±0.8</a:t>
                      </a:r>
                      <a:endParaRPr lang="en-US" altLang="ja-JP" sz="23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2300" u="none" strike="noStrike" dirty="0" smtClean="0">
                          <a:effectLst/>
                        </a:rPr>
                        <a:t>　　</a:t>
                      </a:r>
                      <a:r>
                        <a:rPr lang="ja-JP" altLang="en-US" sz="2300" u="none" strike="noStrike" baseline="0" dirty="0" smtClean="0">
                          <a:effectLst/>
                        </a:rPr>
                        <a:t> 　 </a:t>
                      </a:r>
                      <a:r>
                        <a:rPr lang="en-US" altLang="ja-JP" sz="2300" u="none" strike="noStrike" dirty="0" smtClean="0">
                          <a:effectLst/>
                        </a:rPr>
                        <a:t>7.6</a:t>
                      </a:r>
                      <a:endParaRPr lang="en-US" altLang="ja-JP" sz="23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365377">
                <a:tc>
                  <a:txBody>
                    <a:bodyPr/>
                    <a:lstStyle/>
                    <a:p>
                      <a:pPr algn="l" fontAlgn="ctr"/>
                      <a:r>
                        <a:rPr lang="ja-JP" altLang="en-US" sz="2300" u="none" strike="noStrike" dirty="0" smtClean="0">
                          <a:effectLst/>
                        </a:rPr>
                        <a:t>　ガスモチン</a:t>
                      </a:r>
                      <a:r>
                        <a:rPr lang="ja-JP" altLang="en-US" sz="2300" u="none" strike="noStrike" dirty="0">
                          <a:effectLst/>
                        </a:rPr>
                        <a:t>錠</a:t>
                      </a:r>
                      <a:r>
                        <a:rPr lang="en-US" altLang="ja-JP" sz="2300" u="none" strike="noStrike" dirty="0">
                          <a:effectLst/>
                        </a:rPr>
                        <a:t>5mg</a:t>
                      </a:r>
                      <a:endParaRPr lang="en-US" altLang="ja-JP" sz="23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300" u="none" strike="noStrike">
                          <a:effectLst/>
                        </a:rPr>
                        <a:t>18.1±0.7</a:t>
                      </a:r>
                      <a:endParaRPr lang="en-US" altLang="ja-JP" sz="23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2300" u="none" strike="noStrike" dirty="0" smtClean="0">
                          <a:effectLst/>
                        </a:rPr>
                        <a:t>　　　</a:t>
                      </a:r>
                      <a:r>
                        <a:rPr lang="en-US" altLang="ja-JP" sz="2300" u="none" strike="noStrike" dirty="0" smtClean="0">
                          <a:effectLst/>
                        </a:rPr>
                        <a:t>11.1</a:t>
                      </a:r>
                      <a:endParaRPr lang="en-US" altLang="ja-JP" sz="23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365377">
                <a:tc>
                  <a:txBody>
                    <a:bodyPr/>
                    <a:lstStyle/>
                    <a:p>
                      <a:pPr algn="l" fontAlgn="ctr"/>
                      <a:r>
                        <a:rPr lang="ja-JP" altLang="en-US" sz="2300" u="none" strike="noStrike" dirty="0" smtClean="0">
                          <a:effectLst/>
                        </a:rPr>
                        <a:t>　メネシッド</a:t>
                      </a:r>
                      <a:r>
                        <a:rPr lang="ja-JP" altLang="en-US" sz="2300" u="none" strike="noStrike" dirty="0">
                          <a:effectLst/>
                        </a:rPr>
                        <a:t>配合錠</a:t>
                      </a:r>
                      <a:r>
                        <a:rPr lang="en-US" altLang="ja-JP" sz="2300" u="none" strike="noStrike" dirty="0">
                          <a:effectLst/>
                        </a:rPr>
                        <a:t>100mg</a:t>
                      </a:r>
                      <a:endParaRPr lang="en-US" altLang="ja-JP" sz="23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2">
                        <a:lumMod val="60000"/>
                        <a:lumOff val="40000"/>
                      </a:schemeClr>
                    </a:solidFill>
                  </a:tcPr>
                </a:tc>
                <a:tc>
                  <a:txBody>
                    <a:bodyPr/>
                    <a:lstStyle/>
                    <a:p>
                      <a:pPr algn="ctr" fontAlgn="ctr"/>
                      <a:r>
                        <a:rPr lang="en-US" altLang="ja-JP" sz="2300" u="none" strike="noStrike">
                          <a:effectLst/>
                        </a:rPr>
                        <a:t>22.2±1.9</a:t>
                      </a:r>
                      <a:endParaRPr lang="en-US" altLang="ja-JP" sz="23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2">
                        <a:lumMod val="60000"/>
                        <a:lumOff val="40000"/>
                      </a:schemeClr>
                    </a:solidFill>
                  </a:tcPr>
                </a:tc>
                <a:tc>
                  <a:txBody>
                    <a:bodyPr/>
                    <a:lstStyle/>
                    <a:p>
                      <a:pPr algn="l" fontAlgn="ctr"/>
                      <a:r>
                        <a:rPr lang="ja-JP" altLang="en-US" sz="2300" u="none" strike="noStrike" dirty="0" smtClean="0">
                          <a:effectLst/>
                        </a:rPr>
                        <a:t>　　</a:t>
                      </a:r>
                      <a:r>
                        <a:rPr lang="ja-JP" altLang="en-US" sz="2300" u="none" strike="noStrike" baseline="0" dirty="0" smtClean="0">
                          <a:effectLst/>
                        </a:rPr>
                        <a:t> 　 </a:t>
                      </a:r>
                      <a:r>
                        <a:rPr lang="en-US" altLang="ja-JP" sz="2300" u="none" strike="noStrike" dirty="0" smtClean="0">
                          <a:effectLst/>
                        </a:rPr>
                        <a:t>9.1</a:t>
                      </a:r>
                      <a:endParaRPr lang="en-US" altLang="ja-JP" sz="23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2">
                        <a:lumMod val="60000"/>
                        <a:lumOff val="40000"/>
                      </a:schemeClr>
                    </a:solidFill>
                  </a:tcPr>
                </a:tc>
              </a:tr>
              <a:tr h="365377">
                <a:tc>
                  <a:txBody>
                    <a:bodyPr/>
                    <a:lstStyle/>
                    <a:p>
                      <a:pPr algn="l" fontAlgn="ctr"/>
                      <a:r>
                        <a:rPr lang="ja-JP" altLang="en-US" sz="2300" u="none" strike="noStrike" dirty="0" smtClean="0">
                          <a:effectLst/>
                        </a:rPr>
                        <a:t>　チラーヂン</a:t>
                      </a:r>
                      <a:r>
                        <a:rPr lang="en-US" altLang="ja-JP" sz="2300" u="none" strike="noStrike" dirty="0">
                          <a:effectLst/>
                        </a:rPr>
                        <a:t>S</a:t>
                      </a:r>
                      <a:r>
                        <a:rPr lang="ja-JP" altLang="en-US" sz="2300" u="none" strike="noStrike" dirty="0">
                          <a:effectLst/>
                        </a:rPr>
                        <a:t>錠</a:t>
                      </a:r>
                      <a:r>
                        <a:rPr lang="en-US" altLang="ja-JP" sz="2300" u="none" strike="noStrike" dirty="0">
                          <a:effectLst/>
                        </a:rPr>
                        <a:t>50μg</a:t>
                      </a:r>
                      <a:endParaRPr lang="en-US" altLang="ja-JP" sz="23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2">
                        <a:lumMod val="60000"/>
                        <a:lumOff val="40000"/>
                      </a:schemeClr>
                    </a:solidFill>
                  </a:tcPr>
                </a:tc>
                <a:tc>
                  <a:txBody>
                    <a:bodyPr/>
                    <a:lstStyle/>
                    <a:p>
                      <a:pPr algn="ctr" fontAlgn="ctr"/>
                      <a:r>
                        <a:rPr lang="en-US" altLang="ja-JP" sz="2300" u="none" strike="noStrike" dirty="0">
                          <a:effectLst/>
                        </a:rPr>
                        <a:t>26.7±0.7</a:t>
                      </a:r>
                      <a:endParaRPr lang="en-US" altLang="ja-JP" sz="23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2">
                        <a:lumMod val="60000"/>
                        <a:lumOff val="40000"/>
                      </a:schemeClr>
                    </a:solidFill>
                  </a:tcPr>
                </a:tc>
                <a:tc>
                  <a:txBody>
                    <a:bodyPr/>
                    <a:lstStyle/>
                    <a:p>
                      <a:pPr algn="l" fontAlgn="ctr"/>
                      <a:r>
                        <a:rPr lang="en-US" altLang="ja-JP" sz="2300" u="none" strike="noStrike" dirty="0" smtClean="0">
                          <a:effectLst/>
                        </a:rPr>
                        <a:t>       </a:t>
                      </a:r>
                      <a:r>
                        <a:rPr lang="ja-JP" altLang="en-US" sz="2300" u="none" strike="noStrike" dirty="0" smtClean="0">
                          <a:effectLst/>
                        </a:rPr>
                        <a:t>　</a:t>
                      </a:r>
                      <a:r>
                        <a:rPr lang="en-US" altLang="ja-JP" sz="2300" u="none" strike="noStrike" dirty="0" smtClean="0">
                          <a:effectLst/>
                        </a:rPr>
                        <a:t> 8.7</a:t>
                      </a:r>
                      <a:endParaRPr lang="en-US" altLang="ja-JP" sz="23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2">
                        <a:lumMod val="60000"/>
                        <a:lumOff val="40000"/>
                      </a:schemeClr>
                    </a:solidFill>
                  </a:tcPr>
                </a:tc>
              </a:tr>
              <a:tr h="365377">
                <a:tc>
                  <a:txBody>
                    <a:bodyPr/>
                    <a:lstStyle/>
                    <a:p>
                      <a:pPr algn="l" fontAlgn="ctr"/>
                      <a:r>
                        <a:rPr lang="ja-JP" altLang="en-US" sz="2300" u="none" strike="noStrike" dirty="0" smtClean="0">
                          <a:effectLst/>
                        </a:rPr>
                        <a:t>　パキシル</a:t>
                      </a:r>
                      <a:r>
                        <a:rPr lang="en-US" sz="2300" u="none" strike="noStrike" dirty="0">
                          <a:effectLst/>
                        </a:rPr>
                        <a:t>CR</a:t>
                      </a:r>
                      <a:r>
                        <a:rPr lang="ja-JP" altLang="en-US" sz="2300" u="none" strike="noStrike" dirty="0">
                          <a:effectLst/>
                        </a:rPr>
                        <a:t>錠</a:t>
                      </a:r>
                      <a:r>
                        <a:rPr lang="en-US" altLang="ja-JP" sz="2300" u="none" strike="noStrike" dirty="0">
                          <a:effectLst/>
                        </a:rPr>
                        <a:t>12.5</a:t>
                      </a:r>
                      <a:r>
                        <a:rPr lang="en-US" sz="2300" u="none" strike="noStrike" dirty="0">
                          <a:effectLst/>
                        </a:rPr>
                        <a:t>mg</a:t>
                      </a:r>
                      <a:endParaRPr lang="en-US" sz="23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2">
                        <a:lumMod val="60000"/>
                        <a:lumOff val="40000"/>
                      </a:schemeClr>
                    </a:solidFill>
                  </a:tcPr>
                </a:tc>
                <a:tc>
                  <a:txBody>
                    <a:bodyPr/>
                    <a:lstStyle/>
                    <a:p>
                      <a:pPr algn="ctr" fontAlgn="ctr"/>
                      <a:r>
                        <a:rPr lang="en-US" altLang="ja-JP" sz="2300" u="none" strike="noStrike" dirty="0">
                          <a:effectLst/>
                        </a:rPr>
                        <a:t>28.9±0.2</a:t>
                      </a:r>
                      <a:endParaRPr lang="en-US" altLang="ja-JP" sz="23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2">
                        <a:lumMod val="60000"/>
                        <a:lumOff val="40000"/>
                      </a:schemeClr>
                    </a:solidFill>
                  </a:tcPr>
                </a:tc>
                <a:tc>
                  <a:txBody>
                    <a:bodyPr/>
                    <a:lstStyle/>
                    <a:p>
                      <a:pPr algn="l" fontAlgn="ctr"/>
                      <a:r>
                        <a:rPr lang="en-US" altLang="ja-JP" sz="2300" u="none" strike="noStrike" dirty="0" smtClean="0">
                          <a:effectLst/>
                        </a:rPr>
                        <a:t>     </a:t>
                      </a:r>
                      <a:r>
                        <a:rPr lang="ja-JP" altLang="en-US" sz="2300" u="none" strike="noStrike" dirty="0" smtClean="0">
                          <a:effectLst/>
                        </a:rPr>
                        <a:t>　</a:t>
                      </a:r>
                      <a:r>
                        <a:rPr lang="en-US" altLang="ja-JP" sz="2300" u="none" strike="noStrike" dirty="0" smtClean="0">
                          <a:effectLst/>
                        </a:rPr>
                        <a:t> 11.8</a:t>
                      </a:r>
                      <a:endParaRPr lang="en-US" altLang="ja-JP" sz="23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2">
                        <a:lumMod val="60000"/>
                        <a:lumOff val="40000"/>
                      </a:schemeClr>
                    </a:solidFill>
                  </a:tcPr>
                </a:tc>
              </a:tr>
              <a:tr h="365377">
                <a:tc>
                  <a:txBody>
                    <a:bodyPr/>
                    <a:lstStyle/>
                    <a:p>
                      <a:pPr algn="l" fontAlgn="ctr"/>
                      <a:r>
                        <a:rPr lang="ja-JP" altLang="en-US" sz="2300" u="none" strike="noStrike" dirty="0" smtClean="0">
                          <a:effectLst/>
                        </a:rPr>
                        <a:t>　クレストール</a:t>
                      </a:r>
                      <a:r>
                        <a:rPr lang="ja-JP" altLang="en-US" sz="2300" u="none" strike="noStrike" dirty="0">
                          <a:effectLst/>
                        </a:rPr>
                        <a:t>錠</a:t>
                      </a:r>
                      <a:r>
                        <a:rPr lang="en-US" altLang="ja-JP" sz="2300" u="none" strike="noStrike" dirty="0">
                          <a:effectLst/>
                        </a:rPr>
                        <a:t>2.5mg</a:t>
                      </a:r>
                      <a:endParaRPr lang="en-US" altLang="ja-JP" sz="23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300" u="none" strike="noStrike" dirty="0">
                          <a:effectLst/>
                        </a:rPr>
                        <a:t>12.0±1.0</a:t>
                      </a:r>
                      <a:endParaRPr lang="en-US" altLang="ja-JP" sz="23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en-US" altLang="ja-JP" sz="2300" u="none" strike="noStrike" dirty="0" smtClean="0">
                          <a:effectLst/>
                        </a:rPr>
                        <a:t>       </a:t>
                      </a:r>
                      <a:r>
                        <a:rPr lang="ja-JP" altLang="en-US" sz="2300" u="none" strike="noStrike" dirty="0" smtClean="0">
                          <a:effectLst/>
                        </a:rPr>
                        <a:t>　</a:t>
                      </a:r>
                      <a:r>
                        <a:rPr lang="en-US" altLang="ja-JP" sz="2300" u="none" strike="noStrike" dirty="0" smtClean="0">
                          <a:effectLst/>
                        </a:rPr>
                        <a:t> 9.1</a:t>
                      </a:r>
                      <a:endParaRPr lang="en-US" altLang="ja-JP" sz="23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365377">
                <a:tc>
                  <a:txBody>
                    <a:bodyPr/>
                    <a:lstStyle/>
                    <a:p>
                      <a:pPr algn="l" fontAlgn="ctr"/>
                      <a:r>
                        <a:rPr lang="ja-JP" altLang="en-US" sz="2300" u="none" strike="noStrike" dirty="0" smtClean="0">
                          <a:effectLst/>
                        </a:rPr>
                        <a:t>　オパルモン</a:t>
                      </a:r>
                      <a:r>
                        <a:rPr lang="ja-JP" altLang="en-US" sz="2300" u="none" strike="noStrike" dirty="0">
                          <a:effectLst/>
                        </a:rPr>
                        <a:t>錠</a:t>
                      </a:r>
                      <a:r>
                        <a:rPr lang="en-US" altLang="ja-JP" sz="2300" u="none" strike="noStrike" dirty="0">
                          <a:effectLst/>
                        </a:rPr>
                        <a:t>5μg</a:t>
                      </a:r>
                      <a:endParaRPr lang="en-US" altLang="ja-JP" sz="23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300" u="none" strike="noStrike" dirty="0">
                          <a:effectLst/>
                        </a:rPr>
                        <a:t>11.1±0.1</a:t>
                      </a:r>
                      <a:endParaRPr lang="en-US" altLang="ja-JP" sz="23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en-US" altLang="ja-JP" sz="2300" u="none" strike="noStrike" dirty="0" smtClean="0">
                          <a:effectLst/>
                        </a:rPr>
                        <a:t>        </a:t>
                      </a:r>
                      <a:r>
                        <a:rPr lang="ja-JP" altLang="en-US" sz="2300" u="none" strike="noStrike" dirty="0" smtClean="0">
                          <a:effectLst/>
                        </a:rPr>
                        <a:t>　</a:t>
                      </a:r>
                      <a:r>
                        <a:rPr lang="en-US" altLang="ja-JP" sz="2300" u="none" strike="noStrike" dirty="0" smtClean="0">
                          <a:effectLst/>
                        </a:rPr>
                        <a:t>9.3</a:t>
                      </a:r>
                      <a:endParaRPr lang="en-US" altLang="ja-JP" sz="23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365377">
                <a:tc>
                  <a:txBody>
                    <a:bodyPr/>
                    <a:lstStyle/>
                    <a:p>
                      <a:pPr algn="l" fontAlgn="ctr"/>
                      <a:r>
                        <a:rPr lang="ja-JP" altLang="en-US" sz="2300" u="none" strike="noStrike" dirty="0" smtClean="0">
                          <a:effectLst/>
                        </a:rPr>
                        <a:t>　シグマート</a:t>
                      </a:r>
                      <a:r>
                        <a:rPr lang="ja-JP" altLang="en-US" sz="2300" u="none" strike="noStrike" dirty="0">
                          <a:effectLst/>
                        </a:rPr>
                        <a:t>錠</a:t>
                      </a:r>
                      <a:r>
                        <a:rPr lang="en-US" altLang="ja-JP" sz="2300" u="none" strike="noStrike" dirty="0">
                          <a:effectLst/>
                        </a:rPr>
                        <a:t>5mg</a:t>
                      </a:r>
                      <a:endParaRPr lang="en-US" altLang="ja-JP" sz="23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300" u="none" strike="noStrike" dirty="0">
                          <a:effectLst/>
                        </a:rPr>
                        <a:t>16.4±1.5</a:t>
                      </a:r>
                      <a:endParaRPr lang="en-US" altLang="ja-JP" sz="23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en-US" altLang="ja-JP" sz="2300" u="none" strike="noStrike" dirty="0" smtClean="0">
                          <a:effectLst/>
                        </a:rPr>
                        <a:t>       </a:t>
                      </a:r>
                      <a:r>
                        <a:rPr lang="ja-JP" altLang="en-US" sz="2300" u="none" strike="noStrike" dirty="0" smtClean="0">
                          <a:effectLst/>
                        </a:rPr>
                        <a:t>　</a:t>
                      </a:r>
                      <a:r>
                        <a:rPr lang="en-US" altLang="ja-JP" sz="2300" u="none" strike="noStrike" dirty="0" smtClean="0">
                          <a:effectLst/>
                        </a:rPr>
                        <a:t> 7.8</a:t>
                      </a:r>
                      <a:endParaRPr lang="en-US" altLang="ja-JP" sz="23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365377">
                <a:tc>
                  <a:txBody>
                    <a:bodyPr/>
                    <a:lstStyle/>
                    <a:p>
                      <a:pPr algn="l" fontAlgn="ctr"/>
                      <a:r>
                        <a:rPr lang="ja-JP" altLang="en-US" sz="2300" u="none" strike="noStrike" dirty="0" smtClean="0">
                          <a:effectLst/>
                        </a:rPr>
                        <a:t>　デプロメール</a:t>
                      </a:r>
                      <a:r>
                        <a:rPr lang="ja-JP" altLang="en-US" sz="2300" u="none" strike="noStrike" dirty="0">
                          <a:effectLst/>
                        </a:rPr>
                        <a:t>錠</a:t>
                      </a:r>
                      <a:r>
                        <a:rPr lang="en-US" altLang="ja-JP" sz="2300" u="none" strike="noStrike" dirty="0">
                          <a:effectLst/>
                        </a:rPr>
                        <a:t>25mg</a:t>
                      </a:r>
                      <a:endParaRPr lang="en-US" altLang="ja-JP" sz="23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300" u="none" strike="noStrike" dirty="0">
                          <a:effectLst/>
                        </a:rPr>
                        <a:t>16.9±0.3</a:t>
                      </a:r>
                      <a:endParaRPr lang="en-US" altLang="ja-JP" sz="23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en-US" altLang="ja-JP" sz="2300" u="none" strike="noStrike" dirty="0" smtClean="0">
                          <a:effectLst/>
                        </a:rPr>
                        <a:t>       </a:t>
                      </a:r>
                      <a:r>
                        <a:rPr lang="ja-JP" altLang="en-US" sz="2300" u="none" strike="noStrike" dirty="0" smtClean="0">
                          <a:effectLst/>
                        </a:rPr>
                        <a:t>　</a:t>
                      </a:r>
                      <a:r>
                        <a:rPr lang="en-US" altLang="ja-JP" sz="2300" u="none" strike="noStrike" dirty="0" smtClean="0">
                          <a:effectLst/>
                        </a:rPr>
                        <a:t> 7.7</a:t>
                      </a:r>
                      <a:endParaRPr lang="en-US" altLang="ja-JP" sz="23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bl>
          </a:graphicData>
        </a:graphic>
      </p:graphicFrame>
      <p:sp>
        <p:nvSpPr>
          <p:cNvPr id="3" name="テキスト ボックス 2"/>
          <p:cNvSpPr txBox="1"/>
          <p:nvPr/>
        </p:nvSpPr>
        <p:spPr>
          <a:xfrm>
            <a:off x="2038873" y="716698"/>
            <a:ext cx="1668154" cy="446276"/>
          </a:xfrm>
          <a:prstGeom prst="rect">
            <a:avLst/>
          </a:prstGeom>
          <a:noFill/>
        </p:spPr>
        <p:txBody>
          <a:bodyPr wrap="square" rtlCol="0">
            <a:spAutoFit/>
          </a:bodyPr>
          <a:lstStyle/>
          <a:p>
            <a:r>
              <a:rPr kumimoji="1" lang="ja-JP" altLang="en-US" sz="2300" dirty="0" smtClean="0"/>
              <a:t>医 薬 品 名</a:t>
            </a:r>
            <a:endParaRPr kumimoji="1" lang="ja-JP" altLang="en-US" sz="2300" dirty="0"/>
          </a:p>
        </p:txBody>
      </p:sp>
      <p:sp>
        <p:nvSpPr>
          <p:cNvPr id="4" name="テキスト ボックス 3"/>
          <p:cNvSpPr txBox="1"/>
          <p:nvPr/>
        </p:nvSpPr>
        <p:spPr>
          <a:xfrm>
            <a:off x="4563790" y="720863"/>
            <a:ext cx="1997644" cy="446276"/>
          </a:xfrm>
          <a:prstGeom prst="rect">
            <a:avLst/>
          </a:prstGeom>
          <a:noFill/>
        </p:spPr>
        <p:txBody>
          <a:bodyPr wrap="square" rtlCol="0">
            <a:spAutoFit/>
          </a:bodyPr>
          <a:lstStyle/>
          <a:p>
            <a:r>
              <a:rPr kumimoji="1" lang="ja-JP" altLang="en-US" sz="2300" dirty="0" smtClean="0"/>
              <a:t>開封強度（Ｎ）</a:t>
            </a:r>
            <a:endParaRPr kumimoji="1" lang="ja-JP" altLang="en-US" sz="2300" dirty="0"/>
          </a:p>
        </p:txBody>
      </p:sp>
      <p:sp>
        <p:nvSpPr>
          <p:cNvPr id="5" name="テキスト ボックス 4"/>
          <p:cNvSpPr txBox="1"/>
          <p:nvPr/>
        </p:nvSpPr>
        <p:spPr>
          <a:xfrm>
            <a:off x="6647925" y="720863"/>
            <a:ext cx="1841302" cy="446276"/>
          </a:xfrm>
          <a:prstGeom prst="rect">
            <a:avLst/>
          </a:prstGeom>
          <a:noFill/>
        </p:spPr>
        <p:txBody>
          <a:bodyPr wrap="square" rtlCol="0">
            <a:spAutoFit/>
          </a:bodyPr>
          <a:lstStyle/>
          <a:p>
            <a:r>
              <a:rPr lang="ja-JP" altLang="en-US" sz="2300" dirty="0" smtClean="0"/>
              <a:t>開封時間</a:t>
            </a:r>
            <a:r>
              <a:rPr lang="en-US" altLang="ja-JP" sz="2300" dirty="0" smtClean="0"/>
              <a:t>(</a:t>
            </a:r>
            <a:r>
              <a:rPr lang="ja-JP" altLang="en-US" sz="2300" dirty="0" smtClean="0"/>
              <a:t>Ｓ）</a:t>
            </a:r>
            <a:endParaRPr kumimoji="1" lang="ja-JP" altLang="en-US" sz="2300" dirty="0"/>
          </a:p>
        </p:txBody>
      </p:sp>
      <p:cxnSp>
        <p:nvCxnSpPr>
          <p:cNvPr id="9" name="直線コネクタ 8"/>
          <p:cNvCxnSpPr/>
          <p:nvPr/>
        </p:nvCxnSpPr>
        <p:spPr>
          <a:xfrm>
            <a:off x="4390827" y="729193"/>
            <a:ext cx="0" cy="59349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939108" y="729193"/>
            <a:ext cx="75089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955581" y="1183524"/>
            <a:ext cx="75089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955581" y="6689233"/>
            <a:ext cx="75089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947340" y="745666"/>
            <a:ext cx="0" cy="59349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6557418" y="745666"/>
            <a:ext cx="0" cy="59349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8435682" y="745666"/>
            <a:ext cx="0" cy="59349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495168" y="148279"/>
            <a:ext cx="6759145" cy="646331"/>
          </a:xfrm>
          <a:prstGeom prst="rect">
            <a:avLst/>
          </a:prstGeom>
          <a:noFill/>
        </p:spPr>
        <p:txBody>
          <a:bodyPr wrap="square" rtlCol="0">
            <a:spAutoFit/>
          </a:bodyPr>
          <a:lstStyle/>
          <a:p>
            <a:r>
              <a:rPr kumimoji="1" lang="ja-JP" altLang="en-US" sz="3600" b="1" u="sng" dirty="0" smtClean="0">
                <a:solidFill>
                  <a:srgbClr val="0070C0"/>
                </a:solidFill>
              </a:rPr>
              <a:t>各種医薬品のＰＴＰ包装開封強度</a:t>
            </a:r>
            <a:endParaRPr kumimoji="1" lang="ja-JP" altLang="en-US" sz="3600" b="1" u="sng" dirty="0">
              <a:solidFill>
                <a:srgbClr val="0070C0"/>
              </a:solidFill>
            </a:endParaRPr>
          </a:p>
        </p:txBody>
      </p:sp>
    </p:spTree>
    <p:extLst>
      <p:ext uri="{BB962C8B-B14F-4D97-AF65-F5344CB8AC3E}">
        <p14:creationId xmlns:p14="http://schemas.microsoft.com/office/powerpoint/2010/main" val="2803424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600000" flipH="1">
            <a:off x="4880581" y="1285096"/>
            <a:ext cx="2036257" cy="1194141"/>
          </a:xfrm>
          <a:prstGeom prst="rect">
            <a:avLst/>
          </a:prstGeom>
        </p:spPr>
      </p:pic>
      <p:graphicFrame>
        <p:nvGraphicFramePr>
          <p:cNvPr id="2" name="表 1"/>
          <p:cNvGraphicFramePr>
            <a:graphicFrameLocks noGrp="1"/>
          </p:cNvGraphicFramePr>
          <p:nvPr>
            <p:extLst>
              <p:ext uri="{D42A27DB-BD31-4B8C-83A1-F6EECF244321}">
                <p14:modId xmlns:p14="http://schemas.microsoft.com/office/powerpoint/2010/main" val="1278828910"/>
              </p:ext>
            </p:extLst>
          </p:nvPr>
        </p:nvGraphicFramePr>
        <p:xfrm>
          <a:off x="407773" y="2607274"/>
          <a:ext cx="8340813" cy="3336320"/>
        </p:xfrm>
        <a:graphic>
          <a:graphicData uri="http://schemas.openxmlformats.org/drawingml/2006/table">
            <a:tbl>
              <a:tblPr>
                <a:tableStyleId>{5C22544A-7EE6-4342-B048-85BDC9FD1C3A}</a:tableStyleId>
              </a:tblPr>
              <a:tblGrid>
                <a:gridCol w="3188044"/>
                <a:gridCol w="1544594"/>
                <a:gridCol w="1149179"/>
                <a:gridCol w="1482811"/>
                <a:gridCol w="976185"/>
              </a:tblGrid>
              <a:tr h="506623">
                <a:tc>
                  <a:txBody>
                    <a:bodyPr/>
                    <a:lstStyle/>
                    <a:p>
                      <a:pPr algn="l" fontAlgn="ctr"/>
                      <a:r>
                        <a:rPr lang="ja-JP" altLang="en-US" sz="2400" u="none" strike="noStrike" dirty="0">
                          <a:effectLst/>
                        </a:rPr>
                        <a:t>ムコダイン錠</a:t>
                      </a:r>
                      <a:r>
                        <a:rPr lang="en-US" altLang="ja-JP" sz="2400" u="none" strike="noStrike" dirty="0">
                          <a:effectLst/>
                        </a:rPr>
                        <a:t>250mg</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400" u="none" strike="noStrike">
                          <a:effectLst/>
                        </a:rPr>
                        <a:t>12.3±0.6</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en-US" altLang="ja-JP" sz="2400" u="none" strike="noStrike" dirty="0" smtClean="0">
                          <a:effectLst/>
                        </a:rPr>
                        <a:t>    10.9</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400" u="none" strike="noStrike" dirty="0">
                          <a:effectLst/>
                        </a:rPr>
                        <a:t>17.9±0.5</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rgbClr val="FFFF99"/>
                    </a:solidFill>
                  </a:tcPr>
                </a:tc>
                <a:tc>
                  <a:txBody>
                    <a:bodyPr/>
                    <a:lstStyle/>
                    <a:p>
                      <a:pPr algn="l" fontAlgn="ctr"/>
                      <a:r>
                        <a:rPr lang="en-US" altLang="ja-JP" sz="2400" u="none" strike="noStrike" dirty="0" smtClean="0">
                          <a:effectLst/>
                        </a:rPr>
                        <a:t>    8.9</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rgbClr val="FFFF99"/>
                    </a:solidFill>
                  </a:tcPr>
                </a:tc>
              </a:tr>
              <a:tr h="494270">
                <a:tc>
                  <a:txBody>
                    <a:bodyPr/>
                    <a:lstStyle/>
                    <a:p>
                      <a:pPr algn="l" fontAlgn="ctr"/>
                      <a:r>
                        <a:rPr lang="ja-JP" altLang="en-US" sz="2400" u="none" strike="noStrike">
                          <a:effectLst/>
                        </a:rPr>
                        <a:t>アリナミン</a:t>
                      </a:r>
                      <a:r>
                        <a:rPr lang="en-US" altLang="ja-JP" sz="2400" u="none" strike="noStrike">
                          <a:effectLst/>
                        </a:rPr>
                        <a:t>F</a:t>
                      </a:r>
                      <a:r>
                        <a:rPr lang="ja-JP" altLang="en-US" sz="2400" u="none" strike="noStrike">
                          <a:effectLst/>
                        </a:rPr>
                        <a:t>糖衣錠</a:t>
                      </a:r>
                      <a:r>
                        <a:rPr lang="en-US" altLang="ja-JP" sz="2400" u="none" strike="noStrike">
                          <a:effectLst/>
                        </a:rPr>
                        <a:t>25mg</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400" u="none" strike="noStrike">
                          <a:effectLst/>
                        </a:rPr>
                        <a:t>8.1±0.6</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en-US" altLang="ja-JP" sz="2400" u="none" strike="noStrike" dirty="0" smtClean="0">
                          <a:effectLst/>
                        </a:rPr>
                        <a:t>    11.7</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400" u="none" strike="noStrike" dirty="0">
                          <a:effectLst/>
                        </a:rPr>
                        <a:t>11.9±0.8</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rgbClr val="FFFF99"/>
                    </a:solidFill>
                  </a:tcPr>
                </a:tc>
                <a:tc>
                  <a:txBody>
                    <a:bodyPr/>
                    <a:lstStyle/>
                    <a:p>
                      <a:pPr algn="l" fontAlgn="ctr"/>
                      <a:r>
                        <a:rPr lang="en-US" altLang="ja-JP" sz="2400" u="none" strike="noStrike" dirty="0" smtClean="0">
                          <a:effectLst/>
                        </a:rPr>
                        <a:t>    9.8</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rgbClr val="FFFF99"/>
                    </a:solidFill>
                  </a:tcPr>
                </a:tc>
              </a:tr>
              <a:tr h="481914">
                <a:tc>
                  <a:txBody>
                    <a:bodyPr/>
                    <a:lstStyle/>
                    <a:p>
                      <a:pPr algn="l" fontAlgn="ctr"/>
                      <a:r>
                        <a:rPr lang="ja-JP" altLang="en-US" sz="2400" u="none" strike="noStrike">
                          <a:effectLst/>
                        </a:rPr>
                        <a:t>マグミット錠</a:t>
                      </a:r>
                      <a:r>
                        <a:rPr lang="en-US" altLang="ja-JP" sz="2400" u="none" strike="noStrike">
                          <a:effectLst/>
                        </a:rPr>
                        <a:t>500mg</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400" u="none" strike="noStrike">
                          <a:effectLst/>
                        </a:rPr>
                        <a:t>12.5±0.4</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en-US" altLang="ja-JP" sz="2400" u="none" strike="noStrike" dirty="0" smtClean="0">
                          <a:effectLst/>
                        </a:rPr>
                        <a:t>    12.1</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400" u="none" strike="noStrike" dirty="0">
                          <a:effectLst/>
                        </a:rPr>
                        <a:t>15.4±0.5</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rgbClr val="FFFF99"/>
                    </a:solidFill>
                  </a:tcPr>
                </a:tc>
                <a:tc>
                  <a:txBody>
                    <a:bodyPr/>
                    <a:lstStyle/>
                    <a:p>
                      <a:pPr algn="l" fontAlgn="ctr"/>
                      <a:r>
                        <a:rPr lang="en-US" altLang="ja-JP" sz="2400" u="none" strike="noStrike" dirty="0" smtClean="0">
                          <a:effectLst/>
                        </a:rPr>
                        <a:t>    9.9</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rgbClr val="FFFF99"/>
                    </a:solidFill>
                  </a:tcPr>
                </a:tc>
              </a:tr>
              <a:tr h="457200">
                <a:tc>
                  <a:txBody>
                    <a:bodyPr/>
                    <a:lstStyle/>
                    <a:p>
                      <a:pPr algn="l" fontAlgn="ctr"/>
                      <a:r>
                        <a:rPr lang="ja-JP" altLang="en-US" sz="2400" u="none" strike="noStrike">
                          <a:effectLst/>
                        </a:rPr>
                        <a:t>アマリール錠</a:t>
                      </a:r>
                      <a:r>
                        <a:rPr lang="en-US" altLang="ja-JP" sz="2400" u="none" strike="noStrike">
                          <a:effectLst/>
                        </a:rPr>
                        <a:t>0.5mg</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400" u="none" strike="noStrike">
                          <a:effectLst/>
                        </a:rPr>
                        <a:t>19.8±2.8</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en-US" altLang="ja-JP" sz="2400" u="none" strike="noStrike" dirty="0" smtClean="0">
                          <a:effectLst/>
                        </a:rPr>
                        <a:t>      7.6</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400" u="none" strike="noStrike" dirty="0">
                          <a:effectLst/>
                        </a:rPr>
                        <a:t>39.5±1.5</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rgbClr val="FFFF99"/>
                    </a:solidFill>
                  </a:tcPr>
                </a:tc>
                <a:tc>
                  <a:txBody>
                    <a:bodyPr/>
                    <a:lstStyle/>
                    <a:p>
                      <a:pPr algn="l" fontAlgn="ctr"/>
                      <a:r>
                        <a:rPr lang="en-US" altLang="ja-JP" sz="2400" u="none" strike="noStrike" dirty="0" smtClean="0">
                          <a:effectLst/>
                        </a:rPr>
                        <a:t>    5.8</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rgbClr val="FFFF99"/>
                    </a:solidFill>
                  </a:tcPr>
                </a:tc>
              </a:tr>
              <a:tr h="469557">
                <a:tc>
                  <a:txBody>
                    <a:bodyPr/>
                    <a:lstStyle/>
                    <a:p>
                      <a:pPr algn="l" fontAlgn="ctr"/>
                      <a:r>
                        <a:rPr lang="ja-JP" altLang="en-US" sz="2400" u="none" strike="noStrike">
                          <a:effectLst/>
                        </a:rPr>
                        <a:t>ガスモチン錠</a:t>
                      </a:r>
                      <a:r>
                        <a:rPr lang="en-US" altLang="ja-JP" sz="2400" u="none" strike="noStrike">
                          <a:effectLst/>
                        </a:rPr>
                        <a:t>5mg</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400" u="none" strike="noStrike">
                          <a:effectLst/>
                        </a:rPr>
                        <a:t>18.1±0.7</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en-US" altLang="ja-JP" sz="2400" u="none" strike="noStrike" dirty="0" smtClean="0">
                          <a:effectLst/>
                        </a:rPr>
                        <a:t>    11.1</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400" u="none" strike="noStrike" dirty="0">
                          <a:effectLst/>
                        </a:rPr>
                        <a:t>25.7±1.5</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rgbClr val="FFFF99"/>
                    </a:solidFill>
                  </a:tcPr>
                </a:tc>
                <a:tc>
                  <a:txBody>
                    <a:bodyPr/>
                    <a:lstStyle/>
                    <a:p>
                      <a:pPr algn="l" fontAlgn="ctr"/>
                      <a:r>
                        <a:rPr lang="en-US" altLang="ja-JP" sz="2400" u="none" strike="noStrike" dirty="0" smtClean="0">
                          <a:effectLst/>
                        </a:rPr>
                        <a:t>    8.9</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rgbClr val="FFFF99"/>
                    </a:solidFill>
                  </a:tcPr>
                </a:tc>
              </a:tr>
              <a:tr h="494270">
                <a:tc>
                  <a:txBody>
                    <a:bodyPr/>
                    <a:lstStyle/>
                    <a:p>
                      <a:pPr algn="l" fontAlgn="ctr"/>
                      <a:r>
                        <a:rPr lang="ja-JP" altLang="en-US" sz="2400" u="none" strike="noStrike">
                          <a:effectLst/>
                        </a:rPr>
                        <a:t>メネシッド配合錠</a:t>
                      </a:r>
                      <a:r>
                        <a:rPr lang="en-US" altLang="ja-JP" sz="2400" u="none" strike="noStrike">
                          <a:effectLst/>
                        </a:rPr>
                        <a:t>100mg</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400" u="none" strike="noStrike">
                          <a:effectLst/>
                        </a:rPr>
                        <a:t>22.2±1.9</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en-US" altLang="ja-JP" sz="2400" u="none" strike="noStrike" dirty="0" smtClean="0">
                          <a:effectLst/>
                        </a:rPr>
                        <a:t>      9.1</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400" u="none" strike="noStrike" dirty="0">
                          <a:effectLst/>
                        </a:rPr>
                        <a:t>29.4±0.9</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rgbClr val="FFFF99"/>
                    </a:solidFill>
                  </a:tcPr>
                </a:tc>
                <a:tc>
                  <a:txBody>
                    <a:bodyPr/>
                    <a:lstStyle/>
                    <a:p>
                      <a:pPr algn="l" fontAlgn="ctr"/>
                      <a:r>
                        <a:rPr lang="en-US" altLang="ja-JP" sz="2400" u="none" strike="noStrike" dirty="0" smtClean="0">
                          <a:effectLst/>
                        </a:rPr>
                        <a:t>    6.5</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rgbClr val="FFFF99"/>
                    </a:solidFill>
                  </a:tcPr>
                </a:tc>
              </a:tr>
              <a:tr h="432486">
                <a:tc>
                  <a:txBody>
                    <a:bodyPr/>
                    <a:lstStyle/>
                    <a:p>
                      <a:pPr algn="l" fontAlgn="ctr"/>
                      <a:r>
                        <a:rPr lang="ja-JP" altLang="en-US" sz="2400" u="none" strike="noStrike">
                          <a:effectLst/>
                        </a:rPr>
                        <a:t>シグマート錠</a:t>
                      </a:r>
                      <a:r>
                        <a:rPr lang="en-US" altLang="ja-JP" sz="2400" u="none" strike="noStrike">
                          <a:effectLst/>
                        </a:rPr>
                        <a:t>5mg</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400" u="none" strike="noStrike">
                          <a:effectLst/>
                        </a:rPr>
                        <a:t>16.4±1.5</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en-US" altLang="ja-JP" sz="2400" u="none" strike="noStrike" dirty="0" smtClean="0">
                          <a:effectLst/>
                        </a:rPr>
                        <a:t>      7.8</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400" u="none" strike="noStrike" dirty="0">
                          <a:effectLst/>
                        </a:rPr>
                        <a:t>34.1±1.1</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rgbClr val="FFFF99"/>
                    </a:solidFill>
                  </a:tcPr>
                </a:tc>
                <a:tc>
                  <a:txBody>
                    <a:bodyPr/>
                    <a:lstStyle/>
                    <a:p>
                      <a:pPr algn="l" fontAlgn="ctr"/>
                      <a:r>
                        <a:rPr lang="en-US" altLang="ja-JP" sz="2400" u="none" strike="noStrike" dirty="0" smtClean="0">
                          <a:effectLst/>
                        </a:rPr>
                        <a:t>    5.5</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rgbClr val="FFFF99"/>
                    </a:solidFill>
                  </a:tcPr>
                </a:tc>
              </a:tr>
            </a:tbl>
          </a:graphicData>
        </a:graphic>
      </p:graphicFrame>
      <p:sp>
        <p:nvSpPr>
          <p:cNvPr id="3" name="テキスト ボックス 2"/>
          <p:cNvSpPr txBox="1"/>
          <p:nvPr/>
        </p:nvSpPr>
        <p:spPr>
          <a:xfrm>
            <a:off x="1252254" y="1890144"/>
            <a:ext cx="1396314" cy="467179"/>
          </a:xfrm>
          <a:prstGeom prst="rect">
            <a:avLst/>
          </a:prstGeom>
          <a:noFill/>
        </p:spPr>
        <p:txBody>
          <a:bodyPr wrap="square" rtlCol="0">
            <a:spAutoFit/>
          </a:bodyPr>
          <a:lstStyle/>
          <a:p>
            <a:r>
              <a:rPr kumimoji="1" lang="ja-JP" altLang="en-US" sz="2400" b="1" dirty="0" smtClean="0"/>
              <a:t>薬 品 名</a:t>
            </a:r>
            <a:endParaRPr kumimoji="1" lang="ja-JP" altLang="en-US" sz="2400" b="1" dirty="0"/>
          </a:p>
        </p:txBody>
      </p:sp>
      <p:sp>
        <p:nvSpPr>
          <p:cNvPr id="4" name="テキスト ボックス 3"/>
          <p:cNvSpPr txBox="1"/>
          <p:nvPr/>
        </p:nvSpPr>
        <p:spPr>
          <a:xfrm>
            <a:off x="3624790" y="2154237"/>
            <a:ext cx="1451876" cy="430887"/>
          </a:xfrm>
          <a:prstGeom prst="rect">
            <a:avLst/>
          </a:prstGeom>
          <a:noFill/>
        </p:spPr>
        <p:txBody>
          <a:bodyPr wrap="square" rtlCol="0">
            <a:spAutoFit/>
          </a:bodyPr>
          <a:lstStyle/>
          <a:p>
            <a:r>
              <a:rPr kumimoji="1" lang="ja-JP" altLang="en-US" sz="2200" b="1" dirty="0" smtClean="0"/>
              <a:t>強度（Ｎ）</a:t>
            </a:r>
            <a:endParaRPr kumimoji="1" lang="ja-JP" altLang="en-US" sz="2200" b="1" dirty="0"/>
          </a:p>
        </p:txBody>
      </p:sp>
      <p:sp>
        <p:nvSpPr>
          <p:cNvPr id="11" name="正方形/長方形 10"/>
          <p:cNvSpPr/>
          <p:nvPr/>
        </p:nvSpPr>
        <p:spPr>
          <a:xfrm>
            <a:off x="4880580" y="1173886"/>
            <a:ext cx="381758" cy="13053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5076666" y="2141880"/>
            <a:ext cx="2201464" cy="4308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4880580" y="1281021"/>
            <a:ext cx="2397550" cy="2882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5807676" y="1440751"/>
            <a:ext cx="1223319" cy="7208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3610476" y="1687589"/>
            <a:ext cx="1455459" cy="461665"/>
          </a:xfrm>
          <a:prstGeom prst="rect">
            <a:avLst/>
          </a:prstGeom>
          <a:noFill/>
        </p:spPr>
        <p:txBody>
          <a:bodyPr wrap="square" rtlCol="0">
            <a:spAutoFit/>
          </a:bodyPr>
          <a:lstStyle/>
          <a:p>
            <a:r>
              <a:rPr kumimoji="1" lang="ja-JP" altLang="en-US" sz="2400" b="1" dirty="0" smtClean="0"/>
              <a:t>先端形状</a:t>
            </a:r>
            <a:endParaRPr kumimoji="1" lang="ja-JP" altLang="en-US" sz="2400" b="1" dirty="0"/>
          </a:p>
        </p:txBody>
      </p:sp>
      <p:pic>
        <p:nvPicPr>
          <p:cNvPr id="15" name="図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600000" flipH="1">
            <a:off x="6691784" y="1173885"/>
            <a:ext cx="2066789" cy="1404207"/>
          </a:xfrm>
          <a:prstGeom prst="rect">
            <a:avLst/>
          </a:prstGeom>
        </p:spPr>
      </p:pic>
      <p:sp>
        <p:nvSpPr>
          <p:cNvPr id="17" name="正方形/長方形 16"/>
          <p:cNvSpPr/>
          <p:nvPr/>
        </p:nvSpPr>
        <p:spPr>
          <a:xfrm>
            <a:off x="6419335" y="2113000"/>
            <a:ext cx="2378676" cy="4795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5113737" y="2173999"/>
            <a:ext cx="1272742" cy="430887"/>
          </a:xfrm>
          <a:prstGeom prst="rect">
            <a:avLst/>
          </a:prstGeom>
          <a:noFill/>
        </p:spPr>
        <p:txBody>
          <a:bodyPr wrap="square" rtlCol="0">
            <a:spAutoFit/>
          </a:bodyPr>
          <a:lstStyle/>
          <a:p>
            <a:r>
              <a:rPr lang="ja-JP" altLang="en-US" sz="2200" b="1" dirty="0" smtClean="0"/>
              <a:t>時間</a:t>
            </a:r>
            <a:r>
              <a:rPr lang="en-US" altLang="ja-JP" sz="2200" b="1" dirty="0" smtClean="0"/>
              <a:t>(</a:t>
            </a:r>
            <a:r>
              <a:rPr lang="ja-JP" altLang="en-US" sz="2200" b="1" dirty="0" smtClean="0"/>
              <a:t>Ｓ）</a:t>
            </a:r>
            <a:endParaRPr kumimoji="1" lang="ja-JP" altLang="en-US" sz="2200" b="1" dirty="0"/>
          </a:p>
        </p:txBody>
      </p:sp>
      <p:sp>
        <p:nvSpPr>
          <p:cNvPr id="22" name="正方形/長方形 21"/>
          <p:cNvSpPr/>
          <p:nvPr/>
        </p:nvSpPr>
        <p:spPr>
          <a:xfrm>
            <a:off x="6916838" y="1292988"/>
            <a:ext cx="979130" cy="10536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8377881" y="1247174"/>
            <a:ext cx="533541" cy="10994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6413396" y="2155859"/>
            <a:ext cx="1311782" cy="430887"/>
          </a:xfrm>
          <a:prstGeom prst="rect">
            <a:avLst/>
          </a:prstGeom>
          <a:noFill/>
        </p:spPr>
        <p:txBody>
          <a:bodyPr wrap="square" rtlCol="0">
            <a:spAutoFit/>
          </a:bodyPr>
          <a:lstStyle/>
          <a:p>
            <a:r>
              <a:rPr kumimoji="1" lang="ja-JP" altLang="en-US" sz="2200" b="1" dirty="0" smtClean="0"/>
              <a:t>強度（Ｎ）</a:t>
            </a:r>
            <a:endParaRPr kumimoji="1" lang="ja-JP" altLang="en-US" sz="2200" b="1" dirty="0"/>
          </a:p>
        </p:txBody>
      </p:sp>
      <p:sp>
        <p:nvSpPr>
          <p:cNvPr id="7" name="テキスト ボックス 6"/>
          <p:cNvSpPr txBox="1"/>
          <p:nvPr/>
        </p:nvSpPr>
        <p:spPr>
          <a:xfrm>
            <a:off x="7675751" y="2169923"/>
            <a:ext cx="1272742" cy="430887"/>
          </a:xfrm>
          <a:prstGeom prst="rect">
            <a:avLst/>
          </a:prstGeom>
          <a:noFill/>
        </p:spPr>
        <p:txBody>
          <a:bodyPr wrap="square" rtlCol="0">
            <a:spAutoFit/>
          </a:bodyPr>
          <a:lstStyle/>
          <a:p>
            <a:r>
              <a:rPr lang="ja-JP" altLang="en-US" sz="2000" b="1" dirty="0" smtClean="0"/>
              <a:t>時間</a:t>
            </a:r>
            <a:r>
              <a:rPr lang="en-US" altLang="ja-JP" sz="2200" b="1" dirty="0" smtClean="0"/>
              <a:t>(</a:t>
            </a:r>
            <a:r>
              <a:rPr lang="ja-JP" altLang="en-US" sz="2200" b="1" dirty="0" smtClean="0"/>
              <a:t>Ｓ）</a:t>
            </a:r>
            <a:endParaRPr kumimoji="1" lang="ja-JP" altLang="en-US" sz="2200" b="1" dirty="0"/>
          </a:p>
        </p:txBody>
      </p:sp>
      <p:cxnSp>
        <p:nvCxnSpPr>
          <p:cNvPr id="27" name="直線コネクタ 26"/>
          <p:cNvCxnSpPr/>
          <p:nvPr/>
        </p:nvCxnSpPr>
        <p:spPr>
          <a:xfrm>
            <a:off x="407773" y="2604886"/>
            <a:ext cx="835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3598119" y="1521586"/>
            <a:ext cx="14314" cy="442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377058" y="1525702"/>
            <a:ext cx="14314" cy="442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411889" y="5945392"/>
            <a:ext cx="835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6283704" y="1525702"/>
            <a:ext cx="14314" cy="442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5126094" y="2161642"/>
            <a:ext cx="0" cy="37819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7762251" y="2165758"/>
            <a:ext cx="0" cy="37819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V="1">
            <a:off x="3610476" y="2161642"/>
            <a:ext cx="5139428" cy="123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1383955" y="617845"/>
            <a:ext cx="6759145" cy="646331"/>
          </a:xfrm>
          <a:prstGeom prst="rect">
            <a:avLst/>
          </a:prstGeom>
          <a:noFill/>
        </p:spPr>
        <p:txBody>
          <a:bodyPr wrap="square" rtlCol="0">
            <a:spAutoFit/>
          </a:bodyPr>
          <a:lstStyle/>
          <a:p>
            <a:r>
              <a:rPr kumimoji="1" lang="ja-JP" altLang="en-US" sz="3600" b="1" u="sng" dirty="0" smtClean="0">
                <a:solidFill>
                  <a:srgbClr val="0070C0"/>
                </a:solidFill>
              </a:rPr>
              <a:t>各種医薬品のＰＴＰ包装開封強度</a:t>
            </a:r>
            <a:endParaRPr kumimoji="1" lang="ja-JP" altLang="en-US" sz="3600" b="1" u="sng" dirty="0">
              <a:solidFill>
                <a:srgbClr val="0070C0"/>
              </a:solidFill>
            </a:endParaRPr>
          </a:p>
        </p:txBody>
      </p:sp>
      <p:sp>
        <p:nvSpPr>
          <p:cNvPr id="18" name="正方形/長方形 17"/>
          <p:cNvSpPr/>
          <p:nvPr/>
        </p:nvSpPr>
        <p:spPr>
          <a:xfrm>
            <a:off x="6512011" y="1152963"/>
            <a:ext cx="2436482" cy="4163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コネクタ 27"/>
          <p:cNvCxnSpPr/>
          <p:nvPr/>
        </p:nvCxnSpPr>
        <p:spPr>
          <a:xfrm>
            <a:off x="387175" y="1521586"/>
            <a:ext cx="835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6512011" y="1569302"/>
            <a:ext cx="679621" cy="543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6386479" y="1645155"/>
            <a:ext cx="1455459" cy="461665"/>
          </a:xfrm>
          <a:prstGeom prst="rect">
            <a:avLst/>
          </a:prstGeom>
          <a:noFill/>
        </p:spPr>
        <p:txBody>
          <a:bodyPr wrap="square" rtlCol="0">
            <a:spAutoFit/>
          </a:bodyPr>
          <a:lstStyle/>
          <a:p>
            <a:r>
              <a:rPr kumimoji="1" lang="ja-JP" altLang="en-US" sz="2400" b="1" dirty="0" smtClean="0"/>
              <a:t>先端形状</a:t>
            </a:r>
            <a:endParaRPr kumimoji="1" lang="ja-JP" altLang="en-US" sz="2400" b="1" dirty="0"/>
          </a:p>
        </p:txBody>
      </p:sp>
      <p:cxnSp>
        <p:nvCxnSpPr>
          <p:cNvPr id="32" name="直線コネクタ 31"/>
          <p:cNvCxnSpPr/>
          <p:nvPr/>
        </p:nvCxnSpPr>
        <p:spPr>
          <a:xfrm>
            <a:off x="8742747" y="1525702"/>
            <a:ext cx="14314" cy="442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249908"/>
      </p:ext>
    </p:extLst>
  </p:cSld>
  <p:clrMapOvr>
    <a:masterClrMapping/>
  </p:clrMapOvr>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729</TotalTime>
  <Words>937</Words>
  <Application>Microsoft Office PowerPoint</Application>
  <PresentationFormat>画面に合わせる (4:3)</PresentationFormat>
  <Paragraphs>309</Paragraphs>
  <Slides>17</Slides>
  <Notes>1</Notes>
  <HiddenSlides>0</HiddenSlides>
  <MMClips>0</MMClips>
  <ScaleCrop>false</ScaleCrop>
  <HeadingPairs>
    <vt:vector size="4" baseType="variant">
      <vt:variant>
        <vt:lpstr>テーマ</vt:lpstr>
      </vt:variant>
      <vt:variant>
        <vt:i4>1</vt:i4>
      </vt:variant>
      <vt:variant>
        <vt:lpstr>スライド タイトル</vt:lpstr>
      </vt:variant>
      <vt:variant>
        <vt:i4>17</vt:i4>
      </vt:variant>
    </vt:vector>
  </HeadingPairs>
  <TitlesOfParts>
    <vt:vector size="18" baseType="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高齢者における分包包装の開封性の評価</dc:title>
  <dc:creator>京谷</dc:creator>
  <cp:lastModifiedBy>FJ-USER</cp:lastModifiedBy>
  <cp:revision>70</cp:revision>
  <cp:lastPrinted>2015-10-18T10:23:03Z</cp:lastPrinted>
  <dcterms:created xsi:type="dcterms:W3CDTF">2015-05-29T02:14:58Z</dcterms:created>
  <dcterms:modified xsi:type="dcterms:W3CDTF">2015-10-19T00:56:05Z</dcterms:modified>
</cp:coreProperties>
</file>