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charts/chart5.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charts/chart6.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0"/>
  </p:notesMasterIdLst>
  <p:sldIdLst>
    <p:sldId id="288" r:id="rId2"/>
    <p:sldId id="285" r:id="rId3"/>
    <p:sldId id="279" r:id="rId4"/>
    <p:sldId id="284" r:id="rId5"/>
    <p:sldId id="286" r:id="rId6"/>
    <p:sldId id="262" r:id="rId7"/>
    <p:sldId id="297" r:id="rId8"/>
    <p:sldId id="265" r:id="rId9"/>
    <p:sldId id="266" r:id="rId10"/>
    <p:sldId id="267" r:id="rId11"/>
    <p:sldId id="268" r:id="rId12"/>
    <p:sldId id="269" r:id="rId13"/>
    <p:sldId id="270" r:id="rId14"/>
    <p:sldId id="271" r:id="rId15"/>
    <p:sldId id="281" r:id="rId16"/>
    <p:sldId id="276" r:id="rId17"/>
    <p:sldId id="289" r:id="rId18"/>
    <p:sldId id="290" r:id="rId19"/>
  </p:sldIdLst>
  <p:sldSz cx="9144000" cy="6858000" type="screen4x3"/>
  <p:notesSz cx="6888163" cy="100218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663300"/>
    <a:srgbClr val="FFCCCC"/>
    <a:srgbClr val="FFFF99"/>
    <a:srgbClr val="CCECFF"/>
    <a:srgbClr val="CCFFFF"/>
    <a:srgbClr val="D7EAB4"/>
    <a:srgbClr val="C4DFBF"/>
    <a:srgbClr val="BCE2C3"/>
    <a:srgbClr val="EDED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964" autoAdjust="0"/>
  </p:normalViewPr>
  <p:slideViewPr>
    <p:cSldViewPr>
      <p:cViewPr>
        <p:scale>
          <a:sx n="50" d="100"/>
          <a:sy n="50" d="100"/>
        </p:scale>
        <p:origin x="-1950"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F:\&#23398;&#20250;&#12288;&#12456;&#12463;&#12475;&#12523;.xlsx" TargetMode="Externa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package" Target="../embeddings/Microsoft_Excel_Worksheet2.xlsx"/><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F:\&#23398;&#20250;&#12288;&#12456;&#12463;&#12475;&#12523;.xlsx"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3600" u="sng"/>
            </a:pPr>
            <a:r>
              <a:rPr lang="ja-JP" altLang="en-US" sz="3600" b="0" u="sng" dirty="0" smtClean="0"/>
              <a:t>自己測定を行った来客者の男女比</a:t>
            </a:r>
            <a:endParaRPr lang="en-US" altLang="ja-JP" sz="3600" b="0" u="sng" dirty="0"/>
          </a:p>
        </c:rich>
      </c:tx>
      <c:layout>
        <c:manualLayout>
          <c:xMode val="edge"/>
          <c:yMode val="edge"/>
          <c:x val="0.14930555555555555"/>
          <c:y val="0"/>
        </c:manualLayout>
      </c:layout>
      <c:overlay val="0"/>
    </c:title>
    <c:autoTitleDeleted val="0"/>
    <c:view3D>
      <c:rotX val="15"/>
      <c:rotY val="20"/>
      <c:rAngAx val="1"/>
    </c:view3D>
    <c:floor>
      <c:thickness val="0"/>
      <c:spPr>
        <a:solidFill>
          <a:srgbClr val="BBE0E3"/>
        </a:solidFill>
        <a:effectLst>
          <a:outerShdw blurRad="50800" dist="50800" dir="5400000" algn="ctr" rotWithShape="0">
            <a:srgbClr val="000000">
              <a:lumMod val="50000"/>
              <a:lumOff val="50000"/>
            </a:srgbClr>
          </a:outerShdw>
        </a:effectLst>
      </c:spPr>
    </c:floor>
    <c:sideWall>
      <c:thickness val="0"/>
      <c:spPr>
        <a:solidFill>
          <a:srgbClr val="BBE0E3"/>
        </a:solidFill>
        <a:effectLst>
          <a:outerShdw blurRad="50800" dist="50800" dir="5400000" algn="ctr" rotWithShape="0">
            <a:srgbClr val="FFFFFF">
              <a:lumMod val="85000"/>
            </a:srgbClr>
          </a:outerShdw>
        </a:effectLst>
      </c:spPr>
    </c:sideWall>
    <c:backWall>
      <c:thickness val="0"/>
      <c:spPr>
        <a:solidFill>
          <a:srgbClr val="BBE0E3"/>
        </a:solidFill>
        <a:effectLst>
          <a:outerShdw blurRad="50800" dist="50800" dir="5400000" algn="ctr" rotWithShape="0">
            <a:srgbClr val="FFFFFF">
              <a:lumMod val="85000"/>
            </a:srgbClr>
          </a:outerShdw>
        </a:effectLst>
      </c:spPr>
    </c:backWall>
    <c:plotArea>
      <c:layout>
        <c:manualLayout>
          <c:layoutTarget val="inner"/>
          <c:xMode val="edge"/>
          <c:yMode val="edge"/>
          <c:x val="0.14032175947392439"/>
          <c:y val="0.17108344170909118"/>
          <c:w val="0.83489908375653399"/>
          <c:h val="0.67090012874386507"/>
        </c:manualLayout>
      </c:layout>
      <c:bar3DChart>
        <c:barDir val="col"/>
        <c:grouping val="clustered"/>
        <c:varyColors val="0"/>
        <c:ser>
          <c:idx val="0"/>
          <c:order val="0"/>
          <c:invertIfNegative val="0"/>
          <c:dPt>
            <c:idx val="1"/>
            <c:invertIfNegative val="0"/>
            <c:bubble3D val="0"/>
            <c:spPr>
              <a:solidFill>
                <a:schemeClr val="accent2"/>
              </a:solidFill>
            </c:spPr>
          </c:dPt>
          <c:dLbls>
            <c:dLbl>
              <c:idx val="0"/>
              <c:layout>
                <c:manualLayout>
                  <c:x val="2.5685851250682138E-4"/>
                  <c:y val="0.24580749197801544"/>
                </c:manualLayout>
              </c:layout>
              <c:tx>
                <c:rich>
                  <a:bodyPr/>
                  <a:lstStyle/>
                  <a:p>
                    <a:r>
                      <a:rPr lang="en-US" altLang="ja-JP" sz="4400" dirty="0" smtClean="0">
                        <a:solidFill>
                          <a:schemeClr val="bg1">
                            <a:lumMod val="95000"/>
                          </a:schemeClr>
                        </a:solidFill>
                      </a:rPr>
                      <a:t>41</a:t>
                    </a:r>
                    <a:r>
                      <a:rPr lang="ja-JP" altLang="en-US" sz="4400" dirty="0" smtClean="0">
                        <a:solidFill>
                          <a:schemeClr val="bg1">
                            <a:lumMod val="95000"/>
                          </a:schemeClr>
                        </a:solidFill>
                      </a:rPr>
                      <a:t>％</a:t>
                    </a:r>
                  </a:p>
                  <a:p>
                    <a:r>
                      <a:rPr lang="ja-JP" altLang="en-US" sz="3200" dirty="0" smtClean="0">
                        <a:solidFill>
                          <a:schemeClr val="bg1"/>
                        </a:solidFill>
                      </a:rPr>
                      <a:t>４５人</a:t>
                    </a:r>
                    <a:endParaRPr lang="ja-JP" altLang="en-US" sz="3200" dirty="0">
                      <a:solidFill>
                        <a:schemeClr val="bg1"/>
                      </a:solidFill>
                    </a:endParaRPr>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3.1720534265706015E-3"/>
                  <c:y val="0.24209189175058976"/>
                </c:manualLayout>
              </c:layout>
              <c:tx>
                <c:rich>
                  <a:bodyPr/>
                  <a:lstStyle/>
                  <a:p>
                    <a:r>
                      <a:rPr lang="en-US" altLang="ja-JP" sz="4400" dirty="0" smtClean="0">
                        <a:solidFill>
                          <a:schemeClr val="bg1"/>
                        </a:solidFill>
                      </a:rPr>
                      <a:t>59</a:t>
                    </a:r>
                    <a:r>
                      <a:rPr lang="ja-JP" altLang="en-US" sz="4400" dirty="0" smtClean="0">
                        <a:solidFill>
                          <a:schemeClr val="bg1"/>
                        </a:solidFill>
                      </a:rPr>
                      <a:t>％</a:t>
                    </a:r>
                  </a:p>
                  <a:p>
                    <a:r>
                      <a:rPr lang="en-US" altLang="ja-JP" sz="4000" dirty="0" smtClean="0">
                        <a:solidFill>
                          <a:schemeClr val="bg1"/>
                        </a:solidFill>
                      </a:rPr>
                      <a:t>65</a:t>
                    </a:r>
                    <a:r>
                      <a:rPr lang="ja-JP" altLang="en-US" sz="4000" dirty="0" smtClean="0">
                        <a:solidFill>
                          <a:schemeClr val="bg1"/>
                        </a:solidFill>
                      </a:rPr>
                      <a:t>人</a:t>
                    </a:r>
                    <a:endParaRPr lang="ja-JP" altLang="en-US" sz="4000" dirty="0">
                      <a:solidFill>
                        <a:schemeClr val="bg1"/>
                      </a:solidFill>
                    </a:endParaRP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3200"/>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[卒論集計表.xls]Sheet2!$A$132:$A$133</c:f>
              <c:strCache>
                <c:ptCount val="2"/>
                <c:pt idx="0">
                  <c:v>男</c:v>
                </c:pt>
                <c:pt idx="1">
                  <c:v>女</c:v>
                </c:pt>
              </c:strCache>
            </c:strRef>
          </c:cat>
          <c:val>
            <c:numRef>
              <c:f>[卒論集計表.xls]Sheet2!$B$132:$B$133</c:f>
              <c:numCache>
                <c:formatCode>General</c:formatCode>
                <c:ptCount val="2"/>
                <c:pt idx="0">
                  <c:v>41</c:v>
                </c:pt>
                <c:pt idx="1">
                  <c:v>59</c:v>
                </c:pt>
              </c:numCache>
            </c:numRef>
          </c:val>
        </c:ser>
        <c:dLbls>
          <c:showLegendKey val="0"/>
          <c:showVal val="1"/>
          <c:showCatName val="0"/>
          <c:showSerName val="0"/>
          <c:showPercent val="0"/>
          <c:showBubbleSize val="0"/>
        </c:dLbls>
        <c:gapWidth val="150"/>
        <c:shape val="box"/>
        <c:axId val="36492416"/>
        <c:axId val="36493952"/>
        <c:axId val="0"/>
      </c:bar3DChart>
      <c:catAx>
        <c:axId val="36492416"/>
        <c:scaling>
          <c:orientation val="minMax"/>
        </c:scaling>
        <c:delete val="1"/>
        <c:axPos val="b"/>
        <c:numFmt formatCode="General" sourceLinked="0"/>
        <c:majorTickMark val="none"/>
        <c:minorTickMark val="none"/>
        <c:tickLblPos val="nextTo"/>
        <c:crossAx val="36493952"/>
        <c:crosses val="autoZero"/>
        <c:auto val="1"/>
        <c:lblAlgn val="ctr"/>
        <c:lblOffset val="100"/>
        <c:noMultiLvlLbl val="0"/>
      </c:catAx>
      <c:valAx>
        <c:axId val="36493952"/>
        <c:scaling>
          <c:orientation val="minMax"/>
        </c:scaling>
        <c:delete val="0"/>
        <c:axPos val="l"/>
        <c:majorGridlines>
          <c:spPr>
            <a:effectLst>
              <a:outerShdw blurRad="50800" dist="50800" dir="5400000" algn="ctr" rotWithShape="0">
                <a:srgbClr val="808080"/>
              </a:outerShdw>
            </a:effectLst>
          </c:spPr>
        </c:majorGridlines>
        <c:title>
          <c:tx>
            <c:rich>
              <a:bodyPr rot="0" vert="wordArtVertRtl"/>
              <a:lstStyle/>
              <a:p>
                <a:pPr>
                  <a:defRPr sz="2400"/>
                </a:pPr>
                <a:r>
                  <a:rPr lang="ja-JP" altLang="en-US" sz="2400" dirty="0" smtClean="0"/>
                  <a:t>割合（％）</a:t>
                </a:r>
                <a:endParaRPr lang="ja-JP" altLang="en-US" sz="2400" dirty="0"/>
              </a:p>
            </c:rich>
          </c:tx>
          <c:layout/>
          <c:overlay val="0"/>
        </c:title>
        <c:numFmt formatCode="General" sourceLinked="1"/>
        <c:majorTickMark val="none"/>
        <c:minorTickMark val="none"/>
        <c:tickLblPos val="nextTo"/>
        <c:txPr>
          <a:bodyPr/>
          <a:lstStyle/>
          <a:p>
            <a:pPr>
              <a:defRPr sz="2400"/>
            </a:pPr>
            <a:endParaRPr lang="ja-JP"/>
          </a:p>
        </c:txPr>
        <c:crossAx val="36492416"/>
        <c:crosses val="autoZero"/>
        <c:crossBetween val="between"/>
      </c:valAx>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3395305424550116E-2"/>
          <c:y val="6.9431874460227916E-2"/>
          <c:w val="0.93067973494263134"/>
          <c:h val="0.79209945089753087"/>
        </c:manualLayout>
      </c:layout>
      <c:bar3DChart>
        <c:barDir val="col"/>
        <c:grouping val="clustered"/>
        <c:varyColors val="0"/>
        <c:ser>
          <c:idx val="0"/>
          <c:order val="0"/>
          <c:tx>
            <c:strRef>
              <c:f>'[学会　エクセル.xlsx]Sheet1'!$E$22</c:f>
              <c:strCache>
                <c:ptCount val="1"/>
                <c:pt idx="0">
                  <c:v>血圧</c:v>
                </c:pt>
              </c:strCache>
            </c:strRef>
          </c:tx>
          <c:spPr>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'[学会　エクセル.xlsx]Sheet1'!$F$21:$N$21</c:f>
              <c:strCache>
                <c:ptCount val="9"/>
                <c:pt idx="0">
                  <c:v>20代</c:v>
                </c:pt>
                <c:pt idx="1">
                  <c:v>30代</c:v>
                </c:pt>
                <c:pt idx="2">
                  <c:v>40代</c:v>
                </c:pt>
                <c:pt idx="3">
                  <c:v>50代</c:v>
                </c:pt>
                <c:pt idx="4">
                  <c:v>60代</c:v>
                </c:pt>
                <c:pt idx="5">
                  <c:v>70代</c:v>
                </c:pt>
                <c:pt idx="6">
                  <c:v>80代</c:v>
                </c:pt>
                <c:pt idx="7">
                  <c:v>90代</c:v>
                </c:pt>
                <c:pt idx="8">
                  <c:v>合計</c:v>
                </c:pt>
              </c:strCache>
            </c:strRef>
          </c:cat>
          <c:val>
            <c:numRef>
              <c:f>'[学会　エクセル.xlsx]Sheet1'!$F$22:$N$22</c:f>
              <c:numCache>
                <c:formatCode>General</c:formatCode>
                <c:ptCount val="9"/>
                <c:pt idx="0">
                  <c:v>4</c:v>
                </c:pt>
                <c:pt idx="1">
                  <c:v>5</c:v>
                </c:pt>
                <c:pt idx="2">
                  <c:v>5</c:v>
                </c:pt>
                <c:pt idx="3">
                  <c:v>7</c:v>
                </c:pt>
                <c:pt idx="4">
                  <c:v>27</c:v>
                </c:pt>
                <c:pt idx="5">
                  <c:v>26</c:v>
                </c:pt>
                <c:pt idx="6">
                  <c:v>12</c:v>
                </c:pt>
                <c:pt idx="7">
                  <c:v>0</c:v>
                </c:pt>
                <c:pt idx="8">
                  <c:v>86</c:v>
                </c:pt>
              </c:numCache>
            </c:numRef>
          </c:val>
        </c:ser>
        <c:ser>
          <c:idx val="1"/>
          <c:order val="1"/>
          <c:tx>
            <c:strRef>
              <c:f>'[学会　エクセル.xlsx]Sheet1'!$E$23</c:f>
              <c:strCache>
                <c:ptCount val="1"/>
                <c:pt idx="0">
                  <c:v>体脂肪</c:v>
                </c:pt>
              </c:strCache>
            </c:strRef>
          </c:tx>
          <c:spPr>
            <a:solidFill>
              <a:schemeClr val="tx2"/>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'[学会　エクセル.xlsx]Sheet1'!$F$21:$N$21</c:f>
              <c:strCache>
                <c:ptCount val="9"/>
                <c:pt idx="0">
                  <c:v>20代</c:v>
                </c:pt>
                <c:pt idx="1">
                  <c:v>30代</c:v>
                </c:pt>
                <c:pt idx="2">
                  <c:v>40代</c:v>
                </c:pt>
                <c:pt idx="3">
                  <c:v>50代</c:v>
                </c:pt>
                <c:pt idx="4">
                  <c:v>60代</c:v>
                </c:pt>
                <c:pt idx="5">
                  <c:v>70代</c:v>
                </c:pt>
                <c:pt idx="6">
                  <c:v>80代</c:v>
                </c:pt>
                <c:pt idx="7">
                  <c:v>90代</c:v>
                </c:pt>
                <c:pt idx="8">
                  <c:v>合計</c:v>
                </c:pt>
              </c:strCache>
            </c:strRef>
          </c:cat>
          <c:val>
            <c:numRef>
              <c:f>'[学会　エクセル.xlsx]Sheet1'!$F$23:$N$23</c:f>
              <c:numCache>
                <c:formatCode>General</c:formatCode>
                <c:ptCount val="9"/>
                <c:pt idx="0">
                  <c:v>0</c:v>
                </c:pt>
                <c:pt idx="1">
                  <c:v>0</c:v>
                </c:pt>
                <c:pt idx="2">
                  <c:v>2</c:v>
                </c:pt>
                <c:pt idx="3">
                  <c:v>3</c:v>
                </c:pt>
                <c:pt idx="4">
                  <c:v>6</c:v>
                </c:pt>
                <c:pt idx="5">
                  <c:v>9</c:v>
                </c:pt>
                <c:pt idx="6">
                  <c:v>2</c:v>
                </c:pt>
                <c:pt idx="7">
                  <c:v>0</c:v>
                </c:pt>
                <c:pt idx="8">
                  <c:v>22</c:v>
                </c:pt>
              </c:numCache>
            </c:numRef>
          </c:val>
        </c:ser>
        <c:ser>
          <c:idx val="2"/>
          <c:order val="2"/>
          <c:tx>
            <c:strRef>
              <c:f>'[学会　エクセル.xlsx]Sheet1'!$E$24</c:f>
              <c:strCache>
                <c:ptCount val="1"/>
                <c:pt idx="0">
                  <c:v>血糖値</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'[学会　エクセル.xlsx]Sheet1'!$F$21:$N$21</c:f>
              <c:strCache>
                <c:ptCount val="9"/>
                <c:pt idx="0">
                  <c:v>20代</c:v>
                </c:pt>
                <c:pt idx="1">
                  <c:v>30代</c:v>
                </c:pt>
                <c:pt idx="2">
                  <c:v>40代</c:v>
                </c:pt>
                <c:pt idx="3">
                  <c:v>50代</c:v>
                </c:pt>
                <c:pt idx="4">
                  <c:v>60代</c:v>
                </c:pt>
                <c:pt idx="5">
                  <c:v>70代</c:v>
                </c:pt>
                <c:pt idx="6">
                  <c:v>80代</c:v>
                </c:pt>
                <c:pt idx="7">
                  <c:v>90代</c:v>
                </c:pt>
                <c:pt idx="8">
                  <c:v>合計</c:v>
                </c:pt>
              </c:strCache>
            </c:strRef>
          </c:cat>
          <c:val>
            <c:numRef>
              <c:f>'[学会　エクセル.xlsx]Sheet1'!$F$24:$N$24</c:f>
              <c:numCache>
                <c:formatCode>General</c:formatCode>
                <c:ptCount val="9"/>
                <c:pt idx="0">
                  <c:v>0</c:v>
                </c:pt>
                <c:pt idx="1">
                  <c:v>0</c:v>
                </c:pt>
                <c:pt idx="2">
                  <c:v>1</c:v>
                </c:pt>
                <c:pt idx="3">
                  <c:v>1</c:v>
                </c:pt>
                <c:pt idx="4">
                  <c:v>4</c:v>
                </c:pt>
                <c:pt idx="5">
                  <c:v>1</c:v>
                </c:pt>
                <c:pt idx="6">
                  <c:v>2</c:v>
                </c:pt>
                <c:pt idx="7">
                  <c:v>0</c:v>
                </c:pt>
                <c:pt idx="8">
                  <c:v>10</c:v>
                </c:pt>
              </c:numCache>
            </c:numRef>
          </c:val>
        </c:ser>
        <c:ser>
          <c:idx val="3"/>
          <c:order val="3"/>
          <c:tx>
            <c:strRef>
              <c:f>'[学会　エクセル.xlsx]Sheet1'!$E$25</c:f>
              <c:strCache>
                <c:ptCount val="1"/>
                <c:pt idx="0">
                  <c:v>計</c:v>
                </c:pt>
              </c:strCache>
            </c:strRef>
          </c:tx>
          <c:spPr>
            <a:solidFill>
              <a:srgbClr val="7030A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'[学会　エクセル.xlsx]Sheet1'!$F$21:$N$21</c:f>
              <c:strCache>
                <c:ptCount val="9"/>
                <c:pt idx="0">
                  <c:v>20代</c:v>
                </c:pt>
                <c:pt idx="1">
                  <c:v>30代</c:v>
                </c:pt>
                <c:pt idx="2">
                  <c:v>40代</c:v>
                </c:pt>
                <c:pt idx="3">
                  <c:v>50代</c:v>
                </c:pt>
                <c:pt idx="4">
                  <c:v>60代</c:v>
                </c:pt>
                <c:pt idx="5">
                  <c:v>70代</c:v>
                </c:pt>
                <c:pt idx="6">
                  <c:v>80代</c:v>
                </c:pt>
                <c:pt idx="7">
                  <c:v>90代</c:v>
                </c:pt>
                <c:pt idx="8">
                  <c:v>合計</c:v>
                </c:pt>
              </c:strCache>
            </c:strRef>
          </c:cat>
          <c:val>
            <c:numRef>
              <c:f>'[学会　エクセル.xlsx]Sheet1'!$F$25:$N$25</c:f>
              <c:numCache>
                <c:formatCode>General</c:formatCode>
                <c:ptCount val="9"/>
                <c:pt idx="0">
                  <c:v>4</c:v>
                </c:pt>
                <c:pt idx="1">
                  <c:v>5</c:v>
                </c:pt>
                <c:pt idx="2">
                  <c:v>8</c:v>
                </c:pt>
                <c:pt idx="3">
                  <c:v>11</c:v>
                </c:pt>
                <c:pt idx="4">
                  <c:v>37</c:v>
                </c:pt>
                <c:pt idx="5">
                  <c:v>37</c:v>
                </c:pt>
                <c:pt idx="6">
                  <c:v>16</c:v>
                </c:pt>
                <c:pt idx="7">
                  <c:v>0</c:v>
                </c:pt>
                <c:pt idx="8">
                  <c:v>118</c:v>
                </c:pt>
              </c:numCache>
            </c:numRef>
          </c:val>
        </c:ser>
        <c:dLbls>
          <c:showLegendKey val="0"/>
          <c:showVal val="0"/>
          <c:showCatName val="0"/>
          <c:showSerName val="0"/>
          <c:showPercent val="0"/>
          <c:showBubbleSize val="0"/>
        </c:dLbls>
        <c:gapWidth val="150"/>
        <c:shape val="box"/>
        <c:axId val="130854272"/>
        <c:axId val="130860160"/>
        <c:axId val="0"/>
      </c:bar3DChart>
      <c:catAx>
        <c:axId val="130854272"/>
        <c:scaling>
          <c:orientation val="minMax"/>
        </c:scaling>
        <c:delete val="0"/>
        <c:axPos val="b"/>
        <c:numFmt formatCode="General" sourceLinked="0"/>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30860160"/>
        <c:crosses val="autoZero"/>
        <c:auto val="1"/>
        <c:lblAlgn val="ctr"/>
        <c:lblOffset val="100"/>
        <c:noMultiLvlLbl val="0"/>
      </c:catAx>
      <c:valAx>
        <c:axId val="130860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30854272"/>
        <c:crosses val="autoZero"/>
        <c:crossBetween val="between"/>
      </c:valAx>
      <c:spPr>
        <a:noFill/>
        <a:ln>
          <a:noFill/>
        </a:ln>
        <a:effectLst/>
      </c:spPr>
    </c:plotArea>
    <c:legend>
      <c:legendPos val="b"/>
      <c:layout>
        <c:manualLayout>
          <c:xMode val="edge"/>
          <c:yMode val="edge"/>
          <c:x val="0.31751634798028699"/>
          <c:y val="0.92870854697419469"/>
          <c:w val="0.36496718740559952"/>
          <c:h val="6.21764285946689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sz="3600" u="sng"/>
            </a:pPr>
            <a:r>
              <a:rPr lang="ja-JP" altLang="en-US" sz="3600" b="0" u="sng" dirty="0" smtClean="0"/>
              <a:t>血圧測定と門前診療科</a:t>
            </a:r>
            <a:endParaRPr lang="ja-JP" altLang="en-US" sz="3600" b="0" u="sng" dirty="0"/>
          </a:p>
        </c:rich>
      </c:tx>
      <c:layout>
        <c:manualLayout>
          <c:xMode val="edge"/>
          <c:yMode val="edge"/>
          <c:x val="0.22354190209165209"/>
          <c:y val="5.3491418753414385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5.7795256768654726E-2"/>
          <c:y val="0.31001638905935908"/>
          <c:w val="0.68192682511908231"/>
          <c:h val="0.6899836577031645"/>
        </c:manualLayout>
      </c:layout>
      <c:pie3DChart>
        <c:varyColors val="1"/>
        <c:ser>
          <c:idx val="0"/>
          <c:order val="0"/>
          <c:tx>
            <c:strRef>
              <c:f>'[Microsoft PowerPoint 内のグラフ]Sheet1'!$A$41</c:f>
              <c:strCache>
                <c:ptCount val="1"/>
                <c:pt idx="0">
                  <c:v>血圧</c:v>
                </c:pt>
              </c:strCache>
            </c:strRef>
          </c:tx>
          <c:dPt>
            <c:idx val="0"/>
            <c:bubble3D val="0"/>
            <c:spPr>
              <a:solidFill>
                <a:srgbClr val="0070C0"/>
              </a:solidFill>
            </c:spPr>
          </c:dPt>
          <c:dPt>
            <c:idx val="1"/>
            <c:bubble3D val="0"/>
            <c:spPr>
              <a:solidFill>
                <a:srgbClr val="00B050"/>
              </a:solidFill>
            </c:spPr>
          </c:dPt>
          <c:dPt>
            <c:idx val="2"/>
            <c:bubble3D val="0"/>
            <c:spPr>
              <a:solidFill>
                <a:srgbClr val="FFC000"/>
              </a:solidFill>
            </c:spPr>
          </c:dPt>
          <c:dPt>
            <c:idx val="3"/>
            <c:bubble3D val="0"/>
            <c:spPr>
              <a:solidFill>
                <a:srgbClr val="7030A0"/>
              </a:solidFill>
            </c:spPr>
          </c:dPt>
          <c:dPt>
            <c:idx val="4"/>
            <c:bubble3D val="0"/>
            <c:spPr>
              <a:solidFill>
                <a:srgbClr val="FF0000"/>
              </a:solidFill>
            </c:spPr>
          </c:dPt>
          <c:dPt>
            <c:idx val="5"/>
            <c:bubble3D val="0"/>
            <c:spPr>
              <a:solidFill>
                <a:srgbClr val="00B0F0"/>
              </a:solidFill>
            </c:spPr>
          </c:dPt>
          <c:dPt>
            <c:idx val="6"/>
            <c:bubble3D val="0"/>
            <c:spPr>
              <a:solidFill>
                <a:srgbClr val="FFFF00"/>
              </a:solidFill>
            </c:spPr>
          </c:dPt>
          <c:dLbls>
            <c:dLbl>
              <c:idx val="0"/>
              <c:layout>
                <c:manualLayout>
                  <c:x val="-0.1591765390313406"/>
                  <c:y val="0.10518208453984113"/>
                </c:manualLayout>
              </c:layout>
              <c:tx>
                <c:rich>
                  <a:bodyPr/>
                  <a:lstStyle/>
                  <a:p>
                    <a:r>
                      <a:rPr lang="ja-JP" altLang="en-US" dirty="0" smtClean="0">
                        <a:solidFill>
                          <a:schemeClr val="bg1"/>
                        </a:solidFill>
                      </a:rPr>
                      <a:t>３７％</a:t>
                    </a:r>
                    <a:endParaRPr lang="ja-JP" altLang="en-US" dirty="0">
                      <a:solidFill>
                        <a:schemeClr val="bg1"/>
                      </a:solidFill>
                    </a:endParaRPr>
                  </a:p>
                </c:rich>
              </c:tx>
              <c:showLegendKey val="0"/>
              <c:showVal val="0"/>
              <c:showCatName val="0"/>
              <c:showSerName val="0"/>
              <c:showPercent val="1"/>
              <c:showBubbleSize val="0"/>
              <c:extLst>
                <c:ext xmlns:c15="http://schemas.microsoft.com/office/drawing/2012/chart" uri="{CE6537A1-D6FC-4f65-9D91-7224C49458BB}">
                  <c15:layout>
                    <c:manualLayout>
                      <c:w val="0.12197767081473447"/>
                      <c:h val="0.10093046053163199"/>
                    </c:manualLayout>
                  </c15:layout>
                </c:ext>
              </c:extLst>
            </c:dLbl>
            <c:dLbl>
              <c:idx val="2"/>
              <c:layout>
                <c:manualLayout>
                  <c:x val="0.16038191406629726"/>
                  <c:y val="-5.8126491125346291E-2"/>
                </c:manualLayout>
              </c:layout>
              <c:showLegendKey val="0"/>
              <c:showVal val="0"/>
              <c:showCatName val="0"/>
              <c:showSerName val="0"/>
              <c:showPercent val="1"/>
              <c:showBubbleSize val="0"/>
              <c:extLst>
                <c:ext xmlns:c15="http://schemas.microsoft.com/office/drawing/2012/chart" uri="{CE6537A1-D6FC-4f65-9D91-7224C49458BB}"/>
              </c:extLst>
            </c:dLbl>
            <c:dLbl>
              <c:idx val="3"/>
              <c:layout>
                <c:manualLayout>
                  <c:x val="0.14416891464955769"/>
                  <c:y val="4.223513681211602E-2"/>
                </c:manualLayout>
              </c:layout>
              <c:tx>
                <c:rich>
                  <a:bodyPr/>
                  <a:lstStyle/>
                  <a:p>
                    <a:r>
                      <a:rPr lang="en-US" altLang="ja-JP" dirty="0">
                        <a:solidFill>
                          <a:schemeClr val="tx1"/>
                        </a:solidFill>
                      </a:rPr>
                      <a:t>12%</a:t>
                    </a:r>
                  </a:p>
                </c:rich>
              </c:tx>
              <c:showLegendKey val="0"/>
              <c:showVal val="0"/>
              <c:showCatName val="0"/>
              <c:showSerName val="0"/>
              <c:showPercent val="1"/>
              <c:showBubbleSize val="0"/>
              <c:extLst>
                <c:ext xmlns:c15="http://schemas.microsoft.com/office/drawing/2012/chart" uri="{CE6537A1-D6FC-4f65-9D91-7224C49458BB}"/>
              </c:extLst>
            </c:dLbl>
            <c:dLbl>
              <c:idx val="4"/>
              <c:layout>
                <c:manualLayout>
                  <c:x val="4.9632545931758532E-2"/>
                  <c:y val="3.6525295603310408E-2"/>
                </c:manualLayout>
              </c:layout>
              <c:showLegendKey val="0"/>
              <c:showVal val="0"/>
              <c:showCatName val="0"/>
              <c:showSerName val="0"/>
              <c:showPercent val="1"/>
              <c:showBubbleSize val="0"/>
              <c:extLst>
                <c:ext xmlns:c15="http://schemas.microsoft.com/office/drawing/2012/chart" uri="{CE6537A1-D6FC-4f65-9D91-7224C49458BB}"/>
              </c:extLst>
            </c:dLbl>
            <c:dLbl>
              <c:idx val="5"/>
              <c:layout>
                <c:manualLayout>
                  <c:x val="3.8082873265310707E-2"/>
                  <c:y val="6.221103480077754E-2"/>
                </c:manualLayout>
              </c:layout>
              <c:showLegendKey val="0"/>
              <c:showVal val="0"/>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2800"/>
                </a:pPr>
                <a:endParaRPr lang="ja-JP"/>
              </a:p>
            </c:txPr>
            <c:showLegendKey val="0"/>
            <c:showVal val="0"/>
            <c:showCatName val="0"/>
            <c:showSerName val="0"/>
            <c:showPercent val="1"/>
            <c:showBubbleSize val="0"/>
            <c:showLeaderLines val="1"/>
            <c:extLst>
              <c:ext xmlns:c15="http://schemas.microsoft.com/office/drawing/2012/chart" uri="{CE6537A1-D6FC-4f65-9D91-7224C49458BB}"/>
            </c:extLst>
          </c:dLbls>
          <c:cat>
            <c:strRef>
              <c:f>'[Microsoft PowerPoint 内のグラフ]Sheet1'!$B$40:$H$40</c:f>
              <c:strCache>
                <c:ptCount val="7"/>
                <c:pt idx="0">
                  <c:v>耳鼻科</c:v>
                </c:pt>
                <c:pt idx="1">
                  <c:v>眼科</c:v>
                </c:pt>
                <c:pt idx="2">
                  <c:v>整形外科</c:v>
                </c:pt>
                <c:pt idx="3">
                  <c:v>内科</c:v>
                </c:pt>
                <c:pt idx="4">
                  <c:v>血管外科</c:v>
                </c:pt>
                <c:pt idx="5">
                  <c:v>総合病院</c:v>
                </c:pt>
                <c:pt idx="6">
                  <c:v>皮膚科</c:v>
                </c:pt>
              </c:strCache>
            </c:strRef>
          </c:cat>
          <c:val>
            <c:numRef>
              <c:f>'[Microsoft PowerPoint 内のグラフ]Sheet1'!$B$41:$H$41</c:f>
              <c:numCache>
                <c:formatCode>General</c:formatCode>
                <c:ptCount val="7"/>
                <c:pt idx="0">
                  <c:v>32</c:v>
                </c:pt>
                <c:pt idx="1">
                  <c:v>18</c:v>
                </c:pt>
                <c:pt idx="2">
                  <c:v>17</c:v>
                </c:pt>
                <c:pt idx="3">
                  <c:v>10</c:v>
                </c:pt>
                <c:pt idx="4">
                  <c:v>3</c:v>
                </c:pt>
                <c:pt idx="5">
                  <c:v>5</c:v>
                </c:pt>
                <c:pt idx="6">
                  <c:v>1</c:v>
                </c:pt>
              </c:numCache>
            </c:numRef>
          </c:val>
        </c:ser>
        <c:dLbls>
          <c:showLegendKey val="0"/>
          <c:showVal val="0"/>
          <c:showCatName val="0"/>
          <c:showSerName val="0"/>
          <c:showPercent val="1"/>
          <c:showBubbleSize val="0"/>
          <c:showLeaderLines val="1"/>
        </c:dLbls>
      </c:pie3DChart>
      <c:spPr>
        <a:noFill/>
        <a:ln w="25400">
          <a:noFill/>
        </a:ln>
      </c:spPr>
    </c:plotArea>
    <c:legend>
      <c:legendPos val="r"/>
      <c:legendEntry>
        <c:idx val="0"/>
        <c:txPr>
          <a:bodyPr/>
          <a:lstStyle/>
          <a:p>
            <a:pPr>
              <a:defRPr sz="2400"/>
            </a:pPr>
            <a:endParaRPr lang="ja-JP"/>
          </a:p>
        </c:txPr>
      </c:legendEntry>
      <c:legendEntry>
        <c:idx val="1"/>
        <c:txPr>
          <a:bodyPr/>
          <a:lstStyle/>
          <a:p>
            <a:pPr>
              <a:defRPr sz="2400"/>
            </a:pPr>
            <a:endParaRPr lang="ja-JP"/>
          </a:p>
        </c:txPr>
      </c:legendEntry>
      <c:legendEntry>
        <c:idx val="2"/>
        <c:txPr>
          <a:bodyPr/>
          <a:lstStyle/>
          <a:p>
            <a:pPr>
              <a:defRPr sz="2400"/>
            </a:pPr>
            <a:endParaRPr lang="ja-JP"/>
          </a:p>
        </c:txPr>
      </c:legendEntry>
      <c:legendEntry>
        <c:idx val="3"/>
        <c:txPr>
          <a:bodyPr/>
          <a:lstStyle/>
          <a:p>
            <a:pPr>
              <a:defRPr sz="2400"/>
            </a:pPr>
            <a:endParaRPr lang="ja-JP"/>
          </a:p>
        </c:txPr>
      </c:legendEntry>
      <c:legendEntry>
        <c:idx val="4"/>
        <c:txPr>
          <a:bodyPr/>
          <a:lstStyle/>
          <a:p>
            <a:pPr>
              <a:defRPr sz="2400"/>
            </a:pPr>
            <a:endParaRPr lang="ja-JP"/>
          </a:p>
        </c:txPr>
      </c:legendEntry>
      <c:legendEntry>
        <c:idx val="5"/>
        <c:txPr>
          <a:bodyPr/>
          <a:lstStyle/>
          <a:p>
            <a:pPr>
              <a:defRPr sz="2400"/>
            </a:pPr>
            <a:endParaRPr lang="ja-JP"/>
          </a:p>
        </c:txPr>
      </c:legendEntry>
      <c:legendEntry>
        <c:idx val="6"/>
        <c:txPr>
          <a:bodyPr/>
          <a:lstStyle/>
          <a:p>
            <a:pPr>
              <a:defRPr sz="2400"/>
            </a:pPr>
            <a:endParaRPr lang="ja-JP"/>
          </a:p>
        </c:txPr>
      </c:legendEntry>
      <c:layout>
        <c:manualLayout>
          <c:xMode val="edge"/>
          <c:yMode val="edge"/>
          <c:x val="0.77010271296756372"/>
          <c:y val="0.28851296351819722"/>
          <c:w val="0.21660016269271581"/>
          <c:h val="0.54227163656909871"/>
        </c:manualLayout>
      </c:layout>
      <c:overlay val="0"/>
      <c:spPr>
        <a:ln>
          <a:solidFill>
            <a:srgbClr val="000000"/>
          </a:solidFill>
        </a:ln>
      </c:spPr>
      <c:txPr>
        <a:bodyPr/>
        <a:lstStyle/>
        <a:p>
          <a:pPr>
            <a:defRPr sz="2000"/>
          </a:pPr>
          <a:endParaRPr lang="ja-JP"/>
        </a:p>
      </c:txPr>
    </c:legend>
    <c:plotVisOnly val="1"/>
    <c:dispBlanksAs val="gap"/>
    <c:showDLblsOverMax val="0"/>
  </c:chart>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sz="3600" u="sng"/>
            </a:pPr>
            <a:r>
              <a:rPr lang="ja-JP" altLang="en-US" sz="3600" b="0" u="sng" dirty="0" smtClean="0"/>
              <a:t>体脂肪測定と門前診療科</a:t>
            </a:r>
            <a:endParaRPr lang="en-US" altLang="ja-JP" sz="3600" b="0" u="sng" dirty="0" smtClean="0"/>
          </a:p>
        </c:rich>
      </c:tx>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1.0515833499302926E-2"/>
          <c:y val="0.16301088645828118"/>
          <c:w val="0.71658297057121989"/>
          <c:h val="0.83698911354171879"/>
        </c:manualLayout>
      </c:layout>
      <c:pie3DChart>
        <c:varyColors val="1"/>
        <c:ser>
          <c:idx val="0"/>
          <c:order val="0"/>
          <c:tx>
            <c:strRef>
              <c:f>'[Microsoft PowerPoint 内のグラフ]Sheet2'!$A$9</c:f>
              <c:strCache>
                <c:ptCount val="1"/>
                <c:pt idx="0">
                  <c:v>体脂肪</c:v>
                </c:pt>
              </c:strCache>
            </c:strRef>
          </c:tx>
          <c:dPt>
            <c:idx val="0"/>
            <c:bubble3D val="0"/>
            <c:spPr>
              <a:solidFill>
                <a:srgbClr val="FFC000"/>
              </a:solidFill>
              <a:ln>
                <a:solidFill>
                  <a:srgbClr val="BBE0E3"/>
                </a:solidFill>
              </a:ln>
            </c:spPr>
          </c:dPt>
          <c:dPt>
            <c:idx val="1"/>
            <c:bubble3D val="0"/>
            <c:spPr>
              <a:solidFill>
                <a:srgbClr val="7030A0"/>
              </a:solidFill>
            </c:spPr>
          </c:dPt>
          <c:dPt>
            <c:idx val="2"/>
            <c:bubble3D val="0"/>
            <c:spPr>
              <a:solidFill>
                <a:srgbClr val="00B0F0"/>
              </a:solidFill>
            </c:spPr>
          </c:dPt>
          <c:dPt>
            <c:idx val="3"/>
            <c:bubble3D val="0"/>
            <c:spPr>
              <a:solidFill>
                <a:srgbClr val="0070C0"/>
              </a:solidFill>
            </c:spPr>
          </c:dPt>
          <c:dPt>
            <c:idx val="4"/>
            <c:bubble3D val="0"/>
            <c:spPr>
              <a:solidFill>
                <a:srgbClr val="00B050"/>
              </a:solidFill>
            </c:spPr>
          </c:dPt>
          <c:dPt>
            <c:idx val="5"/>
            <c:bubble3D val="0"/>
            <c:spPr>
              <a:solidFill>
                <a:srgbClr val="FF0000"/>
              </a:solidFill>
            </c:spPr>
          </c:dPt>
          <c:dPt>
            <c:idx val="6"/>
            <c:bubble3D val="0"/>
            <c:spPr>
              <a:solidFill>
                <a:srgbClr val="FFFF00"/>
              </a:solidFill>
            </c:spPr>
          </c:dPt>
          <c:dLbls>
            <c:dLbl>
              <c:idx val="0"/>
              <c:layout>
                <c:manualLayout>
                  <c:x val="-9.7645450568678918E-2"/>
                  <c:y val="0.12201295499658393"/>
                </c:manualLayout>
              </c:layout>
              <c:tx>
                <c:rich>
                  <a:bodyPr/>
                  <a:lstStyle/>
                  <a:p>
                    <a:r>
                      <a:rPr lang="ja-JP" altLang="en-US" sz="2800" dirty="0" smtClean="0">
                        <a:solidFill>
                          <a:schemeClr val="bg1"/>
                        </a:solidFill>
                      </a:rPr>
                      <a:t>３２％</a:t>
                    </a:r>
                    <a:endParaRPr lang="ja-JP" altLang="en-US" sz="2800" dirty="0">
                      <a:solidFill>
                        <a:schemeClr val="bg1"/>
                      </a:solidFill>
                    </a:endParaRPr>
                  </a:p>
                </c:rich>
              </c:tx>
              <c:showLegendKey val="0"/>
              <c:showVal val="0"/>
              <c:showCatName val="0"/>
              <c:showSerName val="0"/>
              <c:showPercent val="1"/>
              <c:showBubbleSize val="0"/>
              <c:extLst>
                <c:ext xmlns:c15="http://schemas.microsoft.com/office/drawing/2012/chart" uri="{CE6537A1-D6FC-4f65-9D91-7224C49458BB}"/>
              </c:extLst>
            </c:dLbl>
            <c:dLbl>
              <c:idx val="1"/>
              <c:layout>
                <c:manualLayout>
                  <c:x val="-0.12888724499957321"/>
                  <c:y val="-0.14310909898900129"/>
                </c:manualLayout>
              </c:layout>
              <c:tx>
                <c:rich>
                  <a:bodyPr/>
                  <a:lstStyle/>
                  <a:p>
                    <a:r>
                      <a:rPr lang="en-US" altLang="ja-JP" sz="2400" dirty="0">
                        <a:solidFill>
                          <a:schemeClr val="tx1"/>
                        </a:solidFill>
                      </a:rPr>
                      <a:t>18%</a:t>
                    </a:r>
                    <a:endParaRPr lang="en-US" altLang="ja-JP" dirty="0">
                      <a:solidFill>
                        <a:schemeClr val="tx1"/>
                      </a:solidFill>
                    </a:endParaRPr>
                  </a:p>
                </c:rich>
              </c:tx>
              <c:showLegendKey val="0"/>
              <c:showVal val="0"/>
              <c:showCatName val="0"/>
              <c:showSerName val="0"/>
              <c:showPercent val="1"/>
              <c:showBubbleSize val="0"/>
              <c:extLst>
                <c:ext xmlns:c15="http://schemas.microsoft.com/office/drawing/2012/chart" uri="{CE6537A1-D6FC-4f65-9D91-7224C49458BB}"/>
              </c:extLst>
            </c:dLbl>
            <c:dLbl>
              <c:idx val="2"/>
              <c:layout>
                <c:manualLayout>
                  <c:x val="0.14134184046054191"/>
                  <c:y val="-0.15473799614450659"/>
                </c:manualLayout>
              </c:layout>
              <c:showLegendKey val="0"/>
              <c:showVal val="0"/>
              <c:showCatName val="0"/>
              <c:showSerName val="0"/>
              <c:showPercent val="1"/>
              <c:showBubbleSize val="0"/>
              <c:extLst>
                <c:ext xmlns:c15="http://schemas.microsoft.com/office/drawing/2012/chart" uri="{CE6537A1-D6FC-4f65-9D91-7224C49458BB}"/>
              </c:extLst>
            </c:dLbl>
            <c:dLbl>
              <c:idx val="3"/>
              <c:layout>
                <c:manualLayout>
                  <c:x val="0.19298228346456692"/>
                  <c:y val="-7.8129000809053717E-2"/>
                </c:manualLayout>
              </c:layout>
              <c:showLegendKey val="0"/>
              <c:showVal val="0"/>
              <c:showCatName val="0"/>
              <c:showSerName val="0"/>
              <c:showPercent val="1"/>
              <c:showBubbleSize val="0"/>
              <c:extLst>
                <c:ext xmlns:c15="http://schemas.microsoft.com/office/drawing/2012/chart" uri="{CE6537A1-D6FC-4f65-9D91-7224C49458BB}"/>
              </c:extLst>
            </c:dLbl>
            <c:dLbl>
              <c:idx val="4"/>
              <c:layout>
                <c:manualLayout>
                  <c:x val="0.12818575629435208"/>
                  <c:y val="6.5167013050251341E-2"/>
                </c:manualLayout>
              </c:layout>
              <c:showLegendKey val="0"/>
              <c:showVal val="0"/>
              <c:showCatName val="0"/>
              <c:showSerName val="0"/>
              <c:showPercent val="1"/>
              <c:showBubbleSize val="0"/>
              <c:extLst>
                <c:ext xmlns:c15="http://schemas.microsoft.com/office/drawing/2012/chart" uri="{CE6537A1-D6FC-4f65-9D91-7224C49458BB}"/>
              </c:extLst>
            </c:dLbl>
            <c:dLbl>
              <c:idx val="5"/>
              <c:layout>
                <c:manualLayout>
                  <c:x val="6.8842349567415181E-2"/>
                  <c:y val="9.0547249942716054E-2"/>
                </c:manualLayout>
              </c:layout>
              <c:tx>
                <c:rich>
                  <a:bodyPr/>
                  <a:lstStyle/>
                  <a:p>
                    <a:r>
                      <a:rPr lang="en-US" altLang="ja-JP" b="0" cap="none" spc="0" dirty="0">
                        <a:ln w="0"/>
                        <a:solidFill>
                          <a:schemeClr val="tx1"/>
                        </a:solidFill>
                        <a:effectLst>
                          <a:outerShdw blurRad="38100" dist="19050" dir="2700000" algn="tl" rotWithShape="0">
                            <a:schemeClr val="dk1">
                              <a:alpha val="40000"/>
                            </a:schemeClr>
                          </a:outerShdw>
                        </a:effectLst>
                      </a:rPr>
                      <a:t>9%</a:t>
                    </a:r>
                  </a:p>
                </c:rich>
              </c:tx>
              <c:showLegendKey val="0"/>
              <c:showVal val="0"/>
              <c:showCatName val="0"/>
              <c:showSerName val="0"/>
              <c:showPercent val="1"/>
              <c:showBubbleSize val="0"/>
              <c:extLst>
                <c:ext xmlns:c15="http://schemas.microsoft.com/office/drawing/2012/chart" uri="{CE6537A1-D6FC-4f65-9D91-7224C49458BB}"/>
              </c:extLst>
            </c:dLbl>
            <c:spPr>
              <a:noFill/>
              <a:ln>
                <a:noFill/>
              </a:ln>
              <a:effectLst/>
            </c:spPr>
            <c:txPr>
              <a:bodyPr/>
              <a:lstStyle/>
              <a:p>
                <a:pPr>
                  <a:defRPr sz="2400"/>
                </a:pPr>
                <a:endParaRPr lang="ja-JP"/>
              </a:p>
            </c:txPr>
            <c:showLegendKey val="0"/>
            <c:showVal val="0"/>
            <c:showCatName val="0"/>
            <c:showSerName val="0"/>
            <c:showPercent val="1"/>
            <c:showBubbleSize val="0"/>
            <c:showLeaderLines val="1"/>
            <c:extLst>
              <c:ext xmlns:c15="http://schemas.microsoft.com/office/drawing/2012/chart" uri="{CE6537A1-D6FC-4f65-9D91-7224C49458BB}"/>
            </c:extLst>
          </c:dLbls>
          <c:cat>
            <c:strRef>
              <c:f>'[Microsoft PowerPoint 内のグラフ]Sheet2'!$B$8:$H$8</c:f>
              <c:strCache>
                <c:ptCount val="7"/>
                <c:pt idx="0">
                  <c:v>整形外科</c:v>
                </c:pt>
                <c:pt idx="1">
                  <c:v>内科</c:v>
                </c:pt>
                <c:pt idx="2">
                  <c:v>総合病院</c:v>
                </c:pt>
                <c:pt idx="3">
                  <c:v>耳鼻科</c:v>
                </c:pt>
                <c:pt idx="4">
                  <c:v>眼科</c:v>
                </c:pt>
                <c:pt idx="5">
                  <c:v>血管外科</c:v>
                </c:pt>
                <c:pt idx="6">
                  <c:v>皮膚科</c:v>
                </c:pt>
              </c:strCache>
            </c:strRef>
          </c:cat>
          <c:val>
            <c:numRef>
              <c:f>'[Microsoft PowerPoint 内のグラフ]Sheet2'!$B$9:$H$9</c:f>
              <c:numCache>
                <c:formatCode>General</c:formatCode>
                <c:ptCount val="7"/>
                <c:pt idx="0">
                  <c:v>7</c:v>
                </c:pt>
                <c:pt idx="1">
                  <c:v>4</c:v>
                </c:pt>
                <c:pt idx="2">
                  <c:v>4</c:v>
                </c:pt>
                <c:pt idx="3">
                  <c:v>3</c:v>
                </c:pt>
                <c:pt idx="4">
                  <c:v>2</c:v>
                </c:pt>
                <c:pt idx="5">
                  <c:v>2</c:v>
                </c:pt>
                <c:pt idx="6">
                  <c:v>0</c:v>
                </c:pt>
              </c:numCache>
            </c:numRef>
          </c:val>
        </c:ser>
        <c:dLbls>
          <c:showLegendKey val="0"/>
          <c:showVal val="0"/>
          <c:showCatName val="0"/>
          <c:showSerName val="0"/>
          <c:showPercent val="1"/>
          <c:showBubbleSize val="0"/>
          <c:showLeaderLines val="1"/>
        </c:dLbls>
      </c:pie3DChart>
    </c:plotArea>
    <c:legend>
      <c:legendPos val="r"/>
      <c:layout>
        <c:manualLayout>
          <c:xMode val="edge"/>
          <c:yMode val="edge"/>
          <c:x val="0.76095340047988924"/>
          <c:y val="0.23121515191840711"/>
          <c:w val="0.1980949256342957"/>
          <c:h val="0.54385782467147159"/>
        </c:manualLayout>
      </c:layout>
      <c:overlay val="0"/>
      <c:spPr>
        <a:ln>
          <a:solidFill>
            <a:srgbClr val="000000"/>
          </a:solidFill>
        </a:ln>
      </c:spPr>
      <c:txPr>
        <a:bodyPr/>
        <a:lstStyle/>
        <a:p>
          <a:pPr>
            <a:defRPr sz="2400"/>
          </a:pPr>
          <a:endParaRPr lang="ja-JP"/>
        </a:p>
      </c:txPr>
    </c:legend>
    <c:plotVisOnly val="1"/>
    <c:dispBlanksAs val="gap"/>
    <c:showDLblsOverMax val="0"/>
  </c:chart>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a:pPr>
            <a:r>
              <a:rPr lang="ja-JP" altLang="en-US" sz="3600" b="0" u="sng" dirty="0" smtClean="0"/>
              <a:t>血糖値測定と門前診療科</a:t>
            </a:r>
            <a:endParaRPr lang="ja-JP" altLang="en-US" sz="3600" b="0" u="sng" dirty="0"/>
          </a:p>
        </c:rich>
      </c:tx>
      <c:layout>
        <c:manualLayout>
          <c:xMode val="edge"/>
          <c:yMode val="edge"/>
          <c:x val="0.2507001892869225"/>
          <c:y val="4.2288546222136937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0.1065618710654033"/>
          <c:y val="0.24891804950965044"/>
          <c:w val="0.67404306708303141"/>
          <c:h val="0.73304418195958021"/>
        </c:manualLayout>
      </c:layout>
      <c:pie3DChart>
        <c:varyColors val="1"/>
        <c:ser>
          <c:idx val="0"/>
          <c:order val="0"/>
          <c:tx>
            <c:strRef>
              <c:f>Sheet2!$B$147</c:f>
              <c:strCache>
                <c:ptCount val="1"/>
                <c:pt idx="0">
                  <c:v>血糖値</c:v>
                </c:pt>
              </c:strCache>
            </c:strRef>
          </c:tx>
          <c:dPt>
            <c:idx val="0"/>
            <c:bubble3D val="0"/>
            <c:spPr>
              <a:solidFill>
                <a:srgbClr val="0070C0"/>
              </a:solidFill>
            </c:spPr>
          </c:dPt>
          <c:dPt>
            <c:idx val="1"/>
            <c:bubble3D val="0"/>
            <c:spPr>
              <a:solidFill>
                <a:srgbClr val="00B0F0"/>
              </a:solidFill>
            </c:spPr>
          </c:dPt>
          <c:dPt>
            <c:idx val="2"/>
            <c:bubble3D val="0"/>
            <c:spPr>
              <a:solidFill>
                <a:srgbClr val="FFFF00"/>
              </a:solidFill>
            </c:spPr>
          </c:dPt>
          <c:dPt>
            <c:idx val="3"/>
            <c:bubble3D val="0"/>
            <c:spPr>
              <a:solidFill>
                <a:srgbClr val="7030A0"/>
              </a:solidFill>
            </c:spPr>
          </c:dPt>
          <c:dPt>
            <c:idx val="4"/>
            <c:bubble3D val="0"/>
            <c:spPr>
              <a:solidFill>
                <a:srgbClr val="00B050"/>
              </a:solidFill>
            </c:spPr>
          </c:dPt>
          <c:dPt>
            <c:idx val="5"/>
            <c:bubble3D val="0"/>
            <c:spPr>
              <a:solidFill>
                <a:srgbClr val="FFC000"/>
              </a:solidFill>
            </c:spPr>
          </c:dPt>
          <c:dPt>
            <c:idx val="6"/>
            <c:bubble3D val="0"/>
            <c:spPr>
              <a:solidFill>
                <a:srgbClr val="FF0000"/>
              </a:solidFill>
            </c:spPr>
          </c:dPt>
          <c:dLbls>
            <c:dLbl>
              <c:idx val="0"/>
              <c:layout>
                <c:manualLayout>
                  <c:x val="-0.15427042906547406"/>
                  <c:y val="0.1198192309440366"/>
                </c:manualLayout>
              </c:layout>
              <c:tx>
                <c:rich>
                  <a:bodyPr/>
                  <a:lstStyle/>
                  <a:p>
                    <a:r>
                      <a:rPr lang="ja-JP" altLang="en-US" sz="2800" dirty="0" smtClean="0">
                        <a:solidFill>
                          <a:schemeClr val="bg1"/>
                        </a:solidFill>
                      </a:rPr>
                      <a:t>４０％</a:t>
                    </a:r>
                    <a:endParaRPr lang="ja-JP" altLang="en-US" sz="2800" dirty="0">
                      <a:solidFill>
                        <a:schemeClr val="bg1"/>
                      </a:solidFill>
                    </a:endParaRPr>
                  </a:p>
                </c:rich>
              </c:tx>
              <c:showLegendKey val="0"/>
              <c:showVal val="0"/>
              <c:showCatName val="0"/>
              <c:showSerName val="0"/>
              <c:showPercent val="1"/>
              <c:showBubbleSize val="0"/>
              <c:extLst>
                <c:ext xmlns:c15="http://schemas.microsoft.com/office/drawing/2012/chart" uri="{CE6537A1-D6FC-4f65-9D91-7224C49458BB}">
                  <c15:layout/>
                </c:ext>
              </c:extLst>
            </c:dLbl>
            <c:dLbl>
              <c:idx val="2"/>
              <c:layout>
                <c:manualLayout>
                  <c:x val="0.14062093275733994"/>
                  <c:y val="-4.7762843269939778E-2"/>
                </c:manualLayout>
              </c:layout>
              <c:showLegendKey val="0"/>
              <c:showVal val="0"/>
              <c:showCatName val="0"/>
              <c:showSerName val="0"/>
              <c:showPercent val="1"/>
              <c:showBubbleSize val="0"/>
              <c:extLst>
                <c:ext xmlns:c15="http://schemas.microsoft.com/office/drawing/2012/chart" uri="{CE6537A1-D6FC-4f65-9D91-7224C49458BB}">
                  <c15:layout/>
                </c:ext>
              </c:extLst>
            </c:dLbl>
            <c:dLbl>
              <c:idx val="3"/>
              <c:layout>
                <c:manualLayout>
                  <c:x val="9.9213511476483343E-2"/>
                  <c:y val="4.4917673288826496E-2"/>
                </c:manualLayout>
              </c:layout>
              <c:tx>
                <c:rich>
                  <a:bodyPr/>
                  <a:lstStyle/>
                  <a:p>
                    <a:r>
                      <a:rPr lang="en-US" altLang="ja-JP" sz="2400" dirty="0">
                        <a:solidFill>
                          <a:schemeClr val="tx1"/>
                        </a:solidFill>
                      </a:rPr>
                      <a:t>10%</a:t>
                    </a:r>
                    <a:endParaRPr lang="en-US" altLang="ja-JP" sz="2800" dirty="0">
                      <a:solidFill>
                        <a:schemeClr val="tx1"/>
                      </a:solidFill>
                    </a:endParaRPr>
                  </a:p>
                </c:rich>
              </c:tx>
              <c:showLegendKey val="0"/>
              <c:showVal val="0"/>
              <c:showCatName val="0"/>
              <c:showSerName val="0"/>
              <c:showPercent val="1"/>
              <c:showBubbleSize val="0"/>
              <c:extLst>
                <c:ext xmlns:c15="http://schemas.microsoft.com/office/drawing/2012/chart" uri="{CE6537A1-D6FC-4f65-9D91-7224C49458BB}">
                  <c15:layout/>
                </c:ext>
              </c:extLst>
            </c:dLbl>
            <c:dLbl>
              <c:idx val="4"/>
              <c:layout>
                <c:manualLayout>
                  <c:x val="7.0698824280605393E-2"/>
                  <c:y val="7.5105291331266227E-2"/>
                </c:manualLayout>
              </c:layout>
              <c:tx>
                <c:rich>
                  <a:bodyPr/>
                  <a:lstStyle/>
                  <a:p>
                    <a:r>
                      <a:rPr lang="en-US" altLang="ja-JP" sz="2400" dirty="0"/>
                      <a:t>10%</a:t>
                    </a:r>
                    <a:endParaRPr lang="en-US" altLang="ja-JP" sz="2800" dirty="0"/>
                  </a:p>
                </c:rich>
              </c:tx>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a:lstStyle/>
              <a:p>
                <a:pPr>
                  <a:defRPr sz="2400"/>
                </a:pPr>
                <a:endParaRPr lang="ja-JP"/>
              </a:p>
            </c:tx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Sheet2!$C$146:$I$146</c:f>
              <c:strCache>
                <c:ptCount val="7"/>
                <c:pt idx="0">
                  <c:v>耳鼻科</c:v>
                </c:pt>
                <c:pt idx="1">
                  <c:v>総合病院</c:v>
                </c:pt>
                <c:pt idx="2">
                  <c:v>皮膚科</c:v>
                </c:pt>
                <c:pt idx="3">
                  <c:v>内科</c:v>
                </c:pt>
                <c:pt idx="4">
                  <c:v>眼科</c:v>
                </c:pt>
                <c:pt idx="5">
                  <c:v>整形外科</c:v>
                </c:pt>
                <c:pt idx="6">
                  <c:v>血管外科</c:v>
                </c:pt>
              </c:strCache>
            </c:strRef>
          </c:cat>
          <c:val>
            <c:numRef>
              <c:f>Sheet2!$C$147:$I$147</c:f>
              <c:numCache>
                <c:formatCode>General</c:formatCode>
                <c:ptCount val="7"/>
                <c:pt idx="0">
                  <c:v>4</c:v>
                </c:pt>
                <c:pt idx="1">
                  <c:v>2</c:v>
                </c:pt>
                <c:pt idx="2">
                  <c:v>2</c:v>
                </c:pt>
                <c:pt idx="3">
                  <c:v>1</c:v>
                </c:pt>
                <c:pt idx="4">
                  <c:v>1</c:v>
                </c:pt>
                <c:pt idx="5">
                  <c:v>0</c:v>
                </c:pt>
                <c:pt idx="6">
                  <c:v>0</c:v>
                </c:pt>
              </c:numCache>
            </c:numRef>
          </c:val>
        </c:ser>
        <c:dLbls>
          <c:showLegendKey val="0"/>
          <c:showVal val="0"/>
          <c:showCatName val="0"/>
          <c:showSerName val="0"/>
          <c:showPercent val="1"/>
          <c:showBubbleSize val="0"/>
          <c:showLeaderLines val="1"/>
        </c:dLbls>
      </c:pie3DChart>
    </c:plotArea>
    <c:legend>
      <c:legendPos val="r"/>
      <c:layout>
        <c:manualLayout>
          <c:xMode val="edge"/>
          <c:yMode val="edge"/>
          <c:x val="0.80797603574956078"/>
          <c:y val="0.32642727196978116"/>
          <c:w val="0.18482480302641402"/>
          <c:h val="0.52512820545191952"/>
        </c:manualLayout>
      </c:layout>
      <c:overlay val="0"/>
      <c:spPr>
        <a:ln>
          <a:solidFill>
            <a:srgbClr val="000000"/>
          </a:solidFill>
        </a:ln>
      </c:spPr>
      <c:txPr>
        <a:bodyPr/>
        <a:lstStyle/>
        <a:p>
          <a:pPr>
            <a:defRPr sz="2400"/>
          </a:pPr>
          <a:endParaRPr lang="ja-JP"/>
        </a:p>
      </c:txPr>
    </c:legend>
    <c:plotVisOnly val="1"/>
    <c:dispBlanksAs val="gap"/>
    <c:showDLblsOverMax val="0"/>
  </c:chart>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val>
            <c:numRef>
              <c:f>'[学会　エクセル.xlsx]Sheet2'!$B$1:$B$3</c:f>
              <c:numCache>
                <c:formatCode>0%</c:formatCode>
                <c:ptCount val="3"/>
                <c:pt idx="0">
                  <c:v>0.39</c:v>
                </c:pt>
                <c:pt idx="1">
                  <c:v>0.32</c:v>
                </c:pt>
                <c:pt idx="2">
                  <c:v>0.28999999999999998</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4" Type="http://schemas.openxmlformats.org/officeDocument/2006/relationships/image" Target="../media/image9.png"/></Relationships>
</file>

<file path=ppt/drawings/drawing1.xml><?xml version="1.0" encoding="utf-8"?>
<c:userShapes xmlns:c="http://schemas.openxmlformats.org/drawingml/2006/chart">
  <cdr:relSizeAnchor xmlns:cdr="http://schemas.openxmlformats.org/drawingml/2006/chartDrawing">
    <cdr:from>
      <cdr:x>0.24793</cdr:x>
      <cdr:y>0.85882</cdr:y>
    </cdr:from>
    <cdr:to>
      <cdr:x>0.49587</cdr:x>
      <cdr:y>0.95294</cdr:y>
    </cdr:to>
    <cdr:sp macro="" textlink="">
      <cdr:nvSpPr>
        <cdr:cNvPr id="2" name="テキスト ボックス 1"/>
        <cdr:cNvSpPr txBox="1"/>
      </cdr:nvSpPr>
      <cdr:spPr>
        <a:xfrm xmlns:a="http://schemas.openxmlformats.org/drawingml/2006/main">
          <a:off x="2160240" y="5256584"/>
          <a:ext cx="2160240" cy="5760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ja-JP" altLang="en-US" sz="2800" dirty="0" smtClean="0"/>
            <a:t>男性</a:t>
          </a:r>
          <a:endParaRPr lang="ja-JP" altLang="en-US" sz="2800" dirty="0"/>
        </a:p>
      </cdr:txBody>
    </cdr:sp>
  </cdr:relSizeAnchor>
  <cdr:relSizeAnchor xmlns:cdr="http://schemas.openxmlformats.org/drawingml/2006/chartDrawing">
    <cdr:from>
      <cdr:x>0.61983</cdr:x>
      <cdr:y>0.85882</cdr:y>
    </cdr:from>
    <cdr:to>
      <cdr:x>0.82645</cdr:x>
      <cdr:y>0.94118</cdr:y>
    </cdr:to>
    <cdr:sp macro="" textlink="">
      <cdr:nvSpPr>
        <cdr:cNvPr id="3" name="テキスト ボックス 2"/>
        <cdr:cNvSpPr txBox="1"/>
      </cdr:nvSpPr>
      <cdr:spPr>
        <a:xfrm xmlns:a="http://schemas.openxmlformats.org/drawingml/2006/main">
          <a:off x="5400600" y="5256584"/>
          <a:ext cx="1800200"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ja-JP" altLang="en-US" sz="2800" dirty="0" smtClean="0"/>
            <a:t>女性</a:t>
          </a:r>
          <a:endParaRPr lang="ja-JP" altLang="en-US" sz="2800" dirty="0"/>
        </a:p>
      </cdr:txBody>
    </cdr:sp>
  </cdr:relSizeAnchor>
</c:userShapes>
</file>

<file path=ppt/drawings/drawing2.xml><?xml version="1.0" encoding="utf-8"?>
<c:userShapes xmlns:c="http://schemas.openxmlformats.org/drawingml/2006/chart">
  <cdr:relSizeAnchor xmlns:cdr="http://schemas.openxmlformats.org/drawingml/2006/chartDrawing">
    <cdr:from>
      <cdr:x>0.27125</cdr:x>
      <cdr:y>0.84018</cdr:y>
    </cdr:from>
    <cdr:to>
      <cdr:x>0.38236</cdr:x>
      <cdr:y>1</cdr:y>
    </cdr:to>
    <cdr:sp macro="" textlink="">
      <cdr:nvSpPr>
        <cdr:cNvPr id="2" name="テキスト ボックス 1"/>
        <cdr:cNvSpPr txBox="1"/>
      </cdr:nvSpPr>
      <cdr:spPr>
        <a:xfrm xmlns:a="http://schemas.openxmlformats.org/drawingml/2006/main">
          <a:off x="2232248" y="518457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0.2275</cdr:x>
      <cdr:y>0.84018</cdr:y>
    </cdr:from>
    <cdr:to>
      <cdr:x>0.33861</cdr:x>
      <cdr:y>1</cdr:y>
    </cdr:to>
    <cdr:sp macro="" textlink="">
      <cdr:nvSpPr>
        <cdr:cNvPr id="3" name="テキスト ボックス 2"/>
        <cdr:cNvSpPr txBox="1"/>
      </cdr:nvSpPr>
      <cdr:spPr>
        <a:xfrm xmlns:a="http://schemas.openxmlformats.org/drawingml/2006/main">
          <a:off x="1872208" y="525658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0.36402</cdr:x>
      <cdr:y>0.62013</cdr:y>
    </cdr:from>
    <cdr:to>
      <cdr:x>0.47513</cdr:x>
      <cdr:y>0.8475</cdr:y>
    </cdr:to>
    <cdr:sp macro="" textlink="">
      <cdr:nvSpPr>
        <cdr:cNvPr id="4" name="テキスト ボックス 3"/>
        <cdr:cNvSpPr txBox="1"/>
      </cdr:nvSpPr>
      <cdr:spPr>
        <a:xfrm xmlns:a="http://schemas.openxmlformats.org/drawingml/2006/main">
          <a:off x="3173660" y="3975296"/>
          <a:ext cx="968687" cy="145752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400" dirty="0" smtClean="0"/>
            <a:t>眼科</a:t>
          </a:r>
          <a:endParaRPr lang="ja-JP" altLang="en-US" sz="2400" dirty="0"/>
        </a:p>
      </cdr:txBody>
    </cdr:sp>
  </cdr:relSizeAnchor>
  <cdr:relSizeAnchor xmlns:cdr="http://schemas.openxmlformats.org/drawingml/2006/chartDrawing">
    <cdr:from>
      <cdr:x>0.23074</cdr:x>
      <cdr:y>0.52428</cdr:y>
    </cdr:from>
    <cdr:to>
      <cdr:x>0.34185</cdr:x>
      <cdr:y>0.6841</cdr:y>
    </cdr:to>
    <cdr:sp macro="" textlink="">
      <cdr:nvSpPr>
        <cdr:cNvPr id="5" name="テキスト ボックス 4"/>
        <cdr:cNvSpPr txBox="1"/>
      </cdr:nvSpPr>
      <cdr:spPr>
        <a:xfrm xmlns:a="http://schemas.openxmlformats.org/drawingml/2006/main">
          <a:off x="1898882" y="299957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0.10798</cdr:x>
      <cdr:y>0.57314</cdr:y>
    </cdr:from>
    <cdr:to>
      <cdr:x>0.28298</cdr:x>
      <cdr:y>0.64865</cdr:y>
    </cdr:to>
    <cdr:sp macro="" textlink="">
      <cdr:nvSpPr>
        <cdr:cNvPr id="6" name="テキスト ボックス 5"/>
        <cdr:cNvSpPr txBox="1"/>
      </cdr:nvSpPr>
      <cdr:spPr>
        <a:xfrm xmlns:a="http://schemas.openxmlformats.org/drawingml/2006/main">
          <a:off x="941412" y="3674070"/>
          <a:ext cx="1525699" cy="48404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dirty="0" smtClean="0"/>
            <a:t>整形外科</a:t>
          </a:r>
          <a:endParaRPr lang="ja-JP" altLang="en-US" sz="2400" dirty="0"/>
        </a:p>
      </cdr:txBody>
    </cdr:sp>
  </cdr:relSizeAnchor>
  <cdr:relSizeAnchor xmlns:cdr="http://schemas.openxmlformats.org/drawingml/2006/chartDrawing">
    <cdr:from>
      <cdr:x>0.09972</cdr:x>
      <cdr:y>0.42487</cdr:y>
    </cdr:from>
    <cdr:to>
      <cdr:x>0.20472</cdr:x>
      <cdr:y>0.49039</cdr:y>
    </cdr:to>
    <cdr:sp macro="" textlink="">
      <cdr:nvSpPr>
        <cdr:cNvPr id="7" name="テキスト ボックス 6"/>
        <cdr:cNvSpPr txBox="1"/>
      </cdr:nvSpPr>
      <cdr:spPr>
        <a:xfrm xmlns:a="http://schemas.openxmlformats.org/drawingml/2006/main">
          <a:off x="869404" y="2723584"/>
          <a:ext cx="915419" cy="42000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dirty="0" smtClean="0"/>
            <a:t>内科</a:t>
          </a:r>
          <a:endParaRPr lang="ja-JP" altLang="en-US" sz="2400" dirty="0"/>
        </a:p>
      </cdr:txBody>
    </cdr:sp>
  </cdr:relSizeAnchor>
  <cdr:relSizeAnchor xmlns:cdr="http://schemas.openxmlformats.org/drawingml/2006/chartDrawing">
    <cdr:from>
      <cdr:x>0.19823</cdr:x>
      <cdr:y>0.37069</cdr:y>
    </cdr:from>
    <cdr:to>
      <cdr:x>0.23323</cdr:x>
      <cdr:y>0.39586</cdr:y>
    </cdr:to>
    <cdr:cxnSp macro="">
      <cdr:nvCxnSpPr>
        <cdr:cNvPr id="9" name="直線コネクタ 8"/>
        <cdr:cNvCxnSpPr/>
      </cdr:nvCxnSpPr>
      <cdr:spPr>
        <a:xfrm xmlns:a="http://schemas.openxmlformats.org/drawingml/2006/main" flipH="1" flipV="1">
          <a:off x="1728192" y="2376264"/>
          <a:ext cx="305140" cy="161349"/>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0.03576</cdr:x>
      <cdr:y>0.33699</cdr:y>
    </cdr:from>
    <cdr:to>
      <cdr:x>0.22826</cdr:x>
      <cdr:y>0.4125</cdr:y>
    </cdr:to>
    <cdr:sp macro="" textlink="">
      <cdr:nvSpPr>
        <cdr:cNvPr id="11" name="テキスト ボックス 10"/>
        <cdr:cNvSpPr txBox="1"/>
      </cdr:nvSpPr>
      <cdr:spPr>
        <a:xfrm xmlns:a="http://schemas.openxmlformats.org/drawingml/2006/main">
          <a:off x="311757" y="2160240"/>
          <a:ext cx="1678268" cy="48404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dirty="0" smtClean="0"/>
            <a:t>血管外科</a:t>
          </a:r>
          <a:endParaRPr lang="ja-JP" altLang="en-US" sz="2400" dirty="0"/>
        </a:p>
      </cdr:txBody>
    </cdr:sp>
  </cdr:relSizeAnchor>
  <cdr:relSizeAnchor xmlns:cdr="http://schemas.openxmlformats.org/drawingml/2006/chartDrawing">
    <cdr:from>
      <cdr:x>0.28082</cdr:x>
      <cdr:y>0.34822</cdr:y>
    </cdr:from>
    <cdr:to>
      <cdr:x>0.31582</cdr:x>
      <cdr:y>0.3734</cdr:y>
    </cdr:to>
    <cdr:cxnSp macro="">
      <cdr:nvCxnSpPr>
        <cdr:cNvPr id="14" name="直線コネクタ 13"/>
        <cdr:cNvCxnSpPr/>
      </cdr:nvCxnSpPr>
      <cdr:spPr>
        <a:xfrm xmlns:a="http://schemas.openxmlformats.org/drawingml/2006/main" flipH="1" flipV="1">
          <a:off x="2448272" y="2232248"/>
          <a:ext cx="305139" cy="161413"/>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0.16519</cdr:x>
      <cdr:y>0.28083</cdr:y>
    </cdr:from>
    <cdr:to>
      <cdr:x>0.35769</cdr:x>
      <cdr:y>0.35635</cdr:y>
    </cdr:to>
    <cdr:sp macro="" textlink="">
      <cdr:nvSpPr>
        <cdr:cNvPr id="15" name="テキスト ボックス 1"/>
        <cdr:cNvSpPr txBox="1"/>
      </cdr:nvSpPr>
      <cdr:spPr>
        <a:xfrm xmlns:a="http://schemas.openxmlformats.org/drawingml/2006/main">
          <a:off x="1440160" y="1800200"/>
          <a:ext cx="1678268" cy="4841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ja-JP" altLang="en-US" sz="2400" dirty="0" smtClean="0"/>
            <a:t>総合</a:t>
          </a:r>
          <a:r>
            <a:rPr lang="ja-JP" altLang="en-US" sz="2400" dirty="0"/>
            <a:t>病院</a:t>
          </a:r>
        </a:p>
      </cdr:txBody>
    </cdr:sp>
  </cdr:relSizeAnchor>
  <cdr:relSizeAnchor xmlns:cdr="http://schemas.openxmlformats.org/drawingml/2006/chartDrawing">
    <cdr:from>
      <cdr:x>0.40471</cdr:x>
      <cdr:y>0.29206</cdr:y>
    </cdr:from>
    <cdr:to>
      <cdr:x>0.44846</cdr:x>
      <cdr:y>0.31723</cdr:y>
    </cdr:to>
    <cdr:cxnSp macro="">
      <cdr:nvCxnSpPr>
        <cdr:cNvPr id="16" name="直線コネクタ 15"/>
        <cdr:cNvCxnSpPr/>
      </cdr:nvCxnSpPr>
      <cdr:spPr>
        <a:xfrm xmlns:a="http://schemas.openxmlformats.org/drawingml/2006/main" flipV="1">
          <a:off x="3528392" y="1872208"/>
          <a:ext cx="381425" cy="161349"/>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0.43936</cdr:x>
      <cdr:y>0.24713</cdr:y>
    </cdr:from>
    <cdr:to>
      <cdr:x>0.6056</cdr:x>
      <cdr:y>0.32265</cdr:y>
    </cdr:to>
    <cdr:sp macro="" textlink="">
      <cdr:nvSpPr>
        <cdr:cNvPr id="19" name="テキスト ボックス 18"/>
        <cdr:cNvSpPr txBox="1"/>
      </cdr:nvSpPr>
      <cdr:spPr>
        <a:xfrm xmlns:a="http://schemas.openxmlformats.org/drawingml/2006/main">
          <a:off x="3830473" y="1584176"/>
          <a:ext cx="1449326" cy="4841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dirty="0" smtClean="0"/>
            <a:t>皮膚科</a:t>
          </a:r>
          <a:endParaRPr lang="ja-JP" altLang="en-US" sz="2400" dirty="0"/>
        </a:p>
      </cdr:txBody>
    </cdr:sp>
  </cdr:relSizeAnchor>
  <cdr:relSizeAnchor xmlns:cdr="http://schemas.openxmlformats.org/drawingml/2006/chartDrawing">
    <cdr:from>
      <cdr:x>0.81438</cdr:x>
      <cdr:y>0.83096</cdr:y>
    </cdr:from>
    <cdr:to>
      <cdr:x>0.92549</cdr:x>
      <cdr:y>0.99078</cdr:y>
    </cdr:to>
    <cdr:sp macro="" textlink="">
      <cdr:nvSpPr>
        <cdr:cNvPr id="8" name="テキスト ボックス 7"/>
        <cdr:cNvSpPr txBox="1"/>
      </cdr:nvSpPr>
      <cdr:spPr>
        <a:xfrm xmlns:a="http://schemas.openxmlformats.org/drawingml/2006/main">
          <a:off x="6702052" y="475419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0.40244</cdr:x>
      <cdr:y>0.36264</cdr:y>
    </cdr:from>
    <cdr:to>
      <cdr:x>0.60732</cdr:x>
      <cdr:y>0.54763</cdr:y>
    </cdr:to>
    <cdr:sp macro="" textlink="">
      <cdr:nvSpPr>
        <cdr:cNvPr id="2" name="テキスト ボックス 1"/>
        <cdr:cNvSpPr txBox="1"/>
      </cdr:nvSpPr>
      <cdr:spPr>
        <a:xfrm xmlns:a="http://schemas.openxmlformats.org/drawingml/2006/main">
          <a:off x="3394720" y="2376264"/>
          <a:ext cx="1728159" cy="12121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800" dirty="0" smtClean="0">
              <a:solidFill>
                <a:schemeClr val="bg1"/>
              </a:solidFill>
            </a:rPr>
            <a:t>整形外科</a:t>
          </a:r>
          <a:endParaRPr lang="ja-JP" altLang="en-US" sz="2800" dirty="0">
            <a:solidFill>
              <a:schemeClr val="bg1"/>
            </a:solidFill>
          </a:endParaRPr>
        </a:p>
      </cdr:txBody>
    </cdr:sp>
  </cdr:relSizeAnchor>
  <cdr:relSizeAnchor xmlns:cdr="http://schemas.openxmlformats.org/drawingml/2006/chartDrawing">
    <cdr:from>
      <cdr:x>0.41098</cdr:x>
      <cdr:y>0.54945</cdr:y>
    </cdr:from>
    <cdr:to>
      <cdr:x>0.53959</cdr:x>
      <cdr:y>0.75961</cdr:y>
    </cdr:to>
    <cdr:sp macro="" textlink="">
      <cdr:nvSpPr>
        <cdr:cNvPr id="3" name="テキスト ボックス 2"/>
        <cdr:cNvSpPr txBox="1"/>
      </cdr:nvSpPr>
      <cdr:spPr>
        <a:xfrm xmlns:a="http://schemas.openxmlformats.org/drawingml/2006/main">
          <a:off x="3466728" y="3600400"/>
          <a:ext cx="1084861" cy="13771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400" dirty="0" smtClean="0">
              <a:solidFill>
                <a:schemeClr val="tx1"/>
              </a:solidFill>
            </a:rPr>
            <a:t>内科</a:t>
          </a:r>
          <a:endParaRPr lang="ja-JP" altLang="en-US" sz="2400" dirty="0">
            <a:solidFill>
              <a:schemeClr val="tx1"/>
            </a:solidFill>
          </a:endParaRPr>
        </a:p>
      </cdr:txBody>
    </cdr:sp>
  </cdr:relSizeAnchor>
  <cdr:relSizeAnchor xmlns:cdr="http://schemas.openxmlformats.org/drawingml/2006/chartDrawing">
    <cdr:from>
      <cdr:x>0.08001</cdr:x>
      <cdr:y>0.84018</cdr:y>
    </cdr:from>
    <cdr:to>
      <cdr:x>0.19112</cdr:x>
      <cdr:y>1</cdr:y>
    </cdr:to>
    <cdr:sp macro="" textlink="">
      <cdr:nvSpPr>
        <cdr:cNvPr id="4" name="テキスト ボックス 3"/>
        <cdr:cNvSpPr txBox="1"/>
      </cdr:nvSpPr>
      <cdr:spPr>
        <a:xfrm xmlns:a="http://schemas.openxmlformats.org/drawingml/2006/main">
          <a:off x="658416" y="511256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0.17516</cdr:x>
      <cdr:y>0.53846</cdr:y>
    </cdr:from>
    <cdr:to>
      <cdr:x>0.39391</cdr:x>
      <cdr:y>0.61397</cdr:y>
    </cdr:to>
    <cdr:sp macro="" textlink="">
      <cdr:nvSpPr>
        <cdr:cNvPr id="5" name="テキスト ボックス 4"/>
        <cdr:cNvSpPr txBox="1"/>
      </cdr:nvSpPr>
      <cdr:spPr>
        <a:xfrm xmlns:a="http://schemas.openxmlformats.org/drawingml/2006/main">
          <a:off x="1477495" y="3528392"/>
          <a:ext cx="1845217" cy="4947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dirty="0" smtClean="0"/>
            <a:t>総合</a:t>
          </a:r>
          <a:r>
            <a:rPr lang="ja-JP" altLang="en-US" sz="2400" dirty="0"/>
            <a:t>病院</a:t>
          </a:r>
        </a:p>
      </cdr:txBody>
    </cdr:sp>
  </cdr:relSizeAnchor>
  <cdr:relSizeAnchor xmlns:cdr="http://schemas.openxmlformats.org/drawingml/2006/chartDrawing">
    <cdr:from>
      <cdr:x>0.00976</cdr:x>
      <cdr:y>0.45055</cdr:y>
    </cdr:from>
    <cdr:to>
      <cdr:x>0.176</cdr:x>
      <cdr:y>0.55124</cdr:y>
    </cdr:to>
    <cdr:sp macro="" textlink="">
      <cdr:nvSpPr>
        <cdr:cNvPr id="6" name="テキスト ボックス 5"/>
        <cdr:cNvSpPr txBox="1"/>
      </cdr:nvSpPr>
      <cdr:spPr>
        <a:xfrm xmlns:a="http://schemas.openxmlformats.org/drawingml/2006/main">
          <a:off x="82352" y="2952328"/>
          <a:ext cx="1402281" cy="6597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2400" dirty="0" smtClean="0"/>
            <a:t>耳鼻科</a:t>
          </a:r>
          <a:endParaRPr lang="ja-JP" altLang="en-US" sz="2400" dirty="0"/>
        </a:p>
      </cdr:txBody>
    </cdr:sp>
  </cdr:relSizeAnchor>
  <cdr:relSizeAnchor xmlns:cdr="http://schemas.openxmlformats.org/drawingml/2006/chartDrawing">
    <cdr:from>
      <cdr:x>0.06098</cdr:x>
      <cdr:y>0.31868</cdr:y>
    </cdr:from>
    <cdr:to>
      <cdr:x>0.20097</cdr:x>
      <cdr:y>0.41937</cdr:y>
    </cdr:to>
    <cdr:sp macro="" textlink="">
      <cdr:nvSpPr>
        <cdr:cNvPr id="7" name="テキスト ボックス 6"/>
        <cdr:cNvSpPr txBox="1"/>
      </cdr:nvSpPr>
      <cdr:spPr>
        <a:xfrm xmlns:a="http://schemas.openxmlformats.org/drawingml/2006/main">
          <a:off x="514400" y="2088232"/>
          <a:ext cx="1180855" cy="6597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2400" dirty="0" smtClean="0"/>
            <a:t>眼科</a:t>
          </a:r>
          <a:endParaRPr lang="ja-JP" altLang="en-US" sz="2400" dirty="0"/>
        </a:p>
      </cdr:txBody>
    </cdr:sp>
  </cdr:relSizeAnchor>
  <cdr:relSizeAnchor xmlns:cdr="http://schemas.openxmlformats.org/drawingml/2006/chartDrawing">
    <cdr:from>
      <cdr:x>0.85</cdr:x>
      <cdr:y>0.84018</cdr:y>
    </cdr:from>
    <cdr:to>
      <cdr:x>0.96111</cdr:x>
      <cdr:y>1</cdr:y>
    </cdr:to>
    <cdr:sp macro="" textlink="">
      <cdr:nvSpPr>
        <cdr:cNvPr id="8" name="テキスト ボックス 7"/>
        <cdr:cNvSpPr txBox="1"/>
      </cdr:nvSpPr>
      <cdr:spPr>
        <a:xfrm xmlns:a="http://schemas.openxmlformats.org/drawingml/2006/main">
          <a:off x="6995120" y="504056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0.82017</cdr:x>
      <cdr:y>0.84915</cdr:y>
    </cdr:from>
    <cdr:to>
      <cdr:x>0.84262</cdr:x>
      <cdr:y>0.89487</cdr:y>
    </cdr:to>
    <cdr:sp macro="" textlink="">
      <cdr:nvSpPr>
        <cdr:cNvPr id="9" name="テキスト ボックス 4"/>
        <cdr:cNvSpPr txBox="1"/>
      </cdr:nvSpPr>
      <cdr:spPr>
        <a:xfrm xmlns:a="http://schemas.openxmlformats.org/drawingml/2006/main">
          <a:off x="6749708" y="4858399"/>
          <a:ext cx="184731" cy="2616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xmlns:a="http://schemas.openxmlformats.org/drawingml/2006/main">
          <a:endParaRPr kumimoji="1" lang="ja-JP" altLang="en-US" dirty="0"/>
        </a:p>
      </cdr:txBody>
    </cdr:sp>
  </cdr:relSizeAnchor>
  <cdr:relSizeAnchor xmlns:cdr="http://schemas.openxmlformats.org/drawingml/2006/chartDrawing">
    <cdr:from>
      <cdr:x>0.76951</cdr:x>
      <cdr:y>0.81319</cdr:y>
    </cdr:from>
    <cdr:to>
      <cdr:x>0.94934</cdr:x>
      <cdr:y>0.87774</cdr:y>
    </cdr:to>
    <cdr:sp macro="" textlink="">
      <cdr:nvSpPr>
        <cdr:cNvPr id="10" name="テキスト ボックス 4"/>
        <cdr:cNvSpPr txBox="1"/>
      </cdr:nvSpPr>
      <cdr:spPr>
        <a:xfrm xmlns:a="http://schemas.openxmlformats.org/drawingml/2006/main">
          <a:off x="6491064" y="5328592"/>
          <a:ext cx="1516916" cy="42297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xmlns:a="http://schemas.openxmlformats.org/drawingml/2006/main">
          <a:r>
            <a:rPr lang="ja-JP" altLang="en-US" sz="1800" dirty="0" smtClean="0"/>
            <a:t>（合計：</a:t>
          </a:r>
          <a:r>
            <a:rPr lang="en-US" altLang="ja-JP" sz="1800" dirty="0" smtClean="0"/>
            <a:t>22</a:t>
          </a:r>
          <a:r>
            <a:rPr lang="ja-JP" altLang="en-US" sz="1800" dirty="0"/>
            <a:t>例</a:t>
          </a:r>
          <a:r>
            <a:rPr lang="ja-JP" altLang="en-US" sz="1800" dirty="0" smtClean="0"/>
            <a:t>）</a:t>
          </a:r>
          <a:endParaRPr kumimoji="1" lang="ja-JP" altLang="en-US" sz="1800" dirty="0"/>
        </a:p>
      </cdr:txBody>
    </cdr:sp>
  </cdr:relSizeAnchor>
</c:userShapes>
</file>

<file path=ppt/drawings/drawing4.xml><?xml version="1.0" encoding="utf-8"?>
<c:userShapes xmlns:c="http://schemas.openxmlformats.org/drawingml/2006/chart">
  <cdr:relSizeAnchor xmlns:cdr="http://schemas.openxmlformats.org/drawingml/2006/chartDrawing">
    <cdr:from>
      <cdr:x>0.48326</cdr:x>
      <cdr:y>0.4288</cdr:y>
    </cdr:from>
    <cdr:to>
      <cdr:x>0.58693</cdr:x>
      <cdr:y>0.5731</cdr:y>
    </cdr:to>
    <cdr:sp macro="" textlink="">
      <cdr:nvSpPr>
        <cdr:cNvPr id="2" name="テキスト ボックス 1"/>
        <cdr:cNvSpPr txBox="1"/>
      </cdr:nvSpPr>
      <cdr:spPr>
        <a:xfrm xmlns:a="http://schemas.openxmlformats.org/drawingml/2006/main">
          <a:off x="4262616" y="2717178"/>
          <a:ext cx="914418" cy="91438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800" dirty="0" smtClean="0">
              <a:solidFill>
                <a:schemeClr val="bg1"/>
              </a:solidFill>
            </a:rPr>
            <a:t>耳鼻科</a:t>
          </a:r>
          <a:endParaRPr lang="ja-JP" altLang="en-US" sz="2800" dirty="0">
            <a:solidFill>
              <a:schemeClr val="bg1"/>
            </a:solidFill>
          </a:endParaRPr>
        </a:p>
      </cdr:txBody>
    </cdr:sp>
  </cdr:relSizeAnchor>
  <cdr:relSizeAnchor xmlns:cdr="http://schemas.openxmlformats.org/drawingml/2006/chartDrawing">
    <cdr:from>
      <cdr:x>0.34448</cdr:x>
      <cdr:y>0.61136</cdr:y>
    </cdr:from>
    <cdr:to>
      <cdr:x>0.48896</cdr:x>
      <cdr:y>0.81394</cdr:y>
    </cdr:to>
    <cdr:sp macro="" textlink="">
      <cdr:nvSpPr>
        <cdr:cNvPr id="3" name="テキスト ボックス 2"/>
        <cdr:cNvSpPr txBox="1"/>
      </cdr:nvSpPr>
      <cdr:spPr>
        <a:xfrm xmlns:a="http://schemas.openxmlformats.org/drawingml/2006/main">
          <a:off x="3038480" y="3874011"/>
          <a:ext cx="1274381" cy="12836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800" dirty="0" smtClean="0"/>
            <a:t>総合病院</a:t>
          </a:r>
          <a:endParaRPr lang="ja-JP" altLang="en-US" sz="2800" dirty="0"/>
        </a:p>
      </cdr:txBody>
    </cdr:sp>
  </cdr:relSizeAnchor>
  <cdr:relSizeAnchor xmlns:cdr="http://schemas.openxmlformats.org/drawingml/2006/chartDrawing">
    <cdr:from>
      <cdr:x>0.14855</cdr:x>
      <cdr:y>0.36136</cdr:y>
    </cdr:from>
    <cdr:to>
      <cdr:x>0.26284</cdr:x>
      <cdr:y>0.4409</cdr:y>
    </cdr:to>
    <cdr:sp macro="" textlink="">
      <cdr:nvSpPr>
        <cdr:cNvPr id="4" name="テキスト ボックス 3"/>
        <cdr:cNvSpPr txBox="1"/>
      </cdr:nvSpPr>
      <cdr:spPr>
        <a:xfrm xmlns:a="http://schemas.openxmlformats.org/drawingml/2006/main">
          <a:off x="1310288" y="2289835"/>
          <a:ext cx="1008091" cy="5040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dirty="0" smtClean="0"/>
            <a:t>内科</a:t>
          </a:r>
          <a:endParaRPr lang="ja-JP" altLang="en-US" sz="2400" dirty="0"/>
        </a:p>
      </cdr:txBody>
    </cdr:sp>
  </cdr:relSizeAnchor>
  <cdr:relSizeAnchor xmlns:cdr="http://schemas.openxmlformats.org/drawingml/2006/chartDrawing">
    <cdr:from>
      <cdr:x>0.32815</cdr:x>
      <cdr:y>0.32727</cdr:y>
    </cdr:from>
    <cdr:to>
      <cdr:x>0.36897</cdr:x>
      <cdr:y>0.36136</cdr:y>
    </cdr:to>
    <cdr:cxnSp macro="">
      <cdr:nvCxnSpPr>
        <cdr:cNvPr id="6" name="直線コネクタ 5"/>
        <cdr:cNvCxnSpPr/>
      </cdr:nvCxnSpPr>
      <cdr:spPr>
        <a:xfrm xmlns:a="http://schemas.openxmlformats.org/drawingml/2006/main" flipH="1" flipV="1">
          <a:off x="2894464" y="2073811"/>
          <a:ext cx="360051" cy="216019"/>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0.18937</cdr:x>
      <cdr:y>0.28182</cdr:y>
    </cdr:from>
    <cdr:to>
      <cdr:x>0.33632</cdr:x>
      <cdr:y>0.36137</cdr:y>
    </cdr:to>
    <cdr:sp macro="" textlink="">
      <cdr:nvSpPr>
        <cdr:cNvPr id="9" name="テキスト ボックス 8"/>
        <cdr:cNvSpPr txBox="1"/>
      </cdr:nvSpPr>
      <cdr:spPr>
        <a:xfrm xmlns:a="http://schemas.openxmlformats.org/drawingml/2006/main">
          <a:off x="1670328" y="1785779"/>
          <a:ext cx="1296168" cy="5040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2400" dirty="0" smtClean="0"/>
            <a:t>眼科</a:t>
          </a:r>
          <a:endParaRPr lang="ja-JP" altLang="en-US" sz="2400" dirty="0"/>
        </a:p>
      </cdr:txBody>
    </cdr:sp>
  </cdr:relSizeAnchor>
  <cdr:relSizeAnchor xmlns:cdr="http://schemas.openxmlformats.org/drawingml/2006/chartDrawing">
    <cdr:from>
      <cdr:x>0.87543</cdr:x>
      <cdr:y>0.82926</cdr:y>
    </cdr:from>
    <cdr:to>
      <cdr:x>0.9791</cdr:x>
      <cdr:y>0.97356</cdr:y>
    </cdr:to>
    <cdr:sp macro="" textlink="">
      <cdr:nvSpPr>
        <cdr:cNvPr id="5" name="テキスト ボックス 4"/>
        <cdr:cNvSpPr txBox="1"/>
      </cdr:nvSpPr>
      <cdr:spPr>
        <a:xfrm xmlns:a="http://schemas.openxmlformats.org/drawingml/2006/main">
          <a:off x="7721697" y="525478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0.53743</cdr:x>
      <cdr:y>0.22961</cdr:y>
    </cdr:from>
    <cdr:to>
      <cdr:x>0.78788</cdr:x>
      <cdr:y>0.70801</cdr:y>
    </cdr:to>
    <cdr:sp macro="" textlink="">
      <cdr:nvSpPr>
        <cdr:cNvPr id="2" name="テキスト ボックス 1"/>
        <cdr:cNvSpPr txBox="1"/>
      </cdr:nvSpPr>
      <cdr:spPr>
        <a:xfrm xmlns:a="http://schemas.openxmlformats.org/drawingml/2006/main">
          <a:off x="3296637" y="907637"/>
          <a:ext cx="1536308" cy="18910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100"/>
            <a:t>　　</a:t>
          </a:r>
          <a:r>
            <a:rPr lang="ja-JP" altLang="en-US" sz="3600">
              <a:solidFill>
                <a:schemeClr val="bg1"/>
              </a:solidFill>
            </a:rPr>
            <a:t>①</a:t>
          </a:r>
          <a:endParaRPr lang="en-US" altLang="ja-JP" sz="3600">
            <a:solidFill>
              <a:schemeClr val="bg1"/>
            </a:solidFill>
          </a:endParaRPr>
        </a:p>
        <a:p xmlns:a="http://schemas.openxmlformats.org/drawingml/2006/main">
          <a:r>
            <a:rPr lang="ja-JP" altLang="en-US" sz="3600">
              <a:solidFill>
                <a:schemeClr val="bg1"/>
              </a:solidFill>
            </a:rPr>
            <a:t>３９％</a:t>
          </a:r>
        </a:p>
      </cdr:txBody>
    </cdr:sp>
  </cdr:relSizeAnchor>
  <cdr:relSizeAnchor xmlns:cdr="http://schemas.openxmlformats.org/drawingml/2006/chartDrawing">
    <cdr:from>
      <cdr:x>0.37892</cdr:x>
      <cdr:y>0.58187</cdr:y>
    </cdr:from>
    <cdr:to>
      <cdr:x>0.62578</cdr:x>
      <cdr:y>0.95181</cdr:y>
    </cdr:to>
    <cdr:sp macro="" textlink="">
      <cdr:nvSpPr>
        <cdr:cNvPr id="3" name="テキスト ボックス 2"/>
        <cdr:cNvSpPr txBox="1"/>
      </cdr:nvSpPr>
      <cdr:spPr>
        <a:xfrm xmlns:a="http://schemas.openxmlformats.org/drawingml/2006/main">
          <a:off x="2324360" y="2300052"/>
          <a:ext cx="1514215" cy="14623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3600"/>
            <a:t>　</a:t>
          </a:r>
          <a:r>
            <a:rPr lang="ja-JP" altLang="en-US" sz="3600">
              <a:solidFill>
                <a:schemeClr val="bg1"/>
              </a:solidFill>
            </a:rPr>
            <a:t>②</a:t>
          </a:r>
          <a:endParaRPr lang="en-US" altLang="ja-JP" sz="3600">
            <a:solidFill>
              <a:schemeClr val="bg1"/>
            </a:solidFill>
          </a:endParaRPr>
        </a:p>
        <a:p xmlns:a="http://schemas.openxmlformats.org/drawingml/2006/main">
          <a:r>
            <a:rPr lang="ja-JP" altLang="en-US" sz="3600">
              <a:solidFill>
                <a:schemeClr val="bg1"/>
              </a:solidFill>
            </a:rPr>
            <a:t>３２％</a:t>
          </a:r>
          <a:endParaRPr lang="en-US" altLang="ja-JP" sz="3600">
            <a:solidFill>
              <a:schemeClr val="bg1"/>
            </a:solidFill>
          </a:endParaRPr>
        </a:p>
        <a:p xmlns:a="http://schemas.openxmlformats.org/drawingml/2006/main">
          <a:endParaRPr lang="ja-JP" altLang="en-US" sz="3600"/>
        </a:p>
      </cdr:txBody>
    </cdr:sp>
  </cdr:relSizeAnchor>
  <cdr:relSizeAnchor xmlns:cdr="http://schemas.openxmlformats.org/drawingml/2006/chartDrawing">
    <cdr:from>
      <cdr:x>0.26957</cdr:x>
      <cdr:y>0.23285</cdr:y>
    </cdr:from>
    <cdr:to>
      <cdr:x>0.4438</cdr:x>
      <cdr:y>0.52915</cdr:y>
    </cdr:to>
    <cdr:sp macro="" textlink="">
      <cdr:nvSpPr>
        <cdr:cNvPr id="4" name="テキスト ボックス 3"/>
        <cdr:cNvSpPr txBox="1"/>
      </cdr:nvSpPr>
      <cdr:spPr>
        <a:xfrm xmlns:a="http://schemas.openxmlformats.org/drawingml/2006/main">
          <a:off x="2039397" y="1051123"/>
          <a:ext cx="1318112" cy="13375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3200" dirty="0"/>
            <a:t> </a:t>
          </a:r>
          <a:r>
            <a:rPr lang="ja-JP" altLang="en-US" sz="3200" dirty="0" smtClean="0"/>
            <a:t>その他</a:t>
          </a:r>
          <a:endParaRPr lang="en-US" altLang="ja-JP" sz="3200" dirty="0"/>
        </a:p>
        <a:p xmlns:a="http://schemas.openxmlformats.org/drawingml/2006/main">
          <a:r>
            <a:rPr lang="ja-JP" altLang="en-US" sz="3200" baseline="0" dirty="0"/>
            <a:t> </a:t>
          </a:r>
          <a:r>
            <a:rPr lang="ja-JP" altLang="en-US" sz="3200" baseline="0" dirty="0" smtClean="0"/>
            <a:t> </a:t>
          </a:r>
          <a:r>
            <a:rPr lang="ja-JP" altLang="en-US" sz="3200" dirty="0" smtClean="0"/>
            <a:t>２９％</a:t>
          </a:r>
          <a:endParaRPr lang="ja-JP" altLang="en-US" sz="32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8" y="0"/>
            <a:ext cx="2984871" cy="501094"/>
          </a:xfrm>
          <a:prstGeom prst="rect">
            <a:avLst/>
          </a:prstGeom>
        </p:spPr>
        <p:txBody>
          <a:bodyPr vert="horz" lIns="96625" tIns="48312" rIns="96625" bIns="48312" rtlCol="0"/>
          <a:lstStyle>
            <a:lvl1pPr algn="r">
              <a:defRPr sz="1300"/>
            </a:lvl1pPr>
          </a:lstStyle>
          <a:p>
            <a:fld id="{8AA02FA3-089B-4B2A-8CD1-91AC975B9BCF}" type="datetimeFigureOut">
              <a:rPr kumimoji="1" lang="ja-JP" altLang="en-US" smtClean="0"/>
              <a:t>2014/11/8</a:t>
            </a:fld>
            <a:endParaRPr kumimoji="1" lang="ja-JP" altLang="en-US"/>
          </a:p>
        </p:txBody>
      </p:sp>
      <p:sp>
        <p:nvSpPr>
          <p:cNvPr id="4" name="スライド イメージ プレースホルダー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6625" tIns="48312" rIns="96625" bIns="48312" rtlCol="0" anchor="ctr"/>
          <a:lstStyle/>
          <a:p>
            <a:endParaRPr lang="ja-JP" altLang="en-US"/>
          </a:p>
        </p:txBody>
      </p:sp>
      <p:sp>
        <p:nvSpPr>
          <p:cNvPr id="5" name="ノート プレースホルダー 4"/>
          <p:cNvSpPr>
            <a:spLocks noGrp="1"/>
          </p:cNvSpPr>
          <p:nvPr>
            <p:ph type="body" sz="quarter" idx="3"/>
          </p:nvPr>
        </p:nvSpPr>
        <p:spPr>
          <a:xfrm>
            <a:off x="688817" y="4760397"/>
            <a:ext cx="5510530" cy="4509850"/>
          </a:xfrm>
          <a:prstGeom prst="rect">
            <a:avLst/>
          </a:prstGeom>
        </p:spPr>
        <p:txBody>
          <a:bodyPr vert="horz" lIns="96625" tIns="48312" rIns="96625" bIns="483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519054"/>
            <a:ext cx="2984871" cy="501094"/>
          </a:xfrm>
          <a:prstGeom prst="rect">
            <a:avLst/>
          </a:prstGeom>
        </p:spPr>
        <p:txBody>
          <a:bodyPr vert="horz" lIns="96625" tIns="48312" rIns="96625" bIns="483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8" y="9519054"/>
            <a:ext cx="2984871" cy="501094"/>
          </a:xfrm>
          <a:prstGeom prst="rect">
            <a:avLst/>
          </a:prstGeom>
        </p:spPr>
        <p:txBody>
          <a:bodyPr vert="horz" lIns="96625" tIns="48312" rIns="96625" bIns="48312" rtlCol="0" anchor="b"/>
          <a:lstStyle>
            <a:lvl1pPr algn="r">
              <a:defRPr sz="1300"/>
            </a:lvl1pPr>
          </a:lstStyle>
          <a:p>
            <a:fld id="{C57299C1-78BA-435C-8216-06BCA24CD6C3}" type="slidenum">
              <a:rPr kumimoji="1" lang="ja-JP" altLang="en-US" smtClean="0"/>
              <a:t>‹#›</a:t>
            </a:fld>
            <a:endParaRPr kumimoji="1" lang="ja-JP" altLang="en-US"/>
          </a:p>
        </p:txBody>
      </p:sp>
    </p:spTree>
    <p:extLst>
      <p:ext uri="{BB962C8B-B14F-4D97-AF65-F5344CB8AC3E}">
        <p14:creationId xmlns:p14="http://schemas.microsoft.com/office/powerpoint/2010/main" val="34481749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0" i="1" dirty="0"/>
          </a:p>
        </p:txBody>
      </p:sp>
      <p:sp>
        <p:nvSpPr>
          <p:cNvPr id="4" name="スライド番号プレースホルダー 3"/>
          <p:cNvSpPr>
            <a:spLocks noGrp="1"/>
          </p:cNvSpPr>
          <p:nvPr>
            <p:ph type="sldNum" sz="quarter" idx="10"/>
          </p:nvPr>
        </p:nvSpPr>
        <p:spPr/>
        <p:txBody>
          <a:bodyPr/>
          <a:lstStyle/>
          <a:p>
            <a:fld id="{C57299C1-78BA-435C-8216-06BCA24CD6C3}" type="slidenum">
              <a:rPr kumimoji="1" lang="ja-JP" altLang="en-US" smtClean="0"/>
              <a:t>5</a:t>
            </a:fld>
            <a:endParaRPr kumimoji="1" lang="ja-JP" altLang="en-US"/>
          </a:p>
        </p:txBody>
      </p:sp>
    </p:spTree>
    <p:extLst>
      <p:ext uri="{BB962C8B-B14F-4D97-AF65-F5344CB8AC3E}">
        <p14:creationId xmlns:p14="http://schemas.microsoft.com/office/powerpoint/2010/main" val="3512990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CD5251DB-6B9A-4B94-909A-C4FF93DC4DC6}" type="datetime1">
              <a:rPr lang="ja-JP" altLang="en-US" smtClean="0"/>
              <a:t>2014/11/8</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451DF0B-4B52-4EAB-BC5E-38A471E0B7F4}" type="slidenum">
              <a:rPr lang="en-US" altLang="ja-JP" smtClean="0"/>
              <a:pPr>
                <a:defRPr/>
              </a:pPr>
              <a:t>‹#›</a:t>
            </a:fld>
            <a:endParaRPr lang="en-US" altLang="ja-JP"/>
          </a:p>
        </p:txBody>
      </p:sp>
    </p:spTree>
    <p:extLst>
      <p:ext uri="{BB962C8B-B14F-4D97-AF65-F5344CB8AC3E}">
        <p14:creationId xmlns:p14="http://schemas.microsoft.com/office/powerpoint/2010/main" val="2321405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212DFA06-C3B5-4E36-AEBE-98EA1E9666DF}" type="datetime1">
              <a:rPr lang="ja-JP" altLang="en-US" smtClean="0"/>
              <a:t>2014/11/8</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8D8E3695-8F74-4F93-A52E-B1891E9CA8A3}" type="slidenum">
              <a:rPr lang="en-US" altLang="ja-JP" smtClean="0"/>
              <a:pPr>
                <a:defRPr/>
              </a:pPr>
              <a:t>‹#›</a:t>
            </a:fld>
            <a:endParaRPr lang="en-US" altLang="ja-JP"/>
          </a:p>
        </p:txBody>
      </p:sp>
    </p:spTree>
    <p:extLst>
      <p:ext uri="{BB962C8B-B14F-4D97-AF65-F5344CB8AC3E}">
        <p14:creationId xmlns:p14="http://schemas.microsoft.com/office/powerpoint/2010/main" val="319253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92E603A3-AF12-43A0-B504-E09B50383219}" type="datetime1">
              <a:rPr lang="ja-JP" altLang="en-US" smtClean="0"/>
              <a:t>2014/11/8</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8E135BEE-7703-40DA-A806-82338A49F69C}" type="slidenum">
              <a:rPr lang="en-US" altLang="ja-JP" smtClean="0"/>
              <a:pPr>
                <a:defRPr/>
              </a:pPr>
              <a:t>‹#›</a:t>
            </a:fld>
            <a:endParaRPr lang="en-US" altLang="ja-JP"/>
          </a:p>
        </p:txBody>
      </p:sp>
    </p:spTree>
    <p:extLst>
      <p:ext uri="{BB962C8B-B14F-4D97-AF65-F5344CB8AC3E}">
        <p14:creationId xmlns:p14="http://schemas.microsoft.com/office/powerpoint/2010/main" val="4015750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B3A8CEAE-BDB1-4ED2-B89D-9546163D1BF7}" type="datetime1">
              <a:rPr lang="ja-JP" altLang="en-US" smtClean="0"/>
              <a:t>2014/11/8</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2D375A15-FCBB-4E48-A882-A7F0654D3F33}" type="slidenum">
              <a:rPr lang="en-US" altLang="ja-JP" smtClean="0"/>
              <a:pPr>
                <a:defRPr/>
              </a:pPr>
              <a:t>‹#›</a:t>
            </a:fld>
            <a:endParaRPr lang="en-US" altLang="ja-JP"/>
          </a:p>
        </p:txBody>
      </p:sp>
    </p:spTree>
    <p:extLst>
      <p:ext uri="{BB962C8B-B14F-4D97-AF65-F5344CB8AC3E}">
        <p14:creationId xmlns:p14="http://schemas.microsoft.com/office/powerpoint/2010/main" val="1502437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34BEDED3-0C1A-4B49-8141-7251FFA1ADA2}" type="datetime1">
              <a:rPr lang="ja-JP" altLang="en-US" smtClean="0"/>
              <a:t>2014/11/8</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A90DFF6E-80FB-400F-8667-F08818231680}" type="slidenum">
              <a:rPr lang="en-US" altLang="ja-JP" smtClean="0"/>
              <a:pPr>
                <a:defRPr/>
              </a:pPr>
              <a:t>‹#›</a:t>
            </a:fld>
            <a:endParaRPr lang="en-US" altLang="ja-JP"/>
          </a:p>
        </p:txBody>
      </p:sp>
    </p:spTree>
    <p:extLst>
      <p:ext uri="{BB962C8B-B14F-4D97-AF65-F5344CB8AC3E}">
        <p14:creationId xmlns:p14="http://schemas.microsoft.com/office/powerpoint/2010/main" val="815622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6CB44008-7374-4448-8FA6-924C97B6870C}" type="datetime1">
              <a:rPr lang="ja-JP" altLang="en-US" smtClean="0"/>
              <a:t>2014/11/8</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AABEB62-C199-4A0F-9817-1B793BCD7157}" type="slidenum">
              <a:rPr lang="en-US" altLang="ja-JP" smtClean="0"/>
              <a:pPr>
                <a:defRPr/>
              </a:pPr>
              <a:t>‹#›</a:t>
            </a:fld>
            <a:endParaRPr lang="en-US" altLang="ja-JP"/>
          </a:p>
        </p:txBody>
      </p:sp>
    </p:spTree>
    <p:extLst>
      <p:ext uri="{BB962C8B-B14F-4D97-AF65-F5344CB8AC3E}">
        <p14:creationId xmlns:p14="http://schemas.microsoft.com/office/powerpoint/2010/main" val="1373140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3A795E34-2F05-4E60-A5DF-A56E6621A01C}" type="datetime1">
              <a:rPr lang="ja-JP" altLang="en-US" smtClean="0"/>
              <a:t>2014/11/8</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72C161B2-8FD1-4A82-9C13-6098C1936B4E}" type="slidenum">
              <a:rPr lang="en-US" altLang="ja-JP" smtClean="0"/>
              <a:pPr>
                <a:defRPr/>
              </a:pPr>
              <a:t>‹#›</a:t>
            </a:fld>
            <a:endParaRPr lang="en-US" altLang="ja-JP"/>
          </a:p>
        </p:txBody>
      </p:sp>
    </p:spTree>
    <p:extLst>
      <p:ext uri="{BB962C8B-B14F-4D97-AF65-F5344CB8AC3E}">
        <p14:creationId xmlns:p14="http://schemas.microsoft.com/office/powerpoint/2010/main" val="1284469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51AB9F22-BA52-46DB-8237-FB2EBE52C4D7}" type="datetime1">
              <a:rPr lang="ja-JP" altLang="en-US" smtClean="0"/>
              <a:t>2014/11/8</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0EA1396-D0CA-4494-905C-7DACABD23F03}" type="slidenum">
              <a:rPr lang="en-US" altLang="ja-JP" smtClean="0"/>
              <a:pPr>
                <a:defRPr/>
              </a:pPr>
              <a:t>‹#›</a:t>
            </a:fld>
            <a:endParaRPr lang="en-US" altLang="ja-JP"/>
          </a:p>
        </p:txBody>
      </p:sp>
    </p:spTree>
    <p:extLst>
      <p:ext uri="{BB962C8B-B14F-4D97-AF65-F5344CB8AC3E}">
        <p14:creationId xmlns:p14="http://schemas.microsoft.com/office/powerpoint/2010/main" val="2492403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F21F8292-09EC-4E15-975E-797B693636AA}" type="datetime1">
              <a:rPr lang="ja-JP" altLang="en-US" smtClean="0"/>
              <a:t>2014/11/8</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C744CB55-54EE-4697-9E01-D89D409F35E4}" type="slidenum">
              <a:rPr lang="en-US" altLang="ja-JP" smtClean="0"/>
              <a:pPr>
                <a:defRPr/>
              </a:pPr>
              <a:t>‹#›</a:t>
            </a:fld>
            <a:endParaRPr lang="en-US" altLang="ja-JP"/>
          </a:p>
        </p:txBody>
      </p:sp>
    </p:spTree>
    <p:extLst>
      <p:ext uri="{BB962C8B-B14F-4D97-AF65-F5344CB8AC3E}">
        <p14:creationId xmlns:p14="http://schemas.microsoft.com/office/powerpoint/2010/main" val="252312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CC76C320-50E2-4707-BC51-0B1F504E293E}" type="datetime1">
              <a:rPr lang="ja-JP" altLang="en-US" smtClean="0"/>
              <a:t>2014/11/8</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EE08E948-AEF0-4943-8E20-3770866DA7D7}" type="slidenum">
              <a:rPr lang="en-US" altLang="ja-JP" smtClean="0"/>
              <a:pPr>
                <a:defRPr/>
              </a:pPr>
              <a:t>‹#›</a:t>
            </a:fld>
            <a:endParaRPr lang="en-US" altLang="ja-JP"/>
          </a:p>
        </p:txBody>
      </p:sp>
    </p:spTree>
    <p:extLst>
      <p:ext uri="{BB962C8B-B14F-4D97-AF65-F5344CB8AC3E}">
        <p14:creationId xmlns:p14="http://schemas.microsoft.com/office/powerpoint/2010/main" val="4120289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753BEFA0-9F06-4980-822D-4D43B2A86821}" type="datetime1">
              <a:rPr lang="ja-JP" altLang="en-US" smtClean="0"/>
              <a:t>2014/11/8</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25E7173F-53FA-4E15-A48B-4D93F3BDED1F}" type="slidenum">
              <a:rPr lang="en-US" altLang="ja-JP" smtClean="0"/>
              <a:pPr>
                <a:defRPr/>
              </a:pPr>
              <a:t>‹#›</a:t>
            </a:fld>
            <a:endParaRPr lang="en-US" altLang="ja-JP"/>
          </a:p>
        </p:txBody>
      </p:sp>
    </p:spTree>
    <p:extLst>
      <p:ext uri="{BB962C8B-B14F-4D97-AF65-F5344CB8AC3E}">
        <p14:creationId xmlns:p14="http://schemas.microsoft.com/office/powerpoint/2010/main" val="3091299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77D5DE5-C2FB-4D2F-8DB6-E4C190883818}" type="datetime1">
              <a:rPr lang="ja-JP" altLang="en-US" smtClean="0"/>
              <a:t>2014/11/8</a:t>
            </a:fld>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144148B-788A-4C84-862C-C1955763626C}" type="slidenum">
              <a:rPr lang="en-US" altLang="ja-JP" smtClean="0"/>
              <a:pPr>
                <a:defRPr/>
              </a:pPr>
              <a:t>‹#›</a:t>
            </a:fld>
            <a:endParaRPr lang="en-US" altLang="ja-JP"/>
          </a:p>
        </p:txBody>
      </p:sp>
    </p:spTree>
    <p:extLst>
      <p:ext uri="{BB962C8B-B14F-4D97-AF65-F5344CB8AC3E}">
        <p14:creationId xmlns:p14="http://schemas.microsoft.com/office/powerpoint/2010/main" val="8892417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oleObject" Target="../embeddings/Microsoft_Excel_97-2003_Worksheet1.xls"/><Relationship Id="rId7" Type="http://schemas.openxmlformats.org/officeDocument/2006/relationships/oleObject" Target="../embeddings/Microsoft_Excel_97-2003_Worksheet3.xls"/><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png"/><Relationship Id="rId5" Type="http://schemas.openxmlformats.org/officeDocument/2006/relationships/oleObject" Target="../embeddings/Microsoft_Excel_97-2003_Worksheet2.xls"/><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oleObject" Target="../embeddings/Microsoft_Excel_97-2003_Worksheet4.xls"/></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349896"/>
            <a:ext cx="8229600" cy="1143000"/>
          </a:xfrm>
        </p:spPr>
        <p:txBody>
          <a:bodyPr>
            <a:normAutofit fontScale="90000"/>
          </a:bodyPr>
          <a:lstStyle/>
          <a:p>
            <a:r>
              <a:rPr lang="ja-JP" altLang="en-US" dirty="0">
                <a:solidFill>
                  <a:srgbClr val="002060"/>
                </a:solidFill>
              </a:rPr>
              <a:t>保険</a:t>
            </a:r>
            <a:r>
              <a:rPr lang="ja-JP" altLang="en-US" dirty="0" smtClean="0">
                <a:solidFill>
                  <a:srgbClr val="002060"/>
                </a:solidFill>
              </a:rPr>
              <a:t>薬局における各種検査値</a:t>
            </a:r>
            <a:r>
              <a:rPr lang="en-US" altLang="ja-JP" dirty="0" smtClean="0">
                <a:solidFill>
                  <a:srgbClr val="002060"/>
                </a:solidFill>
              </a:rPr>
              <a:t/>
            </a:r>
            <a:br>
              <a:rPr lang="en-US" altLang="ja-JP" dirty="0" smtClean="0">
                <a:solidFill>
                  <a:srgbClr val="002060"/>
                </a:solidFill>
              </a:rPr>
            </a:br>
            <a:r>
              <a:rPr lang="ja-JP" altLang="en-US" dirty="0" smtClean="0">
                <a:solidFill>
                  <a:srgbClr val="002060"/>
                </a:solidFill>
              </a:rPr>
              <a:t>自己測定への取り組み</a:t>
            </a:r>
            <a:endParaRPr kumimoji="1" lang="ja-JP" altLang="en-US" dirty="0">
              <a:solidFill>
                <a:srgbClr val="002060"/>
              </a:solidFill>
            </a:endParaRPr>
          </a:p>
        </p:txBody>
      </p:sp>
      <p:sp>
        <p:nvSpPr>
          <p:cNvPr id="4" name="テキスト ボックス 3"/>
          <p:cNvSpPr txBox="1"/>
          <p:nvPr/>
        </p:nvSpPr>
        <p:spPr>
          <a:xfrm>
            <a:off x="971600" y="4181018"/>
            <a:ext cx="4176464" cy="400110"/>
          </a:xfrm>
          <a:prstGeom prst="rect">
            <a:avLst/>
          </a:prstGeom>
          <a:noFill/>
        </p:spPr>
        <p:txBody>
          <a:bodyPr wrap="square" rtlCol="0">
            <a:spAutoFit/>
          </a:bodyPr>
          <a:lstStyle/>
          <a:p>
            <a:r>
              <a:rPr lang="ja-JP" altLang="en-US" sz="2000" b="1" dirty="0" smtClean="0"/>
              <a:t> </a:t>
            </a:r>
            <a:r>
              <a:rPr kumimoji="1" lang="ja-JP" altLang="en-US" sz="2000" b="1" dirty="0" smtClean="0"/>
              <a:t>四国</a:t>
            </a:r>
            <a:r>
              <a:rPr kumimoji="1" lang="ja-JP" altLang="en-US" sz="2000" b="1" dirty="0" smtClean="0"/>
              <a:t>調剤グループ</a:t>
            </a:r>
            <a:endParaRPr kumimoji="1" lang="ja-JP" altLang="en-US" sz="2000" b="1" dirty="0"/>
          </a:p>
        </p:txBody>
      </p:sp>
      <p:sp>
        <p:nvSpPr>
          <p:cNvPr id="6" name="テキスト ボックス 5"/>
          <p:cNvSpPr txBox="1"/>
          <p:nvPr/>
        </p:nvSpPr>
        <p:spPr>
          <a:xfrm>
            <a:off x="3347864" y="4181018"/>
            <a:ext cx="4032448" cy="400110"/>
          </a:xfrm>
          <a:prstGeom prst="rect">
            <a:avLst/>
          </a:prstGeom>
          <a:noFill/>
        </p:spPr>
        <p:txBody>
          <a:bodyPr wrap="square" rtlCol="0">
            <a:spAutoFit/>
          </a:bodyPr>
          <a:lstStyle/>
          <a:p>
            <a:r>
              <a:rPr kumimoji="1" lang="ja-JP" altLang="en-US" sz="2000" b="1" dirty="0" smtClean="0"/>
              <a:t>大原良博　　田中繁樹　　浜田嘉則</a:t>
            </a:r>
            <a:endParaRPr kumimoji="1" lang="ja-JP" altLang="en-US" sz="2000" b="1" dirty="0"/>
          </a:p>
        </p:txBody>
      </p:sp>
      <p:sp>
        <p:nvSpPr>
          <p:cNvPr id="5" name="テキスト ボックス 4"/>
          <p:cNvSpPr txBox="1"/>
          <p:nvPr/>
        </p:nvSpPr>
        <p:spPr>
          <a:xfrm>
            <a:off x="1043608" y="4785194"/>
            <a:ext cx="4320480" cy="400110"/>
          </a:xfrm>
          <a:prstGeom prst="rect">
            <a:avLst/>
          </a:prstGeom>
          <a:noFill/>
        </p:spPr>
        <p:txBody>
          <a:bodyPr wrap="square" rtlCol="0">
            <a:spAutoFit/>
          </a:bodyPr>
          <a:lstStyle/>
          <a:p>
            <a:r>
              <a:rPr kumimoji="1" lang="ja-JP" altLang="en-US" sz="2000" b="1" dirty="0" smtClean="0"/>
              <a:t>徳島文理大学薬学部　医療薬学講座</a:t>
            </a:r>
            <a:endParaRPr kumimoji="1" lang="ja-JP" altLang="en-US" sz="2000" b="1" dirty="0"/>
          </a:p>
        </p:txBody>
      </p:sp>
      <p:sp>
        <p:nvSpPr>
          <p:cNvPr id="3" name="テキスト ボックス 2"/>
          <p:cNvSpPr txBox="1"/>
          <p:nvPr/>
        </p:nvSpPr>
        <p:spPr>
          <a:xfrm>
            <a:off x="1763688" y="5333146"/>
            <a:ext cx="6696744" cy="400110"/>
          </a:xfrm>
          <a:prstGeom prst="rect">
            <a:avLst/>
          </a:prstGeom>
          <a:noFill/>
        </p:spPr>
        <p:txBody>
          <a:bodyPr wrap="square" rtlCol="0">
            <a:spAutoFit/>
          </a:bodyPr>
          <a:lstStyle/>
          <a:p>
            <a:pPr algn="r"/>
            <a:r>
              <a:rPr kumimoji="1" lang="ja-JP" altLang="en-US" sz="2000" b="1" dirty="0" smtClean="0"/>
              <a:t>澁谷采佳　　浜田嘉則　　吉岡三郎　　京谷庄二郎</a:t>
            </a:r>
            <a:endParaRPr kumimoji="1" lang="ja-JP" altLang="en-US" sz="2000" b="1" dirty="0"/>
          </a:p>
        </p:txBody>
      </p:sp>
    </p:spTree>
    <p:extLst>
      <p:ext uri="{BB962C8B-B14F-4D97-AF65-F5344CB8AC3E}">
        <p14:creationId xmlns:p14="http://schemas.microsoft.com/office/powerpoint/2010/main" val="1110141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p:cNvGraphicFramePr>
            <a:graphicFrameLocks/>
          </p:cNvGraphicFramePr>
          <p:nvPr>
            <p:extLst>
              <p:ext uri="{D42A27DB-BD31-4B8C-83A1-F6EECF244321}">
                <p14:modId xmlns:p14="http://schemas.microsoft.com/office/powerpoint/2010/main" val="2486214033"/>
              </p:ext>
            </p:extLst>
          </p:nvPr>
        </p:nvGraphicFramePr>
        <p:xfrm>
          <a:off x="-50656" y="275069"/>
          <a:ext cx="8820472" cy="6336704"/>
        </p:xfrm>
        <a:graphic>
          <a:graphicData uri="http://schemas.openxmlformats.org/drawingml/2006/chart">
            <c:chart xmlns:c="http://schemas.openxmlformats.org/drawingml/2006/chart" xmlns:r="http://schemas.openxmlformats.org/officeDocument/2006/relationships" r:id="rId2"/>
          </a:graphicData>
        </a:graphic>
      </p:graphicFrame>
      <p:sp>
        <p:nvSpPr>
          <p:cNvPr id="2" name="テキスト ボックス 1"/>
          <p:cNvSpPr txBox="1"/>
          <p:nvPr/>
        </p:nvSpPr>
        <p:spPr>
          <a:xfrm>
            <a:off x="1187624" y="3645024"/>
            <a:ext cx="1440160" cy="523220"/>
          </a:xfrm>
          <a:prstGeom prst="rect">
            <a:avLst/>
          </a:prstGeom>
          <a:noFill/>
        </p:spPr>
        <p:txBody>
          <a:bodyPr wrap="square" rtlCol="0">
            <a:spAutoFit/>
          </a:bodyPr>
          <a:lstStyle/>
          <a:p>
            <a:r>
              <a:rPr kumimoji="1" lang="ja-JP" altLang="en-US" sz="2800" dirty="0" smtClean="0"/>
              <a:t>皮膚科</a:t>
            </a:r>
            <a:endParaRPr kumimoji="1" lang="ja-JP" altLang="en-US" sz="2800" dirty="0"/>
          </a:p>
        </p:txBody>
      </p:sp>
      <p:sp>
        <p:nvSpPr>
          <p:cNvPr id="5" name="テキスト ボックス 4"/>
          <p:cNvSpPr txBox="1"/>
          <p:nvPr/>
        </p:nvSpPr>
        <p:spPr>
          <a:xfrm>
            <a:off x="7164288" y="5826246"/>
            <a:ext cx="1479892" cy="369332"/>
          </a:xfrm>
          <a:prstGeom prst="rect">
            <a:avLst/>
          </a:prstGeom>
          <a:noFill/>
        </p:spPr>
        <p:txBody>
          <a:bodyPr wrap="none" rtlCol="0">
            <a:spAutoFit/>
          </a:bodyPr>
          <a:lstStyle/>
          <a:p>
            <a:r>
              <a:rPr lang="ja-JP" altLang="en-US" dirty="0" smtClean="0"/>
              <a:t>（合計：</a:t>
            </a:r>
            <a:r>
              <a:rPr lang="en-US" altLang="ja-JP" dirty="0" smtClean="0"/>
              <a:t>10</a:t>
            </a:r>
            <a:r>
              <a:rPr lang="ja-JP" altLang="en-US" dirty="0"/>
              <a:t>例</a:t>
            </a:r>
            <a:r>
              <a:rPr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395288" y="188640"/>
            <a:ext cx="8229600" cy="6480719"/>
          </a:xfrm>
        </p:spPr>
        <p:txBody>
          <a:bodyPr>
            <a:normAutofit/>
          </a:bodyPr>
          <a:lstStyle/>
          <a:p>
            <a:pPr marL="0" indent="0" eaLnBrk="1" hangingPunct="1">
              <a:buFontTx/>
              <a:buNone/>
              <a:defRPr/>
            </a:pPr>
            <a:r>
              <a:rPr lang="ja-JP" altLang="en-US" sz="2800" dirty="0" smtClean="0">
                <a:latin typeface="+mn-ea"/>
              </a:rPr>
              <a:t>　　　　　　</a:t>
            </a:r>
            <a:r>
              <a:rPr lang="ja-JP" altLang="en-US" sz="3600" u="sng" dirty="0" smtClean="0">
                <a:latin typeface="+mn-ea"/>
              </a:rPr>
              <a:t>門前診療科と測定項目</a:t>
            </a:r>
            <a:endParaRPr lang="en-US" altLang="ja-JP" sz="3600" u="sng" dirty="0" smtClean="0">
              <a:latin typeface="+mn-ea"/>
            </a:endParaRPr>
          </a:p>
          <a:p>
            <a:pPr marL="0" indent="0" eaLnBrk="1" hangingPunct="1">
              <a:buFontTx/>
              <a:buNone/>
              <a:defRPr/>
            </a:pPr>
            <a:endParaRPr lang="en-US" altLang="ja-JP" sz="2800" dirty="0" smtClean="0">
              <a:latin typeface="+mn-ea"/>
            </a:endParaRPr>
          </a:p>
          <a:p>
            <a:pPr marL="0" indent="0" eaLnBrk="1" hangingPunct="1">
              <a:buFontTx/>
              <a:buNone/>
              <a:defRPr/>
            </a:pPr>
            <a:endParaRPr lang="en-US" altLang="ja-JP" sz="2800" dirty="0" smtClean="0">
              <a:latin typeface="+mn-ea"/>
            </a:endParaRPr>
          </a:p>
          <a:p>
            <a:pPr marL="0" indent="0" eaLnBrk="1" hangingPunct="1">
              <a:buFontTx/>
              <a:buNone/>
              <a:defRPr/>
            </a:pPr>
            <a:endParaRPr lang="en-US" altLang="ja-JP" sz="2800" dirty="0" smtClean="0">
              <a:latin typeface="+mn-ea"/>
            </a:endParaRPr>
          </a:p>
          <a:p>
            <a:pPr marL="0" indent="0" eaLnBrk="1" hangingPunct="1">
              <a:buFontTx/>
              <a:buNone/>
              <a:defRPr/>
            </a:pPr>
            <a:endParaRPr lang="en-US" altLang="ja-JP" sz="2800" dirty="0" smtClean="0">
              <a:latin typeface="+mn-ea"/>
            </a:endParaRPr>
          </a:p>
          <a:p>
            <a:pPr eaLnBrk="1" hangingPunct="1">
              <a:spcBef>
                <a:spcPct val="0"/>
              </a:spcBef>
              <a:buFontTx/>
              <a:buNone/>
              <a:defRPr/>
            </a:pPr>
            <a:r>
              <a:rPr lang="ja-JP" altLang="en-US" sz="2000" dirty="0" smtClean="0">
                <a:latin typeface="+mn-ea"/>
              </a:rPr>
              <a:t>全体的にみると・・・</a:t>
            </a:r>
            <a:endParaRPr lang="en-US" altLang="ja-JP" sz="2000" dirty="0" smtClean="0">
              <a:latin typeface="+mn-ea"/>
            </a:endParaRPr>
          </a:p>
          <a:p>
            <a:pPr eaLnBrk="1" hangingPunct="1">
              <a:spcBef>
                <a:spcPct val="0"/>
              </a:spcBef>
              <a:buFontTx/>
              <a:buNone/>
              <a:defRPr/>
            </a:pPr>
            <a:endParaRPr lang="en-US" altLang="ja-JP" sz="2000" dirty="0">
              <a:latin typeface="+mn-ea"/>
            </a:endParaRPr>
          </a:p>
          <a:p>
            <a:pPr eaLnBrk="1" hangingPunct="1">
              <a:spcBef>
                <a:spcPct val="0"/>
              </a:spcBef>
              <a:buFontTx/>
              <a:buNone/>
              <a:defRPr/>
            </a:pPr>
            <a:r>
              <a:rPr lang="ja-JP" altLang="en-US" sz="2000" dirty="0" smtClean="0">
                <a:latin typeface="+mn-ea"/>
              </a:rPr>
              <a:t>①</a:t>
            </a:r>
            <a:r>
              <a:rPr lang="ja-JP" altLang="en-US" sz="2000" dirty="0" smtClean="0">
                <a:solidFill>
                  <a:srgbClr val="FF0000"/>
                </a:solidFill>
              </a:rPr>
              <a:t>耳鼻科</a:t>
            </a:r>
            <a:r>
              <a:rPr lang="ja-JP" altLang="en-US" sz="2000" dirty="0" smtClean="0"/>
              <a:t>が１番多く、次に</a:t>
            </a:r>
            <a:r>
              <a:rPr lang="ja-JP" altLang="en-US" sz="2000" dirty="0" smtClean="0">
                <a:solidFill>
                  <a:srgbClr val="002060"/>
                </a:solidFill>
              </a:rPr>
              <a:t>整形外科</a:t>
            </a:r>
            <a:r>
              <a:rPr lang="ja-JP" altLang="en-US" sz="2000" dirty="0" smtClean="0"/>
              <a:t>、</a:t>
            </a:r>
            <a:r>
              <a:rPr lang="ja-JP" altLang="en-US" sz="2000" dirty="0" smtClean="0">
                <a:solidFill>
                  <a:srgbClr val="00B050"/>
                </a:solidFill>
              </a:rPr>
              <a:t>眼科</a:t>
            </a:r>
            <a:r>
              <a:rPr lang="ja-JP" altLang="en-US" sz="2000" dirty="0" smtClean="0"/>
              <a:t>が続く結果になった。普段あまり内科的な検査をうけていない患者が測定を積極的に行い利用率が高くなり、内科や血管外科などはすでに治療を行っている場合が</a:t>
            </a:r>
            <a:r>
              <a:rPr lang="ja-JP" altLang="en-US" sz="2000" dirty="0"/>
              <a:t>多</a:t>
            </a:r>
            <a:r>
              <a:rPr lang="ja-JP" altLang="en-US" sz="2000" dirty="0" smtClean="0"/>
              <a:t>く利用率が低くなったのではと推定した。</a:t>
            </a:r>
            <a:endParaRPr lang="en-US" altLang="ja-JP" sz="2000" dirty="0"/>
          </a:p>
          <a:p>
            <a:pPr eaLnBrk="1" hangingPunct="1">
              <a:spcBef>
                <a:spcPct val="0"/>
              </a:spcBef>
              <a:buFontTx/>
              <a:buNone/>
              <a:defRPr/>
            </a:pPr>
            <a:endParaRPr lang="en-US" altLang="ja-JP" sz="2000" dirty="0"/>
          </a:p>
          <a:p>
            <a:pPr eaLnBrk="1" hangingPunct="1">
              <a:spcBef>
                <a:spcPct val="0"/>
              </a:spcBef>
              <a:buFontTx/>
              <a:buNone/>
              <a:defRPr/>
            </a:pPr>
            <a:r>
              <a:rPr lang="ja-JP" altLang="en-US" sz="2000" dirty="0" smtClean="0"/>
              <a:t>②耳鼻科では小児に同伴した親が測定する場合もあり、利用率が高くなったのではと推定した。</a:t>
            </a:r>
            <a:endParaRPr lang="en-US" altLang="ja-JP" sz="2000" dirty="0" smtClean="0"/>
          </a:p>
          <a:p>
            <a:pPr marL="0" indent="0" eaLnBrk="1" hangingPunct="1">
              <a:buFontTx/>
              <a:buNone/>
              <a:defRPr/>
            </a:pPr>
            <a:endParaRPr lang="en-US" altLang="ja-JP" sz="2000" dirty="0">
              <a:latin typeface="+mn-ea"/>
            </a:endParaRPr>
          </a:p>
          <a:p>
            <a:pPr marL="0" indent="0" eaLnBrk="1" hangingPunct="1">
              <a:buFontTx/>
              <a:buNone/>
              <a:defRPr/>
            </a:pPr>
            <a:r>
              <a:rPr lang="ja-JP" altLang="en-US" sz="2000" dirty="0" smtClean="0">
                <a:latin typeface="+mn-ea"/>
                <a:ea typeface="HGPｺﾞｼｯｸE" panose="020B0900000000000000" pitchFamily="50" charset="-128"/>
              </a:rPr>
              <a:t>　　</a:t>
            </a:r>
            <a:endParaRPr lang="ja-JP" altLang="en-US" sz="2000" dirty="0" smtClean="0">
              <a:latin typeface="HGPｺﾞｼｯｸE" panose="020B0900000000000000" pitchFamily="50" charset="-128"/>
              <a:ea typeface="HGPｺﾞｼｯｸE" panose="020B0900000000000000" pitchFamily="50" charset="-128"/>
            </a:endParaRPr>
          </a:p>
        </p:txBody>
      </p:sp>
      <p:pic>
        <p:nvPicPr>
          <p:cNvPr id="2" name="図 1"/>
          <p:cNvPicPr>
            <a:picLocks noChangeAspect="1"/>
          </p:cNvPicPr>
          <p:nvPr/>
        </p:nvPicPr>
        <p:blipFill>
          <a:blip r:embed="rId2"/>
          <a:stretch>
            <a:fillRect/>
          </a:stretch>
        </p:blipFill>
        <p:spPr>
          <a:xfrm>
            <a:off x="391820" y="1052736"/>
            <a:ext cx="8508428" cy="1590409"/>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15616" y="4005064"/>
            <a:ext cx="6853208" cy="523220"/>
          </a:xfrm>
          <a:prstGeom prst="rect">
            <a:avLst/>
          </a:prstGeom>
          <a:solidFill>
            <a:srgbClr val="D7EA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66" name="タイトル 1"/>
          <p:cNvSpPr>
            <a:spLocks noGrp="1"/>
          </p:cNvSpPr>
          <p:nvPr>
            <p:ph type="title"/>
          </p:nvPr>
        </p:nvSpPr>
        <p:spPr>
          <a:xfrm>
            <a:off x="529208" y="116632"/>
            <a:ext cx="8229600" cy="1224136"/>
          </a:xfrm>
        </p:spPr>
        <p:txBody>
          <a:bodyPr/>
          <a:lstStyle/>
          <a:p>
            <a:pPr eaLnBrk="1" hangingPunct="1"/>
            <a:r>
              <a:rPr lang="ja-JP" altLang="en-US" sz="3600" u="sng" dirty="0" smtClean="0">
                <a:solidFill>
                  <a:schemeClr val="tx1"/>
                </a:solidFill>
                <a:latin typeface="+mn-ea"/>
                <a:ea typeface="+mn-ea"/>
              </a:rPr>
              <a:t>各測定項目で異常が発見された割合</a:t>
            </a:r>
            <a:r>
              <a:rPr lang="en-US" altLang="ja-JP" sz="3600" dirty="0" smtClean="0">
                <a:solidFill>
                  <a:schemeClr val="tx1"/>
                </a:solidFill>
                <a:latin typeface="+mn-ea"/>
                <a:ea typeface="+mn-ea"/>
              </a:rPr>
              <a:t/>
            </a:r>
            <a:br>
              <a:rPr lang="en-US" altLang="ja-JP" sz="3600" dirty="0" smtClean="0">
                <a:solidFill>
                  <a:schemeClr val="tx1"/>
                </a:solidFill>
                <a:latin typeface="+mn-ea"/>
                <a:ea typeface="+mn-ea"/>
              </a:rPr>
            </a:br>
            <a:endParaRPr lang="ja-JP" altLang="en-US" sz="3600" dirty="0" smtClean="0">
              <a:solidFill>
                <a:schemeClr val="tx1"/>
              </a:solidFill>
              <a:latin typeface="+mn-ea"/>
              <a:ea typeface="+mn-ea"/>
            </a:endParaRPr>
          </a:p>
        </p:txBody>
      </p:sp>
      <p:sp>
        <p:nvSpPr>
          <p:cNvPr id="11267" name="コンテンツ プレースホルダー 2"/>
          <p:cNvSpPr>
            <a:spLocks noGrp="1"/>
          </p:cNvSpPr>
          <p:nvPr>
            <p:ph idx="1"/>
          </p:nvPr>
        </p:nvSpPr>
        <p:spPr>
          <a:xfrm>
            <a:off x="617538" y="1158875"/>
            <a:ext cx="9001125" cy="5688013"/>
          </a:xfrm>
        </p:spPr>
        <p:txBody>
          <a:bodyPr/>
          <a:lstStyle/>
          <a:p>
            <a:pPr marL="0" indent="0" eaLnBrk="1" hangingPunct="1">
              <a:buFontTx/>
              <a:buNone/>
            </a:pPr>
            <a:r>
              <a:rPr lang="ja-JP" altLang="en-US" sz="1200" dirty="0" smtClean="0"/>
              <a:t>　　</a:t>
            </a:r>
            <a:endParaRPr lang="en-US" altLang="ja-JP" sz="1200" dirty="0" smtClean="0"/>
          </a:p>
        </p:txBody>
      </p:sp>
      <p:graphicFrame>
        <p:nvGraphicFramePr>
          <p:cNvPr id="11268" name="グラフ 3"/>
          <p:cNvGraphicFramePr>
            <a:graphicFrameLocks/>
          </p:cNvGraphicFramePr>
          <p:nvPr>
            <p:extLst>
              <p:ext uri="{D42A27DB-BD31-4B8C-83A1-F6EECF244321}">
                <p14:modId xmlns:p14="http://schemas.microsoft.com/office/powerpoint/2010/main" val="417954038"/>
              </p:ext>
            </p:extLst>
          </p:nvPr>
        </p:nvGraphicFramePr>
        <p:xfrm>
          <a:off x="-73820" y="692696"/>
          <a:ext cx="3917951" cy="2844800"/>
        </p:xfrm>
        <a:graphic>
          <a:graphicData uri="http://schemas.openxmlformats.org/presentationml/2006/ole">
            <mc:AlternateContent xmlns:mc="http://schemas.openxmlformats.org/markup-compatibility/2006">
              <mc:Choice xmlns:v="urn:schemas-microsoft-com:vml" Requires="v">
                <p:oleObj spid="_x0000_s11642" r:id="rId3" imgW="3920068" imgH="2840982" progId="Excel.Chart.8">
                  <p:embed/>
                </p:oleObj>
              </mc:Choice>
              <mc:Fallback>
                <p:oleObj r:id="rId3" imgW="3920068" imgH="2840982" progId="Excel.Chart.8">
                  <p:embed/>
                  <p:pic>
                    <p:nvPicPr>
                      <p:cNvPr id="0" name="グラフ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20" y="692696"/>
                        <a:ext cx="3917951"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69" name="グラフ 4"/>
          <p:cNvGraphicFramePr>
            <a:graphicFrameLocks/>
          </p:cNvGraphicFramePr>
          <p:nvPr>
            <p:extLst>
              <p:ext uri="{D42A27DB-BD31-4B8C-83A1-F6EECF244321}">
                <p14:modId xmlns:p14="http://schemas.microsoft.com/office/powerpoint/2010/main" val="2657756695"/>
              </p:ext>
            </p:extLst>
          </p:nvPr>
        </p:nvGraphicFramePr>
        <p:xfrm>
          <a:off x="2287587" y="661603"/>
          <a:ext cx="4673600" cy="2844800"/>
        </p:xfrm>
        <a:graphic>
          <a:graphicData uri="http://schemas.openxmlformats.org/presentationml/2006/ole">
            <mc:AlternateContent xmlns:mc="http://schemas.openxmlformats.org/markup-compatibility/2006">
              <mc:Choice xmlns:v="urn:schemas-microsoft-com:vml" Requires="v">
                <p:oleObj spid="_x0000_s11643" r:id="rId5" imgW="4676037" imgH="2847079" progId="Excel.Chart.8">
                  <p:embed/>
                </p:oleObj>
              </mc:Choice>
              <mc:Fallback>
                <p:oleObj r:id="rId5" imgW="4676037" imgH="2847079" progId="Excel.Chart.8">
                  <p:embed/>
                  <p:pic>
                    <p:nvPicPr>
                      <p:cNvPr id="0" name="グラフ 4"/>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7587" y="661603"/>
                        <a:ext cx="46736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0" name="グラフ 5"/>
          <p:cNvGraphicFramePr>
            <a:graphicFrameLocks/>
          </p:cNvGraphicFramePr>
          <p:nvPr>
            <p:extLst>
              <p:ext uri="{D42A27DB-BD31-4B8C-83A1-F6EECF244321}">
                <p14:modId xmlns:p14="http://schemas.microsoft.com/office/powerpoint/2010/main" val="2753655749"/>
              </p:ext>
            </p:extLst>
          </p:nvPr>
        </p:nvGraphicFramePr>
        <p:xfrm>
          <a:off x="4545012" y="1004154"/>
          <a:ext cx="4673600" cy="2844800"/>
        </p:xfrm>
        <a:graphic>
          <a:graphicData uri="http://schemas.openxmlformats.org/presentationml/2006/ole">
            <mc:AlternateContent xmlns:mc="http://schemas.openxmlformats.org/markup-compatibility/2006">
              <mc:Choice xmlns:v="urn:schemas-microsoft-com:vml" Requires="v">
                <p:oleObj spid="_x0000_s11644" r:id="rId7" imgW="4676037" imgH="2847079" progId="Excel.Chart.8">
                  <p:embed/>
                </p:oleObj>
              </mc:Choice>
              <mc:Fallback>
                <p:oleObj r:id="rId7" imgW="4676037" imgH="2847079" progId="Excel.Chart.8">
                  <p:embed/>
                  <p:pic>
                    <p:nvPicPr>
                      <p:cNvPr id="0" name="グラフ 5"/>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45012" y="1004154"/>
                        <a:ext cx="46736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1" name="テキスト ボックス 7"/>
          <p:cNvSpPr txBox="1">
            <a:spLocks noChangeArrowheads="1"/>
          </p:cNvSpPr>
          <p:nvPr/>
        </p:nvSpPr>
        <p:spPr bwMode="auto">
          <a:xfrm>
            <a:off x="1003300" y="3308195"/>
            <a:ext cx="18806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800" dirty="0" smtClean="0">
                <a:solidFill>
                  <a:srgbClr val="FF0000"/>
                </a:solidFill>
                <a:latin typeface="HGPｺﾞｼｯｸE" pitchFamily="50" charset="-128"/>
                <a:ea typeface="HGPｺﾞｼｯｸE" pitchFamily="50" charset="-128"/>
              </a:rPr>
              <a:t>35</a:t>
            </a:r>
            <a:r>
              <a:rPr lang="ja-JP" altLang="en-US" sz="2800" dirty="0">
                <a:solidFill>
                  <a:srgbClr val="FF0000"/>
                </a:solidFill>
                <a:latin typeface="HGPｺﾞｼｯｸE" pitchFamily="50" charset="-128"/>
                <a:ea typeface="HGPｺﾞｼｯｸE" pitchFamily="50" charset="-128"/>
              </a:rPr>
              <a:t>例</a:t>
            </a:r>
            <a:r>
              <a:rPr lang="en-US" altLang="ja-JP" sz="2800" dirty="0" smtClean="0">
                <a:latin typeface="HGPｺﾞｼｯｸE" pitchFamily="50" charset="-128"/>
                <a:ea typeface="HGPｺﾞｼｯｸE" pitchFamily="50" charset="-128"/>
              </a:rPr>
              <a:t>/86</a:t>
            </a:r>
            <a:r>
              <a:rPr lang="ja-JP" altLang="en-US" sz="2800" dirty="0">
                <a:latin typeface="HGPｺﾞｼｯｸE" pitchFamily="50" charset="-128"/>
                <a:ea typeface="HGPｺﾞｼｯｸE" pitchFamily="50" charset="-128"/>
              </a:rPr>
              <a:t>例</a:t>
            </a:r>
          </a:p>
        </p:txBody>
      </p:sp>
      <p:sp>
        <p:nvSpPr>
          <p:cNvPr id="11272" name="テキスト ボックス 9"/>
          <p:cNvSpPr txBox="1">
            <a:spLocks noChangeArrowheads="1"/>
          </p:cNvSpPr>
          <p:nvPr/>
        </p:nvSpPr>
        <p:spPr bwMode="auto">
          <a:xfrm>
            <a:off x="3702473" y="3308195"/>
            <a:ext cx="1685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800" dirty="0" smtClean="0">
                <a:solidFill>
                  <a:srgbClr val="FF0000"/>
                </a:solidFill>
                <a:latin typeface="HGPｺﾞｼｯｸE" pitchFamily="50" charset="-128"/>
                <a:ea typeface="HGPｺﾞｼｯｸE" pitchFamily="50" charset="-128"/>
              </a:rPr>
              <a:t>4</a:t>
            </a:r>
            <a:r>
              <a:rPr lang="ja-JP" altLang="en-US" sz="2800" dirty="0">
                <a:solidFill>
                  <a:srgbClr val="FF0000"/>
                </a:solidFill>
                <a:latin typeface="HGPｺﾞｼｯｸE" pitchFamily="50" charset="-128"/>
                <a:ea typeface="HGPｺﾞｼｯｸE" pitchFamily="50" charset="-128"/>
              </a:rPr>
              <a:t>例</a:t>
            </a:r>
            <a:r>
              <a:rPr lang="en-US" altLang="ja-JP" sz="2800" dirty="0" smtClean="0">
                <a:latin typeface="HGPｺﾞｼｯｸE" pitchFamily="50" charset="-128"/>
                <a:ea typeface="HGPｺﾞｼｯｸE" pitchFamily="50" charset="-128"/>
              </a:rPr>
              <a:t>/22</a:t>
            </a:r>
            <a:r>
              <a:rPr lang="ja-JP" altLang="en-US" sz="2800" dirty="0">
                <a:latin typeface="HGPｺﾞｼｯｸE" pitchFamily="50" charset="-128"/>
                <a:ea typeface="HGPｺﾞｼｯｸE" pitchFamily="50" charset="-128"/>
              </a:rPr>
              <a:t>例</a:t>
            </a:r>
          </a:p>
        </p:txBody>
      </p:sp>
      <p:graphicFrame>
        <p:nvGraphicFramePr>
          <p:cNvPr id="11273" name="グラフ 17"/>
          <p:cNvGraphicFramePr>
            <a:graphicFrameLocks/>
          </p:cNvGraphicFramePr>
          <p:nvPr>
            <p:extLst>
              <p:ext uri="{D42A27DB-BD31-4B8C-83A1-F6EECF244321}">
                <p14:modId xmlns:p14="http://schemas.microsoft.com/office/powerpoint/2010/main" val="1568144513"/>
              </p:ext>
            </p:extLst>
          </p:nvPr>
        </p:nvGraphicFramePr>
        <p:xfrm>
          <a:off x="4789486" y="725005"/>
          <a:ext cx="4673600" cy="2844800"/>
        </p:xfrm>
        <a:graphic>
          <a:graphicData uri="http://schemas.openxmlformats.org/presentationml/2006/ole">
            <mc:AlternateContent xmlns:mc="http://schemas.openxmlformats.org/markup-compatibility/2006">
              <mc:Choice xmlns:v="urn:schemas-microsoft-com:vml" Requires="v">
                <p:oleObj spid="_x0000_s11645" r:id="rId9" imgW="4669941" imgH="2847079" progId="Excel.Chart.8">
                  <p:embed/>
                </p:oleObj>
              </mc:Choice>
              <mc:Fallback>
                <p:oleObj r:id="rId9" imgW="4669941" imgH="2847079" progId="Excel.Chart.8">
                  <p:embed/>
                  <p:pic>
                    <p:nvPicPr>
                      <p:cNvPr id="0" name="グラフ 17"/>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89486" y="725005"/>
                        <a:ext cx="46736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4" name="テキスト ボックス 15"/>
          <p:cNvSpPr txBox="1">
            <a:spLocks noChangeArrowheads="1"/>
          </p:cNvSpPr>
          <p:nvPr/>
        </p:nvSpPr>
        <p:spPr bwMode="auto">
          <a:xfrm>
            <a:off x="6283747" y="3273424"/>
            <a:ext cx="1685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800" dirty="0" smtClean="0">
                <a:solidFill>
                  <a:srgbClr val="FF0000"/>
                </a:solidFill>
                <a:latin typeface="HGPｺﾞｼｯｸE" pitchFamily="50" charset="-128"/>
                <a:ea typeface="HGPｺﾞｼｯｸE" pitchFamily="50" charset="-128"/>
              </a:rPr>
              <a:t>2</a:t>
            </a:r>
            <a:r>
              <a:rPr lang="ja-JP" altLang="en-US" sz="2800" dirty="0">
                <a:solidFill>
                  <a:srgbClr val="FF0000"/>
                </a:solidFill>
                <a:latin typeface="HGPｺﾞｼｯｸE" pitchFamily="50" charset="-128"/>
                <a:ea typeface="HGPｺﾞｼｯｸE" pitchFamily="50" charset="-128"/>
              </a:rPr>
              <a:t>例</a:t>
            </a:r>
            <a:r>
              <a:rPr lang="en-US" altLang="ja-JP" sz="2800" dirty="0" smtClean="0">
                <a:latin typeface="HGPｺﾞｼｯｸE" pitchFamily="50" charset="-128"/>
                <a:ea typeface="HGPｺﾞｼｯｸE" pitchFamily="50" charset="-128"/>
              </a:rPr>
              <a:t>/10</a:t>
            </a:r>
            <a:r>
              <a:rPr lang="ja-JP" altLang="en-US" sz="2800" dirty="0">
                <a:latin typeface="HGPｺﾞｼｯｸE" pitchFamily="50" charset="-128"/>
                <a:ea typeface="HGPｺﾞｼｯｸE" pitchFamily="50" charset="-128"/>
              </a:rPr>
              <a:t>例</a:t>
            </a:r>
          </a:p>
        </p:txBody>
      </p:sp>
      <p:sp>
        <p:nvSpPr>
          <p:cNvPr id="11275" name="テキスト ボックス 16"/>
          <p:cNvSpPr txBox="1">
            <a:spLocks noChangeArrowheads="1"/>
          </p:cNvSpPr>
          <p:nvPr/>
        </p:nvSpPr>
        <p:spPr bwMode="auto">
          <a:xfrm>
            <a:off x="2205269" y="4005064"/>
            <a:ext cx="46794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800" dirty="0" smtClean="0">
                <a:latin typeface="HGPｺﾞｼｯｸE" pitchFamily="50" charset="-128"/>
                <a:ea typeface="HGPｺﾞｼｯｸE" pitchFamily="50" charset="-128"/>
              </a:rPr>
              <a:t>その内受診</a:t>
            </a:r>
            <a:r>
              <a:rPr lang="ja-JP" altLang="en-US" sz="2800" dirty="0">
                <a:latin typeface="HGPｺﾞｼｯｸE" pitchFamily="50" charset="-128"/>
                <a:ea typeface="HGPｺﾞｼｯｸE" pitchFamily="50" charset="-128"/>
              </a:rPr>
              <a:t>勧奨を行った割合</a:t>
            </a:r>
          </a:p>
        </p:txBody>
      </p:sp>
      <p:sp>
        <p:nvSpPr>
          <p:cNvPr id="19" name="下矢印 18"/>
          <p:cNvSpPr/>
          <p:nvPr/>
        </p:nvSpPr>
        <p:spPr>
          <a:xfrm>
            <a:off x="1520825" y="4875421"/>
            <a:ext cx="485775" cy="67945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下矢印 19"/>
          <p:cNvSpPr/>
          <p:nvPr/>
        </p:nvSpPr>
        <p:spPr>
          <a:xfrm>
            <a:off x="4302918" y="4875421"/>
            <a:ext cx="484188" cy="649288"/>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 name="下矢印 20"/>
          <p:cNvSpPr/>
          <p:nvPr/>
        </p:nvSpPr>
        <p:spPr>
          <a:xfrm>
            <a:off x="6883399" y="4875421"/>
            <a:ext cx="485775" cy="611188"/>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279" name="テキスト ボックス 21"/>
          <p:cNvSpPr txBox="1">
            <a:spLocks noChangeArrowheads="1"/>
          </p:cNvSpPr>
          <p:nvPr/>
        </p:nvSpPr>
        <p:spPr bwMode="auto">
          <a:xfrm>
            <a:off x="1003300" y="5578111"/>
            <a:ext cx="152157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4400" dirty="0" smtClean="0"/>
              <a:t>１２例</a:t>
            </a:r>
            <a:endParaRPr lang="ja-JP" altLang="en-US" sz="4400" dirty="0"/>
          </a:p>
        </p:txBody>
      </p:sp>
      <p:sp>
        <p:nvSpPr>
          <p:cNvPr id="11280" name="テキスト ボックス 22"/>
          <p:cNvSpPr txBox="1">
            <a:spLocks noChangeArrowheads="1"/>
          </p:cNvSpPr>
          <p:nvPr/>
        </p:nvSpPr>
        <p:spPr bwMode="auto">
          <a:xfrm>
            <a:off x="4092575" y="5578111"/>
            <a:ext cx="106311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4400" dirty="0" smtClean="0"/>
              <a:t>0</a:t>
            </a:r>
            <a:r>
              <a:rPr lang="ja-JP" altLang="en-US" sz="4400" dirty="0"/>
              <a:t>例</a:t>
            </a:r>
          </a:p>
        </p:txBody>
      </p:sp>
      <p:sp>
        <p:nvSpPr>
          <p:cNvPr id="11281" name="テキスト ボックス 24"/>
          <p:cNvSpPr txBox="1">
            <a:spLocks noChangeArrowheads="1"/>
          </p:cNvSpPr>
          <p:nvPr/>
        </p:nvSpPr>
        <p:spPr bwMode="auto">
          <a:xfrm>
            <a:off x="6736725" y="5589562"/>
            <a:ext cx="106311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4400" dirty="0" smtClean="0"/>
              <a:t>1</a:t>
            </a:r>
            <a:r>
              <a:rPr lang="ja-JP" altLang="en-US" sz="4400" dirty="0"/>
              <a:t>例</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395288" y="341784"/>
            <a:ext cx="8229600" cy="1143000"/>
          </a:xfrm>
        </p:spPr>
        <p:txBody>
          <a:bodyPr>
            <a:normAutofit/>
          </a:bodyPr>
          <a:lstStyle/>
          <a:p>
            <a:r>
              <a:rPr lang="ja-JP" altLang="en-US" sz="3600" u="sng" dirty="0" smtClean="0">
                <a:latin typeface="+mn-ea"/>
                <a:ea typeface="+mn-ea"/>
              </a:rPr>
              <a:t>異常値だが受診勧奨を行わなかった理由</a:t>
            </a:r>
          </a:p>
        </p:txBody>
      </p:sp>
      <p:sp>
        <p:nvSpPr>
          <p:cNvPr id="3" name="コンテンツ プレースホルダー 2"/>
          <p:cNvSpPr>
            <a:spLocks noGrp="1"/>
          </p:cNvSpPr>
          <p:nvPr>
            <p:ph idx="1"/>
          </p:nvPr>
        </p:nvSpPr>
        <p:spPr>
          <a:xfrm>
            <a:off x="457200" y="1052513"/>
            <a:ext cx="8229600" cy="5073650"/>
          </a:xfrm>
        </p:spPr>
        <p:txBody>
          <a:bodyPr/>
          <a:lstStyle/>
          <a:p>
            <a:pPr marL="0" indent="0">
              <a:buFontTx/>
              <a:buNone/>
              <a:defRPr/>
            </a:pPr>
            <a:endParaRPr lang="en-US" altLang="ja-JP" sz="2800" dirty="0" smtClean="0">
              <a:solidFill>
                <a:srgbClr val="FF0000"/>
              </a:solidFill>
              <a:latin typeface="+mn-ea"/>
            </a:endParaRPr>
          </a:p>
          <a:p>
            <a:pPr marL="0" indent="0">
              <a:buFontTx/>
              <a:buNone/>
              <a:defRPr/>
            </a:pPr>
            <a:endParaRPr lang="en-US" altLang="ja-JP" sz="2800" dirty="0">
              <a:solidFill>
                <a:srgbClr val="FF0000"/>
              </a:solidFill>
              <a:latin typeface="+mn-ea"/>
            </a:endParaRPr>
          </a:p>
          <a:p>
            <a:pPr marL="0" indent="0">
              <a:buFontTx/>
              <a:buNone/>
              <a:defRPr/>
            </a:pPr>
            <a:endParaRPr lang="en-US" altLang="ja-JP" sz="2800" dirty="0" smtClean="0">
              <a:solidFill>
                <a:srgbClr val="FF0000"/>
              </a:solidFill>
              <a:latin typeface="+mn-ea"/>
            </a:endParaRPr>
          </a:p>
          <a:p>
            <a:pPr marL="0" indent="0">
              <a:buFontTx/>
              <a:buNone/>
              <a:defRPr/>
            </a:pPr>
            <a:endParaRPr lang="en-US" altLang="ja-JP" sz="2000" dirty="0" smtClean="0">
              <a:solidFill>
                <a:srgbClr val="FF0000"/>
              </a:solidFill>
              <a:latin typeface="+mn-ea"/>
            </a:endParaRPr>
          </a:p>
          <a:p>
            <a:pPr marL="0" indent="0">
              <a:buFontTx/>
              <a:buNone/>
              <a:defRPr/>
            </a:pPr>
            <a:endParaRPr lang="ja-JP" altLang="en-US" sz="2000" dirty="0">
              <a:solidFill>
                <a:srgbClr val="FF0000"/>
              </a:solidFill>
              <a:latin typeface="+mn-ea"/>
            </a:endParaRPr>
          </a:p>
        </p:txBody>
      </p:sp>
      <p:sp>
        <p:nvSpPr>
          <p:cNvPr id="4" name="テキスト ボックス 3"/>
          <p:cNvSpPr txBox="1"/>
          <p:nvPr/>
        </p:nvSpPr>
        <p:spPr>
          <a:xfrm>
            <a:off x="4993937" y="2204864"/>
            <a:ext cx="4716377" cy="3564053"/>
          </a:xfrm>
          <a:prstGeom prst="rect">
            <a:avLst/>
          </a:prstGeom>
          <a:noFill/>
        </p:spPr>
        <p:txBody>
          <a:bodyPr wrap="square" rtlCol="0">
            <a:spAutoFit/>
          </a:bodyPr>
          <a:lstStyle/>
          <a:p>
            <a:pPr lvl="0" eaLnBrk="0" hangingPunct="0">
              <a:spcBef>
                <a:spcPct val="20000"/>
              </a:spcBef>
              <a:defRPr/>
            </a:pPr>
            <a:r>
              <a:rPr lang="ja-JP" altLang="en-US" sz="2400" kern="0" dirty="0">
                <a:solidFill>
                  <a:srgbClr val="002060"/>
                </a:solidFill>
                <a:latin typeface="ＭＳ Ｐゴシック"/>
                <a:ea typeface="ＭＳ Ｐゴシック"/>
              </a:rPr>
              <a:t>①既に治療を行っている</a:t>
            </a:r>
            <a:r>
              <a:rPr lang="ja-JP" altLang="en-US" sz="2400" kern="0" dirty="0" smtClean="0">
                <a:solidFill>
                  <a:srgbClr val="002060"/>
                </a:solidFill>
                <a:latin typeface="ＭＳ Ｐゴシック"/>
                <a:ea typeface="ＭＳ Ｐゴシック"/>
              </a:rPr>
              <a:t>。</a:t>
            </a:r>
            <a:endParaRPr lang="en-US" altLang="ja-JP" sz="2400" kern="0" dirty="0" smtClean="0">
              <a:solidFill>
                <a:srgbClr val="002060"/>
              </a:solidFill>
              <a:latin typeface="ＭＳ Ｐゴシック"/>
              <a:ea typeface="ＭＳ Ｐゴシック"/>
            </a:endParaRPr>
          </a:p>
          <a:p>
            <a:pPr lvl="0" eaLnBrk="0" hangingPunct="0">
              <a:spcBef>
                <a:spcPct val="20000"/>
              </a:spcBef>
              <a:defRPr/>
            </a:pPr>
            <a:r>
              <a:rPr lang="ja-JP" altLang="en-US" sz="2400" kern="0" dirty="0" smtClean="0">
                <a:solidFill>
                  <a:srgbClr val="002060"/>
                </a:solidFill>
                <a:latin typeface="ＭＳ Ｐゴシック"/>
                <a:ea typeface="ＭＳ Ｐゴシック"/>
              </a:rPr>
              <a:t>　（継続的</a:t>
            </a:r>
            <a:r>
              <a:rPr lang="ja-JP" altLang="en-US" sz="2400" kern="0" dirty="0">
                <a:solidFill>
                  <a:srgbClr val="002060"/>
                </a:solidFill>
                <a:latin typeface="ＭＳ Ｐゴシック"/>
                <a:ea typeface="ＭＳ Ｐゴシック"/>
              </a:rPr>
              <a:t>な受診あり</a:t>
            </a:r>
            <a:r>
              <a:rPr lang="ja-JP" altLang="en-US" sz="2400" kern="0" dirty="0" smtClean="0">
                <a:solidFill>
                  <a:srgbClr val="002060"/>
                </a:solidFill>
                <a:latin typeface="ＭＳ Ｐゴシック"/>
                <a:ea typeface="ＭＳ Ｐゴシック"/>
              </a:rPr>
              <a:t>）</a:t>
            </a:r>
            <a:endParaRPr lang="en-US" altLang="ja-JP" sz="2400" kern="0" dirty="0" smtClean="0">
              <a:solidFill>
                <a:srgbClr val="002060"/>
              </a:solidFill>
              <a:latin typeface="ＭＳ Ｐゴシック"/>
              <a:ea typeface="ＭＳ Ｐゴシック"/>
            </a:endParaRPr>
          </a:p>
          <a:p>
            <a:pPr lvl="0" eaLnBrk="0" hangingPunct="0">
              <a:spcBef>
                <a:spcPct val="20000"/>
              </a:spcBef>
              <a:defRPr/>
            </a:pPr>
            <a:endParaRPr lang="en-US" altLang="ja-JP" sz="2400" kern="0" dirty="0">
              <a:solidFill>
                <a:srgbClr val="002060"/>
              </a:solidFill>
              <a:latin typeface="ＭＳ Ｐゴシック"/>
              <a:ea typeface="ＭＳ Ｐゴシック"/>
            </a:endParaRPr>
          </a:p>
          <a:p>
            <a:pPr lvl="0" eaLnBrk="0" hangingPunct="0">
              <a:spcBef>
                <a:spcPct val="20000"/>
              </a:spcBef>
              <a:defRPr/>
            </a:pPr>
            <a:r>
              <a:rPr lang="ja-JP" altLang="en-US" sz="2400" kern="0" dirty="0" smtClean="0">
                <a:solidFill>
                  <a:srgbClr val="002060"/>
                </a:solidFill>
                <a:latin typeface="ＭＳ Ｐゴシック"/>
                <a:ea typeface="ＭＳ Ｐゴシック"/>
              </a:rPr>
              <a:t>②</a:t>
            </a:r>
            <a:r>
              <a:rPr lang="ja-JP" altLang="en-US" sz="2400" kern="0" dirty="0">
                <a:solidFill>
                  <a:srgbClr val="002060"/>
                </a:solidFill>
                <a:latin typeface="ＭＳ Ｐゴシック"/>
                <a:ea typeface="ＭＳ Ｐゴシック"/>
              </a:rPr>
              <a:t>極端に高値ではない</a:t>
            </a:r>
            <a:r>
              <a:rPr lang="ja-JP" altLang="en-US" sz="2400" kern="0" dirty="0" smtClean="0">
                <a:solidFill>
                  <a:srgbClr val="002060"/>
                </a:solidFill>
                <a:latin typeface="ＭＳ Ｐゴシック"/>
                <a:ea typeface="ＭＳ Ｐゴシック"/>
              </a:rPr>
              <a:t>ので</a:t>
            </a:r>
            <a:endParaRPr lang="en-US" altLang="ja-JP" sz="2400" kern="0" dirty="0" smtClean="0">
              <a:solidFill>
                <a:srgbClr val="002060"/>
              </a:solidFill>
              <a:latin typeface="ＭＳ Ｐゴシック"/>
              <a:ea typeface="ＭＳ Ｐゴシック"/>
            </a:endParaRPr>
          </a:p>
          <a:p>
            <a:pPr lvl="0" eaLnBrk="0" hangingPunct="0">
              <a:spcBef>
                <a:spcPct val="20000"/>
              </a:spcBef>
              <a:defRPr/>
            </a:pPr>
            <a:r>
              <a:rPr lang="ja-JP" altLang="en-US" sz="2400" kern="0" dirty="0" smtClean="0">
                <a:solidFill>
                  <a:srgbClr val="002060"/>
                </a:solidFill>
                <a:latin typeface="ＭＳ Ｐゴシック"/>
                <a:ea typeface="ＭＳ Ｐゴシック"/>
              </a:rPr>
              <a:t>　生活指導は行ったが</a:t>
            </a:r>
            <a:endParaRPr lang="en-US" altLang="ja-JP" sz="2400" kern="0" dirty="0" smtClean="0">
              <a:solidFill>
                <a:srgbClr val="002060"/>
              </a:solidFill>
              <a:latin typeface="ＭＳ Ｐゴシック"/>
              <a:ea typeface="ＭＳ Ｐゴシック"/>
            </a:endParaRPr>
          </a:p>
          <a:p>
            <a:pPr lvl="0" eaLnBrk="0" hangingPunct="0">
              <a:spcBef>
                <a:spcPct val="20000"/>
              </a:spcBef>
              <a:defRPr/>
            </a:pPr>
            <a:r>
              <a:rPr lang="ja-JP" altLang="en-US" sz="2400" kern="0" dirty="0" smtClean="0">
                <a:solidFill>
                  <a:srgbClr val="002060"/>
                </a:solidFill>
                <a:latin typeface="ＭＳ Ｐゴシック"/>
                <a:ea typeface="ＭＳ Ｐゴシック"/>
              </a:rPr>
              <a:t>　受診勧奨は行わなかった。</a:t>
            </a:r>
            <a:endParaRPr lang="en-US" altLang="ja-JP" sz="2400" kern="0" dirty="0" smtClean="0">
              <a:solidFill>
                <a:srgbClr val="002060"/>
              </a:solidFill>
              <a:latin typeface="ＭＳ Ｐゴシック"/>
              <a:ea typeface="ＭＳ Ｐゴシック"/>
            </a:endParaRPr>
          </a:p>
          <a:p>
            <a:pPr lvl="0" eaLnBrk="0" hangingPunct="0">
              <a:spcBef>
                <a:spcPct val="20000"/>
              </a:spcBef>
              <a:defRPr/>
            </a:pPr>
            <a:endParaRPr lang="en-US" altLang="ja-JP" sz="2400" kern="0" dirty="0" smtClean="0">
              <a:solidFill>
                <a:srgbClr val="002060"/>
              </a:solidFill>
              <a:latin typeface="ＭＳ Ｐゴシック"/>
              <a:ea typeface="ＭＳ Ｐゴシック"/>
            </a:endParaRPr>
          </a:p>
          <a:p>
            <a:pPr lvl="0" eaLnBrk="0" hangingPunct="0">
              <a:spcBef>
                <a:spcPct val="20000"/>
              </a:spcBef>
              <a:defRPr/>
            </a:pPr>
            <a:r>
              <a:rPr lang="ja-JP" altLang="en-US" sz="2400" kern="0" dirty="0" smtClean="0">
                <a:solidFill>
                  <a:srgbClr val="002060"/>
                </a:solidFill>
                <a:latin typeface="ＭＳ Ｐゴシック"/>
                <a:ea typeface="ＭＳ Ｐゴシック"/>
              </a:rPr>
              <a:t>・その他</a:t>
            </a:r>
            <a:endParaRPr lang="en-US" altLang="ja-JP" sz="2400" kern="0" dirty="0">
              <a:solidFill>
                <a:srgbClr val="002060"/>
              </a:solidFill>
              <a:latin typeface="ＭＳ Ｐゴシック"/>
              <a:ea typeface="ＭＳ Ｐゴシック"/>
            </a:endParaRPr>
          </a:p>
        </p:txBody>
      </p:sp>
      <p:graphicFrame>
        <p:nvGraphicFramePr>
          <p:cNvPr id="6" name="グラフ 5"/>
          <p:cNvGraphicFramePr/>
          <p:nvPr>
            <p:extLst>
              <p:ext uri="{D42A27DB-BD31-4B8C-83A1-F6EECF244321}">
                <p14:modId xmlns:p14="http://schemas.microsoft.com/office/powerpoint/2010/main" val="3391724620"/>
              </p:ext>
            </p:extLst>
          </p:nvPr>
        </p:nvGraphicFramePr>
        <p:xfrm>
          <a:off x="-1067797" y="1729805"/>
          <a:ext cx="7565357" cy="451416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395288" y="125760"/>
            <a:ext cx="8229600" cy="1143000"/>
          </a:xfrm>
        </p:spPr>
        <p:txBody>
          <a:bodyPr/>
          <a:lstStyle/>
          <a:p>
            <a:r>
              <a:rPr lang="ja-JP" altLang="en-US" sz="4000" dirty="0" smtClean="0"/>
              <a:t>その他の詳細</a:t>
            </a:r>
          </a:p>
        </p:txBody>
      </p:sp>
      <p:sp>
        <p:nvSpPr>
          <p:cNvPr id="13315" name="コンテンツ プレースホルダー 2"/>
          <p:cNvSpPr>
            <a:spLocks noGrp="1"/>
          </p:cNvSpPr>
          <p:nvPr>
            <p:ph idx="1"/>
          </p:nvPr>
        </p:nvSpPr>
        <p:spPr>
          <a:xfrm>
            <a:off x="457200" y="1269379"/>
            <a:ext cx="8229600" cy="5688013"/>
          </a:xfrm>
        </p:spPr>
        <p:txBody>
          <a:bodyPr>
            <a:normAutofit/>
          </a:bodyPr>
          <a:lstStyle/>
          <a:p>
            <a:pPr>
              <a:buFont typeface="Wingdings" panose="05000000000000000000" pitchFamily="2" charset="2"/>
              <a:buChar char="Ø"/>
            </a:pPr>
            <a:r>
              <a:rPr lang="ja-JP" altLang="en-US" sz="2400" dirty="0" smtClean="0"/>
              <a:t>普段家庭での血圧安定しているため</a:t>
            </a:r>
            <a:endParaRPr lang="en-US" altLang="ja-JP" sz="2400" dirty="0" smtClean="0"/>
          </a:p>
          <a:p>
            <a:pPr>
              <a:buFont typeface="Wingdings" panose="05000000000000000000" pitchFamily="2" charset="2"/>
              <a:buChar char="Ø"/>
            </a:pPr>
            <a:r>
              <a:rPr lang="ja-JP" altLang="en-US" sz="2400" dirty="0" smtClean="0"/>
              <a:t>境界域で、普段からウォーキングをしたり食事にも注意をはらっているため</a:t>
            </a:r>
            <a:endParaRPr lang="en-US" altLang="ja-JP" sz="2400" dirty="0" smtClean="0"/>
          </a:p>
          <a:p>
            <a:pPr>
              <a:buFont typeface="Wingdings" panose="05000000000000000000" pitchFamily="2" charset="2"/>
              <a:buChar char="Ø"/>
            </a:pPr>
            <a:r>
              <a:rPr lang="ja-JP" altLang="en-US" sz="2400" dirty="0" smtClean="0"/>
              <a:t>普段は正常値であり、２・３日前</a:t>
            </a:r>
            <a:r>
              <a:rPr lang="ja-JP" altLang="en-US" sz="2400" dirty="0"/>
              <a:t>の</a:t>
            </a:r>
            <a:r>
              <a:rPr lang="ja-JP" altLang="en-US" sz="2400" dirty="0" smtClean="0"/>
              <a:t>医療機関における検査で正常であったため</a:t>
            </a:r>
            <a:endParaRPr lang="en-US" altLang="ja-JP" sz="2400" dirty="0" smtClean="0"/>
          </a:p>
          <a:p>
            <a:pPr>
              <a:buFont typeface="Wingdings" panose="05000000000000000000" pitchFamily="2" charset="2"/>
              <a:buChar char="Ø"/>
            </a:pPr>
            <a:r>
              <a:rPr lang="ja-JP" altLang="en-US" sz="2400" dirty="0" smtClean="0"/>
              <a:t>境界域であるが、</a:t>
            </a:r>
            <a:r>
              <a:rPr lang="ja-JP" altLang="en-US" sz="2400" dirty="0"/>
              <a:t>既に</a:t>
            </a:r>
            <a:r>
              <a:rPr lang="ja-JP" altLang="en-US" sz="2400" dirty="0" smtClean="0"/>
              <a:t>内科で別の疾患の治療を受けていたため。</a:t>
            </a:r>
            <a:endParaRPr lang="en-US" altLang="ja-JP" sz="2400" dirty="0" smtClean="0"/>
          </a:p>
          <a:p>
            <a:pPr>
              <a:buFont typeface="Wingdings" panose="05000000000000000000" pitchFamily="2" charset="2"/>
              <a:buChar char="Ø"/>
            </a:pPr>
            <a:r>
              <a:rPr lang="ja-JP" altLang="en-US" sz="2400" dirty="0" smtClean="0"/>
              <a:t>明日受診の予定があったため</a:t>
            </a:r>
            <a:endParaRPr lang="en-US" altLang="ja-JP" sz="2400" dirty="0" smtClean="0"/>
          </a:p>
          <a:p>
            <a:pPr>
              <a:buFont typeface="Wingdings" panose="05000000000000000000" pitchFamily="2" charset="2"/>
              <a:buChar char="Ø"/>
            </a:pPr>
            <a:r>
              <a:rPr lang="ja-JP" altLang="en-US" sz="2400" dirty="0" smtClean="0"/>
              <a:t>降圧剤を自己判断で休薬していた。</a:t>
            </a:r>
            <a:endParaRPr lang="en-US" altLang="ja-JP" sz="2400" dirty="0" smtClean="0"/>
          </a:p>
          <a:p>
            <a:pPr marL="0" indent="0">
              <a:buNone/>
            </a:pPr>
            <a:r>
              <a:rPr lang="ja-JP" altLang="en-US" sz="2400" dirty="0"/>
              <a:t>　</a:t>
            </a:r>
            <a:r>
              <a:rPr lang="ja-JP" altLang="en-US" sz="2400" dirty="0" smtClean="0"/>
              <a:t>（</a:t>
            </a:r>
            <a:r>
              <a:rPr lang="ja-JP" altLang="en-US" sz="2400" dirty="0"/>
              <a:t>どのくらい</a:t>
            </a:r>
            <a:r>
              <a:rPr lang="ja-JP" altLang="en-US" sz="2400" dirty="0" smtClean="0"/>
              <a:t>の期間休薬しているのか等、詳細な情報が</a:t>
            </a:r>
            <a:r>
              <a:rPr lang="ja-JP" altLang="en-US" sz="2400" dirty="0" err="1" smtClean="0"/>
              <a:t>な</a:t>
            </a:r>
            <a:r>
              <a:rPr lang="ja-JP" altLang="en-US" sz="2400" dirty="0" smtClean="0"/>
              <a:t>いた</a:t>
            </a:r>
            <a:endParaRPr lang="en-US" altLang="ja-JP" sz="2400" dirty="0" smtClean="0"/>
          </a:p>
          <a:p>
            <a:pPr marL="0" indent="0">
              <a:buNone/>
            </a:pPr>
            <a:r>
              <a:rPr lang="ja-JP" altLang="en-US" sz="2400" dirty="0"/>
              <a:t>　</a:t>
            </a:r>
            <a:r>
              <a:rPr lang="ja-JP" altLang="en-US" sz="2400" dirty="0" smtClean="0"/>
              <a:t>　め、最終的には受診勧奨していると思われる）</a:t>
            </a:r>
            <a:endParaRPr lang="en-US" altLang="ja-JP" sz="2400" dirty="0" smtClean="0"/>
          </a:p>
          <a:p>
            <a:pPr>
              <a:buFont typeface="Wingdings" panose="05000000000000000000" pitchFamily="2" charset="2"/>
              <a:buChar char="Ø"/>
            </a:pPr>
            <a:endParaRPr lang="en-US" altLang="ja-JP" sz="2400" dirty="0" smtClean="0"/>
          </a:p>
          <a:p>
            <a:pPr>
              <a:buFont typeface="Wingdings" panose="05000000000000000000" pitchFamily="2" charset="2"/>
              <a:buChar char="Ø"/>
            </a:pPr>
            <a:endParaRPr lang="en-US" altLang="ja-JP"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97768"/>
            <a:ext cx="8229600" cy="1143000"/>
          </a:xfrm>
        </p:spPr>
        <p:txBody>
          <a:bodyPr>
            <a:normAutofit/>
          </a:bodyPr>
          <a:lstStyle/>
          <a:p>
            <a:r>
              <a:rPr kumimoji="1" lang="ja-JP" altLang="en-US" sz="3600" u="sng" dirty="0" smtClean="0"/>
              <a:t>異常値を示した場合の指導内容</a:t>
            </a:r>
            <a:endParaRPr kumimoji="1" lang="ja-JP" altLang="en-US" sz="3600" u="sng"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4229017186"/>
              </p:ext>
            </p:extLst>
          </p:nvPr>
        </p:nvGraphicFramePr>
        <p:xfrm>
          <a:off x="529208" y="1556792"/>
          <a:ext cx="8075240" cy="4867157"/>
        </p:xfrm>
        <a:graphic>
          <a:graphicData uri="http://schemas.openxmlformats.org/drawingml/2006/table">
            <a:tbl>
              <a:tblPr firstRow="1" bandRow="1">
                <a:tableStyleId>{5C22544A-7EE6-4342-B048-85BDC9FD1C3A}</a:tableStyleId>
              </a:tblPr>
              <a:tblGrid>
                <a:gridCol w="2624473"/>
                <a:gridCol w="1837091"/>
                <a:gridCol w="1813476"/>
                <a:gridCol w="1800200"/>
              </a:tblGrid>
              <a:tr h="600763">
                <a:tc>
                  <a:txBody>
                    <a:bodyPr/>
                    <a:lstStyle/>
                    <a:p>
                      <a:r>
                        <a:rPr kumimoji="1" lang="ja-JP" altLang="en-US" dirty="0" smtClean="0"/>
                        <a:t>　　　　　　　　　</a:t>
                      </a:r>
                      <a:r>
                        <a:rPr kumimoji="1" lang="ja-JP" altLang="en-US" dirty="0" smtClean="0">
                          <a:solidFill>
                            <a:schemeClr val="tx1"/>
                          </a:solidFill>
                        </a:rPr>
                        <a:t>検査項目</a:t>
                      </a:r>
                      <a:endParaRPr kumimoji="1" lang="en-US" altLang="ja-JP" dirty="0" smtClean="0"/>
                    </a:p>
                    <a:p>
                      <a:r>
                        <a:rPr kumimoji="1" lang="ja-JP" altLang="en-US" dirty="0" smtClean="0">
                          <a:solidFill>
                            <a:schemeClr val="tx1"/>
                          </a:solidFill>
                        </a:rPr>
                        <a:t>指導内容</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accent6">
                        <a:lumMod val="20000"/>
                        <a:lumOff val="80000"/>
                      </a:schemeClr>
                    </a:solidFill>
                  </a:tcPr>
                </a:tc>
                <a:tc>
                  <a:txBody>
                    <a:bodyPr/>
                    <a:lstStyle/>
                    <a:p>
                      <a:r>
                        <a:rPr kumimoji="1" lang="ja-JP" altLang="en-US" sz="3200" smtClean="0">
                          <a:solidFill>
                            <a:schemeClr val="tx1"/>
                          </a:solidFill>
                        </a:rPr>
                        <a:t>　血　圧</a:t>
                      </a:r>
                      <a:endParaRPr kumimoji="1" lang="ja-JP" altLang="en-US" sz="3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r>
                        <a:rPr kumimoji="1" lang="ja-JP" altLang="en-US" sz="3200" dirty="0" smtClean="0"/>
                        <a:t>　</a:t>
                      </a:r>
                      <a:r>
                        <a:rPr kumimoji="1" lang="ja-JP" altLang="en-US" sz="3200" dirty="0" smtClean="0">
                          <a:solidFill>
                            <a:schemeClr val="tx1"/>
                          </a:solidFill>
                        </a:rPr>
                        <a:t>体脂肪</a:t>
                      </a:r>
                      <a:endParaRPr kumimoji="1" lang="ja-JP" alt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r>
                        <a:rPr kumimoji="1" lang="ja-JP" altLang="en-US" sz="3200" dirty="0" smtClean="0">
                          <a:solidFill>
                            <a:schemeClr val="tx1"/>
                          </a:solidFill>
                        </a:rPr>
                        <a:t>　血糖値</a:t>
                      </a:r>
                      <a:endParaRPr kumimoji="1" lang="ja-JP" alt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800080">
                <a:tc>
                  <a:txBody>
                    <a:bodyPr/>
                    <a:lstStyle/>
                    <a:p>
                      <a:pPr algn="l">
                        <a:lnSpc>
                          <a:spcPct val="150000"/>
                        </a:lnSpc>
                      </a:pPr>
                      <a:r>
                        <a:rPr kumimoji="1" lang="ja-JP" altLang="en-US" sz="2400" dirty="0" smtClean="0">
                          <a:latin typeface="HGPｺﾞｼｯｸE" pitchFamily="50" charset="-128"/>
                          <a:ea typeface="HGPｺﾞｼｯｸE" pitchFamily="50" charset="-128"/>
                        </a:rPr>
                        <a:t>①運動療法</a:t>
                      </a:r>
                      <a:endParaRPr kumimoji="1" lang="ja-JP" altLang="en-US" sz="24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50000"/>
                        </a:lnSpc>
                      </a:pPr>
                      <a:r>
                        <a:rPr kumimoji="1" lang="ja-JP" altLang="en-US" sz="2800" dirty="0" smtClean="0">
                          <a:solidFill>
                            <a:srgbClr val="FF0000"/>
                          </a:solidFill>
                          <a:latin typeface="HGPｺﾞｼｯｸE" pitchFamily="50" charset="-128"/>
                          <a:ea typeface="HGPｺﾞｼｯｸE" pitchFamily="50" charset="-128"/>
                        </a:rPr>
                        <a:t>４９％</a:t>
                      </a:r>
                      <a:endParaRPr kumimoji="1" lang="ja-JP" altLang="en-US" sz="2800" dirty="0">
                        <a:solidFill>
                          <a:srgbClr val="FF0000"/>
                        </a:solidFill>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a:t>
                      </a:r>
                      <a:r>
                        <a:rPr kumimoji="1" lang="ja-JP" altLang="en-US" sz="2800" dirty="0" smtClean="0">
                          <a:solidFill>
                            <a:srgbClr val="FF0000"/>
                          </a:solidFill>
                          <a:latin typeface="HGPｺﾞｼｯｸE" pitchFamily="50" charset="-128"/>
                          <a:ea typeface="HGPｺﾞｼｯｸE" pitchFamily="50" charset="-128"/>
                        </a:rPr>
                        <a:t>４７％</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a:t>
                      </a:r>
                      <a:r>
                        <a:rPr kumimoji="1" lang="ja-JP" altLang="en-US" sz="2800" dirty="0" smtClean="0">
                          <a:solidFill>
                            <a:schemeClr val="tx1"/>
                          </a:solidFill>
                          <a:latin typeface="HGPｺﾞｼｯｸE" pitchFamily="50" charset="-128"/>
                          <a:ea typeface="HGPｺﾞｼｯｸE" pitchFamily="50" charset="-128"/>
                        </a:rPr>
                        <a:t>３３％</a:t>
                      </a:r>
                      <a:endParaRPr kumimoji="1" lang="ja-JP" altLang="en-US" sz="2800" dirty="0">
                        <a:solidFill>
                          <a:schemeClr val="tx1"/>
                        </a:solidFill>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864096">
                <a:tc>
                  <a:txBody>
                    <a:bodyPr/>
                    <a:lstStyle/>
                    <a:p>
                      <a:pPr algn="l">
                        <a:lnSpc>
                          <a:spcPct val="150000"/>
                        </a:lnSpc>
                      </a:pPr>
                      <a:r>
                        <a:rPr kumimoji="1" lang="ja-JP" altLang="en-US" sz="1800" dirty="0" smtClean="0">
                          <a:latin typeface="HGPｺﾞｼｯｸE" pitchFamily="50" charset="-128"/>
                          <a:ea typeface="HGPｺﾞｼｯｸE" pitchFamily="50" charset="-128"/>
                        </a:rPr>
                        <a:t>②食事療法</a:t>
                      </a:r>
                      <a:endParaRPr kumimoji="1" lang="en-US" altLang="ja-JP" sz="1800" dirty="0" smtClean="0">
                        <a:latin typeface="HGPｺﾞｼｯｸE" pitchFamily="50" charset="-128"/>
                        <a:ea typeface="HGPｺﾞｼｯｸE" pitchFamily="50" charset="-128"/>
                      </a:endParaRPr>
                    </a:p>
                    <a:p>
                      <a:pPr algn="l">
                        <a:lnSpc>
                          <a:spcPct val="150000"/>
                        </a:lnSpc>
                      </a:pPr>
                      <a:r>
                        <a:rPr kumimoji="1" lang="ja-JP" altLang="en-US" sz="1800" dirty="0" smtClean="0">
                          <a:latin typeface="HGPｺﾞｼｯｸE" pitchFamily="50" charset="-128"/>
                          <a:ea typeface="HGPｺﾞｼｯｸE" pitchFamily="50" charset="-128"/>
                        </a:rPr>
                        <a:t>（食物繊維の摂取）</a:t>
                      </a:r>
                      <a:endParaRPr kumimoji="1" lang="ja-JP" altLang="en-US" sz="1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３３％</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２１％</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０％</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720080">
                <a:tc>
                  <a:txBody>
                    <a:bodyPr/>
                    <a:lstStyle/>
                    <a:p>
                      <a:pPr algn="l">
                        <a:lnSpc>
                          <a:spcPct val="150000"/>
                        </a:lnSpc>
                      </a:pPr>
                      <a:r>
                        <a:rPr kumimoji="1" lang="ja-JP" altLang="en-US" sz="1800" dirty="0" smtClean="0">
                          <a:latin typeface="HGPｺﾞｼｯｸE" pitchFamily="50" charset="-128"/>
                          <a:ea typeface="HGPｺﾞｼｯｸE" pitchFamily="50" charset="-128"/>
                        </a:rPr>
                        <a:t>③食事療法</a:t>
                      </a:r>
                      <a:endParaRPr kumimoji="1" lang="en-US" altLang="ja-JP" sz="1800" dirty="0" smtClean="0">
                        <a:latin typeface="HGPｺﾞｼｯｸE" pitchFamily="50" charset="-128"/>
                        <a:ea typeface="HGPｺﾞｼｯｸE" pitchFamily="50" charset="-128"/>
                      </a:endParaRPr>
                    </a:p>
                    <a:p>
                      <a:pPr algn="l">
                        <a:lnSpc>
                          <a:spcPct val="150000"/>
                        </a:lnSpc>
                      </a:pPr>
                      <a:r>
                        <a:rPr kumimoji="1" lang="ja-JP" altLang="en-US" sz="1800" dirty="0" smtClean="0">
                          <a:latin typeface="HGPｺﾞｼｯｸE" pitchFamily="50" charset="-128"/>
                          <a:ea typeface="HGPｺﾞｼｯｸE" pitchFamily="50" charset="-128"/>
                        </a:rPr>
                        <a:t>（過食を避ける）</a:t>
                      </a:r>
                      <a:endParaRPr kumimoji="1" lang="ja-JP" altLang="en-US" sz="1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６％</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a:t>
                      </a:r>
                      <a:r>
                        <a:rPr kumimoji="1" lang="ja-JP" altLang="en-US" sz="2800" dirty="0" smtClean="0">
                          <a:solidFill>
                            <a:schemeClr val="tx1"/>
                          </a:solidFill>
                          <a:latin typeface="HGPｺﾞｼｯｸE" pitchFamily="50" charset="-128"/>
                          <a:ea typeface="HGPｺﾞｼｯｸE" pitchFamily="50" charset="-128"/>
                        </a:rPr>
                        <a:t>２１％</a:t>
                      </a:r>
                      <a:endParaRPr kumimoji="1" lang="ja-JP" altLang="en-US" sz="2800" dirty="0">
                        <a:solidFill>
                          <a:schemeClr val="tx1"/>
                        </a:solidFill>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150000"/>
                        </a:lnSpc>
                      </a:pPr>
                      <a:r>
                        <a:rPr kumimoji="1" lang="ja-JP" altLang="en-US" sz="2800" dirty="0" smtClean="0">
                          <a:solidFill>
                            <a:schemeClr val="dk1"/>
                          </a:solidFill>
                          <a:latin typeface="HGPｺﾞｼｯｸE" pitchFamily="50" charset="-128"/>
                          <a:ea typeface="HGPｺﾞｼｯｸE" pitchFamily="50" charset="-128"/>
                        </a:rPr>
                        <a:t>　</a:t>
                      </a:r>
                      <a:r>
                        <a:rPr kumimoji="1" lang="ja-JP" altLang="en-US" sz="2800" dirty="0" smtClean="0">
                          <a:solidFill>
                            <a:srgbClr val="FF0000"/>
                          </a:solidFill>
                          <a:latin typeface="HGPｺﾞｼｯｸE" pitchFamily="50" charset="-128"/>
                          <a:ea typeface="HGPｺﾞｼｯｸE" pitchFamily="50" charset="-128"/>
                        </a:rPr>
                        <a:t>６７％</a:t>
                      </a:r>
                      <a:endParaRPr kumimoji="1" lang="ja-JP" altLang="en-US" sz="2800" dirty="0">
                        <a:solidFill>
                          <a:srgbClr val="FF0000"/>
                        </a:solidFill>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806109">
                <a:tc>
                  <a:txBody>
                    <a:bodyPr/>
                    <a:lstStyle/>
                    <a:p>
                      <a:pPr algn="l">
                        <a:lnSpc>
                          <a:spcPct val="150000"/>
                        </a:lnSpc>
                      </a:pPr>
                      <a:r>
                        <a:rPr kumimoji="1" lang="ja-JP" altLang="en-US" sz="2400" dirty="0" smtClean="0">
                          <a:latin typeface="HGPｺﾞｼｯｸE" pitchFamily="50" charset="-128"/>
                          <a:ea typeface="HGPｺﾞｼｯｸE" pitchFamily="50" charset="-128"/>
                        </a:rPr>
                        <a:t>④禁煙</a:t>
                      </a:r>
                      <a:endParaRPr kumimoji="1" lang="ja-JP" altLang="en-US" sz="24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３％</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１１％</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０％</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r h="792088">
                <a:tc>
                  <a:txBody>
                    <a:bodyPr/>
                    <a:lstStyle/>
                    <a:p>
                      <a:pPr algn="l">
                        <a:lnSpc>
                          <a:spcPct val="150000"/>
                        </a:lnSpc>
                      </a:pPr>
                      <a:r>
                        <a:rPr kumimoji="1" lang="ja-JP" altLang="en-US" sz="1800" smtClean="0">
                          <a:latin typeface="HGPｺﾞｼｯｸE" pitchFamily="50" charset="-128"/>
                          <a:ea typeface="HGPｺﾞｼｯｸE" pitchFamily="50" charset="-128"/>
                        </a:rPr>
                        <a:t>⑤アルコール摂取の制限　　　　　　</a:t>
                      </a:r>
                      <a:r>
                        <a:rPr kumimoji="1" lang="ja-JP" altLang="en-US" sz="2400" smtClean="0">
                          <a:latin typeface="HGPｺﾞｼｯｸE" pitchFamily="50" charset="-128"/>
                          <a:ea typeface="HGPｺﾞｼｯｸE" pitchFamily="50" charset="-128"/>
                        </a:rPr>
                        <a:t>　　</a:t>
                      </a:r>
                      <a:endParaRPr kumimoji="1" lang="ja-JP" altLang="en-US" sz="24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９％</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０％</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150000"/>
                        </a:lnSpc>
                      </a:pPr>
                      <a:r>
                        <a:rPr kumimoji="1" lang="ja-JP" altLang="en-US" sz="2800" dirty="0" smtClean="0">
                          <a:latin typeface="HGPｺﾞｼｯｸE" pitchFamily="50" charset="-128"/>
                          <a:ea typeface="HGPｺﾞｼｯｸE" pitchFamily="50" charset="-128"/>
                        </a:rPr>
                        <a:t>　　０％</a:t>
                      </a:r>
                      <a:endParaRPr kumimoji="1" lang="ja-JP" altLang="en-US" sz="2800" dirty="0">
                        <a:latin typeface="HGPｺﾞｼｯｸE" pitchFamily="50" charset="-128"/>
                        <a:ea typeface="HGPｺﾞｼｯｸE"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r>
            </a:tbl>
          </a:graphicData>
        </a:graphic>
      </p:graphicFrame>
    </p:spTree>
    <p:extLst>
      <p:ext uri="{BB962C8B-B14F-4D97-AF65-F5344CB8AC3E}">
        <p14:creationId xmlns:p14="http://schemas.microsoft.com/office/powerpoint/2010/main" val="2490571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3498" y="1052736"/>
            <a:ext cx="8982998" cy="5472608"/>
          </a:xfrm>
        </p:spPr>
        <p:txBody>
          <a:bodyPr>
            <a:normAutofit/>
          </a:bodyPr>
          <a:lstStyle/>
          <a:p>
            <a:pPr lvl="0">
              <a:buFont typeface="Wingdings" panose="05000000000000000000" pitchFamily="2" charset="2"/>
              <a:buChar char="Ø"/>
              <a:defRPr/>
            </a:pPr>
            <a:r>
              <a:rPr kumimoji="1" lang="ja-JP" altLang="en-US" sz="2400" dirty="0" smtClean="0">
                <a:latin typeface="+mn-ea"/>
              </a:rPr>
              <a:t>異常が見つかった</a:t>
            </a:r>
            <a:r>
              <a:rPr lang="ja-JP" altLang="en-US" sz="2400" dirty="0">
                <a:latin typeface="+mn-ea"/>
              </a:rPr>
              <a:t>にも拘らず</a:t>
            </a:r>
            <a:r>
              <a:rPr lang="ja-JP" altLang="en-US" sz="2400" dirty="0" smtClean="0">
                <a:latin typeface="+mn-ea"/>
              </a:rPr>
              <a:t>受診勧奨を行わなかった理由として　</a:t>
            </a:r>
            <a:endParaRPr lang="en-US" altLang="ja-JP" sz="2400" dirty="0" smtClean="0">
              <a:latin typeface="+mn-ea"/>
            </a:endParaRPr>
          </a:p>
          <a:p>
            <a:pPr marL="0" lvl="0" indent="0">
              <a:buNone/>
              <a:defRPr/>
            </a:pPr>
            <a:r>
              <a:rPr lang="ja-JP" altLang="en-US" sz="2400" dirty="0" smtClean="0">
                <a:latin typeface="+mn-ea"/>
              </a:rPr>
              <a:t>　　</a:t>
            </a:r>
            <a:r>
              <a:rPr lang="ja-JP" altLang="en-US" sz="2400" dirty="0" smtClean="0">
                <a:solidFill>
                  <a:srgbClr val="FF0000"/>
                </a:solidFill>
                <a:latin typeface="+mn-ea"/>
              </a:rPr>
              <a:t>１</a:t>
            </a:r>
            <a:r>
              <a:rPr lang="ja-JP" altLang="en-US" sz="2400" dirty="0">
                <a:solidFill>
                  <a:srgbClr val="FF0000"/>
                </a:solidFill>
                <a:latin typeface="+mn-ea"/>
              </a:rPr>
              <a:t>．</a:t>
            </a:r>
            <a:r>
              <a:rPr lang="ja-JP" altLang="en-US" sz="2400" dirty="0" smtClean="0">
                <a:solidFill>
                  <a:srgbClr val="FF0000"/>
                </a:solidFill>
                <a:latin typeface="+mn-ea"/>
              </a:rPr>
              <a:t>既</a:t>
            </a:r>
            <a:r>
              <a:rPr lang="ja-JP" altLang="en-US" sz="2400" dirty="0">
                <a:solidFill>
                  <a:srgbClr val="FF0000"/>
                </a:solidFill>
                <a:latin typeface="+mn-ea"/>
              </a:rPr>
              <a:t>に治療を行っている。（継続的な受診あり</a:t>
            </a:r>
            <a:r>
              <a:rPr lang="ja-JP" altLang="en-US" sz="2400" dirty="0" smtClean="0">
                <a:solidFill>
                  <a:srgbClr val="FF0000"/>
                </a:solidFill>
                <a:latin typeface="+mn-ea"/>
              </a:rPr>
              <a:t>）</a:t>
            </a:r>
            <a:endParaRPr lang="en-US" altLang="ja-JP" sz="2400" dirty="0" smtClean="0">
              <a:solidFill>
                <a:srgbClr val="FF0000"/>
              </a:solidFill>
              <a:latin typeface="+mn-ea"/>
            </a:endParaRPr>
          </a:p>
          <a:p>
            <a:pPr marL="0" lvl="0" indent="0">
              <a:buNone/>
              <a:defRPr/>
            </a:pPr>
            <a:r>
              <a:rPr lang="ja-JP" altLang="en-US" sz="2400" dirty="0" smtClean="0">
                <a:latin typeface="+mn-ea"/>
              </a:rPr>
              <a:t>　　</a:t>
            </a:r>
            <a:r>
              <a:rPr lang="ja-JP" altLang="en-US" sz="2400" dirty="0" smtClean="0">
                <a:solidFill>
                  <a:srgbClr val="FF0000"/>
                </a:solidFill>
                <a:latin typeface="+mn-ea"/>
              </a:rPr>
              <a:t>２．極端</a:t>
            </a:r>
            <a:r>
              <a:rPr lang="ja-JP" altLang="en-US" sz="2400" dirty="0">
                <a:solidFill>
                  <a:srgbClr val="FF0000"/>
                </a:solidFill>
                <a:latin typeface="+mn-ea"/>
              </a:rPr>
              <a:t>に高値ではないので受診勧奨は</a:t>
            </a:r>
            <a:r>
              <a:rPr lang="ja-JP" altLang="en-US" sz="2400" dirty="0" smtClean="0">
                <a:solidFill>
                  <a:srgbClr val="FF0000"/>
                </a:solidFill>
                <a:latin typeface="+mn-ea"/>
              </a:rPr>
              <a:t>行わず指導を行った。</a:t>
            </a:r>
            <a:endParaRPr lang="en-US" altLang="ja-JP" sz="2400" dirty="0" smtClean="0">
              <a:solidFill>
                <a:srgbClr val="FF0000"/>
              </a:solidFill>
              <a:latin typeface="+mn-ea"/>
            </a:endParaRPr>
          </a:p>
          <a:p>
            <a:pPr marL="0" lvl="0" indent="0">
              <a:buNone/>
              <a:defRPr/>
            </a:pPr>
            <a:r>
              <a:rPr lang="ja-JP" altLang="en-US" sz="2400" dirty="0">
                <a:latin typeface="+mn-ea"/>
              </a:rPr>
              <a:t>　</a:t>
            </a:r>
            <a:r>
              <a:rPr lang="ja-JP" altLang="en-US" sz="2400" dirty="0" smtClean="0">
                <a:latin typeface="+mn-ea"/>
              </a:rPr>
              <a:t>　という大きく２つの理由があった。</a:t>
            </a:r>
            <a:endParaRPr lang="en-US" altLang="ja-JP" sz="2400" dirty="0" smtClean="0">
              <a:latin typeface="+mn-ea"/>
            </a:endParaRPr>
          </a:p>
          <a:p>
            <a:pPr marL="0" lvl="0" indent="0">
              <a:buNone/>
              <a:defRPr/>
            </a:pPr>
            <a:r>
              <a:rPr lang="ja-JP" altLang="en-US" sz="2400" dirty="0">
                <a:latin typeface="+mn-ea"/>
              </a:rPr>
              <a:t>　</a:t>
            </a:r>
            <a:r>
              <a:rPr lang="ja-JP" altLang="en-US" sz="2400" dirty="0" smtClean="0">
                <a:latin typeface="+mn-ea"/>
              </a:rPr>
              <a:t>　これらの理由で受診勧奨を行わなかった場合でも、指導を行って　　　</a:t>
            </a:r>
            <a:endParaRPr lang="en-US" altLang="ja-JP" sz="2400" dirty="0" smtClean="0">
              <a:latin typeface="+mn-ea"/>
            </a:endParaRPr>
          </a:p>
          <a:p>
            <a:pPr marL="0" lvl="0" indent="0">
              <a:buNone/>
              <a:defRPr/>
            </a:pPr>
            <a:r>
              <a:rPr lang="ja-JP" altLang="en-US" sz="2400" dirty="0">
                <a:latin typeface="+mn-ea"/>
              </a:rPr>
              <a:t>　</a:t>
            </a:r>
            <a:r>
              <a:rPr lang="ja-JP" altLang="en-US" sz="2400" dirty="0" smtClean="0">
                <a:latin typeface="+mn-ea"/>
              </a:rPr>
              <a:t>　いる場合が多く、病気やその予備軍の早期発見には繋がって</a:t>
            </a:r>
            <a:r>
              <a:rPr lang="ja-JP" altLang="en-US" sz="2400" dirty="0" err="1" smtClean="0">
                <a:latin typeface="+mn-ea"/>
              </a:rPr>
              <a:t>い</a:t>
            </a:r>
            <a:r>
              <a:rPr lang="ja-JP" altLang="en-US" sz="2400" dirty="0" smtClean="0">
                <a:latin typeface="+mn-ea"/>
              </a:rPr>
              <a:t>　　</a:t>
            </a:r>
            <a:endParaRPr lang="en-US" altLang="ja-JP" sz="2400" dirty="0" smtClean="0">
              <a:latin typeface="+mn-ea"/>
            </a:endParaRPr>
          </a:p>
          <a:p>
            <a:pPr marL="0" lvl="0" indent="0">
              <a:buNone/>
              <a:defRPr/>
            </a:pPr>
            <a:r>
              <a:rPr lang="ja-JP" altLang="en-US" sz="2400" dirty="0">
                <a:latin typeface="+mn-ea"/>
              </a:rPr>
              <a:t>　</a:t>
            </a:r>
            <a:r>
              <a:rPr lang="ja-JP" altLang="en-US" sz="2400" dirty="0" smtClean="0">
                <a:latin typeface="+mn-ea"/>
              </a:rPr>
              <a:t>　</a:t>
            </a:r>
            <a:r>
              <a:rPr lang="ja-JP" altLang="en-US" sz="2400" dirty="0" err="1" smtClean="0">
                <a:latin typeface="+mn-ea"/>
              </a:rPr>
              <a:t>ると</a:t>
            </a:r>
            <a:r>
              <a:rPr lang="ja-JP" altLang="en-US" sz="2400" dirty="0" smtClean="0">
                <a:latin typeface="+mn-ea"/>
              </a:rPr>
              <a:t>考えられる。</a:t>
            </a:r>
            <a:endParaRPr lang="en-US" altLang="ja-JP" sz="2400" dirty="0" smtClean="0">
              <a:latin typeface="+mn-ea"/>
            </a:endParaRPr>
          </a:p>
          <a:p>
            <a:pPr lvl="0">
              <a:buFont typeface="Wingdings" panose="05000000000000000000" pitchFamily="2" charset="2"/>
              <a:buChar char="Ø"/>
              <a:defRPr/>
            </a:pPr>
            <a:endParaRPr lang="en-US" altLang="ja-JP" sz="2400" dirty="0" smtClean="0">
              <a:latin typeface="+mn-ea"/>
            </a:endParaRPr>
          </a:p>
          <a:p>
            <a:pPr lvl="0">
              <a:buFont typeface="Wingdings" panose="05000000000000000000" pitchFamily="2" charset="2"/>
              <a:buChar char="Ø"/>
              <a:defRPr/>
            </a:pPr>
            <a:r>
              <a:rPr lang="ja-JP" altLang="en-US" sz="2400" dirty="0" smtClean="0">
                <a:latin typeface="+mn-ea"/>
              </a:rPr>
              <a:t>異常が見つかったら何れの場合にも受診勧奨を行えばいいというのではなく、</a:t>
            </a:r>
            <a:r>
              <a:rPr lang="ja-JP" altLang="en-US" sz="2400" dirty="0" smtClean="0">
                <a:solidFill>
                  <a:srgbClr val="0070C0"/>
                </a:solidFill>
                <a:latin typeface="+mn-ea"/>
              </a:rPr>
              <a:t>薬歴からの情報や測定者との会話等から、背景を把握した上で測定</a:t>
            </a:r>
            <a:r>
              <a:rPr lang="ja-JP" altLang="en-US" sz="2400" dirty="0">
                <a:solidFill>
                  <a:srgbClr val="0070C0"/>
                </a:solidFill>
                <a:latin typeface="+mn-ea"/>
              </a:rPr>
              <a:t>者</a:t>
            </a:r>
            <a:r>
              <a:rPr lang="ja-JP" altLang="en-US" sz="2400" dirty="0" smtClean="0">
                <a:solidFill>
                  <a:srgbClr val="0070C0"/>
                </a:solidFill>
                <a:latin typeface="+mn-ea"/>
              </a:rPr>
              <a:t>にあった適切な指導を行うことが重要</a:t>
            </a:r>
            <a:r>
              <a:rPr lang="ja-JP" altLang="en-US" sz="2400" dirty="0" smtClean="0">
                <a:latin typeface="+mn-ea"/>
              </a:rPr>
              <a:t>だと考えた。</a:t>
            </a:r>
            <a:endParaRPr lang="en-US" altLang="ja-JP" sz="2400" dirty="0" smtClean="0">
              <a:latin typeface="+mn-ea"/>
            </a:endParaRPr>
          </a:p>
        </p:txBody>
      </p:sp>
      <p:sp>
        <p:nvSpPr>
          <p:cNvPr id="4" name="角丸四角形 3"/>
          <p:cNvSpPr/>
          <p:nvPr/>
        </p:nvSpPr>
        <p:spPr>
          <a:xfrm>
            <a:off x="1088613" y="116632"/>
            <a:ext cx="6840760"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dirty="0" smtClean="0"/>
              <a:t>考　察　</a:t>
            </a:r>
            <a:endParaRPr kumimoji="1" lang="ja-JP" altLang="en-US" sz="2800" dirty="0"/>
          </a:p>
        </p:txBody>
      </p:sp>
    </p:spTree>
    <p:extLst>
      <p:ext uri="{BB962C8B-B14F-4D97-AF65-F5344CB8AC3E}">
        <p14:creationId xmlns:p14="http://schemas.microsoft.com/office/powerpoint/2010/main" val="2420821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67544" y="2492896"/>
            <a:ext cx="8280920" cy="3046988"/>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400" dirty="0" smtClean="0">
                <a:latin typeface="+mn-ea"/>
                <a:ea typeface="+mn-ea"/>
              </a:rPr>
              <a:t>今回の調査期間中、店舗毎に測定器の設置場所に違いが</a:t>
            </a:r>
            <a:endParaRPr kumimoji="1" lang="en-US" altLang="ja-JP" sz="2400" dirty="0" smtClean="0">
              <a:latin typeface="+mn-ea"/>
              <a:ea typeface="+mn-ea"/>
            </a:endParaRPr>
          </a:p>
          <a:p>
            <a:r>
              <a:rPr kumimoji="1" lang="ja-JP" altLang="en-US" sz="2400" dirty="0" smtClean="0">
                <a:latin typeface="+mn-ea"/>
                <a:ea typeface="+mn-ea"/>
              </a:rPr>
              <a:t>　　あった</a:t>
            </a:r>
            <a:r>
              <a:rPr lang="ja-JP" altLang="en-US" sz="2400" dirty="0" smtClean="0">
                <a:latin typeface="+mn-ea"/>
                <a:ea typeface="+mn-ea"/>
              </a:rPr>
              <a:t>。今回の調査で</a:t>
            </a:r>
            <a:r>
              <a:rPr kumimoji="1" lang="ja-JP" altLang="en-US" sz="2400" dirty="0" smtClean="0">
                <a:latin typeface="+mn-ea"/>
                <a:ea typeface="+mn-ea"/>
              </a:rPr>
              <a:t>耳鼻科門前の薬局において測定者が</a:t>
            </a:r>
            <a:endParaRPr kumimoji="1" lang="en-US" altLang="ja-JP" sz="2400" dirty="0" smtClean="0">
              <a:latin typeface="+mn-ea"/>
              <a:ea typeface="+mn-ea"/>
            </a:endParaRPr>
          </a:p>
          <a:p>
            <a:r>
              <a:rPr lang="ja-JP" altLang="en-US" sz="2400" dirty="0">
                <a:latin typeface="+mn-ea"/>
                <a:ea typeface="+mn-ea"/>
              </a:rPr>
              <a:t>　</a:t>
            </a:r>
            <a:r>
              <a:rPr lang="ja-JP" altLang="en-US" sz="2400" dirty="0" smtClean="0">
                <a:latin typeface="+mn-ea"/>
                <a:ea typeface="+mn-ea"/>
              </a:rPr>
              <a:t>　</a:t>
            </a:r>
            <a:r>
              <a:rPr kumimoji="1" lang="ja-JP" altLang="en-US" sz="2400" dirty="0" smtClean="0">
                <a:latin typeface="+mn-ea"/>
                <a:ea typeface="+mn-ea"/>
              </a:rPr>
              <a:t>多くなったが</a:t>
            </a:r>
            <a:r>
              <a:rPr lang="ja-JP" altLang="en-US" sz="2400" dirty="0" smtClean="0">
                <a:latin typeface="+mn-ea"/>
                <a:ea typeface="+mn-ea"/>
              </a:rPr>
              <a:t>、</a:t>
            </a:r>
            <a:r>
              <a:rPr kumimoji="1" lang="ja-JP" altLang="en-US" sz="2400" dirty="0" smtClean="0">
                <a:latin typeface="+mn-ea"/>
                <a:ea typeface="+mn-ea"/>
              </a:rPr>
              <a:t>店舗面積が狭く測定機器を受付・投薬口目前</a:t>
            </a:r>
            <a:endParaRPr kumimoji="1" lang="en-US" altLang="ja-JP" sz="2400" dirty="0" smtClean="0">
              <a:latin typeface="+mn-ea"/>
              <a:ea typeface="+mn-ea"/>
            </a:endParaRPr>
          </a:p>
          <a:p>
            <a:r>
              <a:rPr lang="ja-JP" altLang="en-US" sz="2400" dirty="0">
                <a:latin typeface="+mn-ea"/>
                <a:ea typeface="+mn-ea"/>
              </a:rPr>
              <a:t>　</a:t>
            </a:r>
            <a:r>
              <a:rPr lang="ja-JP" altLang="en-US" sz="2400" dirty="0" smtClean="0">
                <a:latin typeface="+mn-ea"/>
                <a:ea typeface="+mn-ea"/>
              </a:rPr>
              <a:t>　</a:t>
            </a:r>
            <a:r>
              <a:rPr kumimoji="1" lang="ja-JP" altLang="en-US" sz="2400" dirty="0" smtClean="0">
                <a:latin typeface="+mn-ea"/>
                <a:ea typeface="+mn-ea"/>
              </a:rPr>
              <a:t>に設置したことで他店舗より多くの来局者に対して平等かつ</a:t>
            </a:r>
            <a:endParaRPr kumimoji="1" lang="en-US" altLang="ja-JP" sz="2400" dirty="0" smtClean="0">
              <a:latin typeface="+mn-ea"/>
              <a:ea typeface="+mn-ea"/>
            </a:endParaRPr>
          </a:p>
          <a:p>
            <a:r>
              <a:rPr lang="ja-JP" altLang="en-US" sz="2400" dirty="0">
                <a:latin typeface="+mn-ea"/>
                <a:ea typeface="+mn-ea"/>
              </a:rPr>
              <a:t>　</a:t>
            </a:r>
            <a:r>
              <a:rPr lang="ja-JP" altLang="en-US" sz="2400" dirty="0" smtClean="0">
                <a:latin typeface="+mn-ea"/>
                <a:ea typeface="+mn-ea"/>
              </a:rPr>
              <a:t>　</a:t>
            </a:r>
            <a:r>
              <a:rPr kumimoji="1" lang="ja-JP" altLang="en-US" sz="2400" dirty="0" smtClean="0">
                <a:latin typeface="+mn-ea"/>
                <a:ea typeface="+mn-ea"/>
              </a:rPr>
              <a:t>偏りのない声掛けが出来る環境にあったことが要因の一つ</a:t>
            </a:r>
            <a:endParaRPr kumimoji="1" lang="en-US" altLang="ja-JP" sz="2400" dirty="0" smtClean="0">
              <a:latin typeface="+mn-ea"/>
              <a:ea typeface="+mn-ea"/>
            </a:endParaRPr>
          </a:p>
          <a:p>
            <a:r>
              <a:rPr lang="ja-JP" altLang="en-US" sz="2400" dirty="0">
                <a:latin typeface="+mn-ea"/>
                <a:ea typeface="+mn-ea"/>
              </a:rPr>
              <a:t>　</a:t>
            </a:r>
            <a:r>
              <a:rPr lang="ja-JP" altLang="en-US" sz="2400" dirty="0" smtClean="0">
                <a:latin typeface="+mn-ea"/>
                <a:ea typeface="+mn-ea"/>
              </a:rPr>
              <a:t>　</a:t>
            </a:r>
            <a:r>
              <a:rPr kumimoji="1" lang="ja-JP" altLang="en-US" sz="2400" dirty="0" smtClean="0">
                <a:latin typeface="+mn-ea"/>
                <a:ea typeface="+mn-ea"/>
              </a:rPr>
              <a:t>であると</a:t>
            </a:r>
            <a:r>
              <a:rPr lang="ja-JP" altLang="en-US" sz="2400" dirty="0" smtClean="0">
                <a:latin typeface="+mn-ea"/>
                <a:ea typeface="+mn-ea"/>
              </a:rPr>
              <a:t>考えられ</a:t>
            </a:r>
            <a:r>
              <a:rPr lang="ja-JP" altLang="en-US" sz="2400" dirty="0">
                <a:latin typeface="+mn-ea"/>
                <a:ea typeface="+mn-ea"/>
              </a:rPr>
              <a:t>る</a:t>
            </a:r>
            <a:r>
              <a:rPr kumimoji="1" lang="ja-JP" altLang="en-US" sz="2400" dirty="0" smtClean="0">
                <a:latin typeface="+mn-ea"/>
                <a:ea typeface="+mn-ea"/>
              </a:rPr>
              <a:t>。　</a:t>
            </a:r>
            <a:endParaRPr kumimoji="1" lang="en-US" altLang="ja-JP" sz="2400" dirty="0" smtClean="0">
              <a:latin typeface="+mn-ea"/>
              <a:ea typeface="+mn-ea"/>
            </a:endParaRPr>
          </a:p>
          <a:p>
            <a:endParaRPr lang="en-US" altLang="ja-JP" sz="2400" dirty="0">
              <a:latin typeface="+mn-ea"/>
              <a:ea typeface="+mn-ea"/>
            </a:endParaRPr>
          </a:p>
          <a:p>
            <a:endParaRPr kumimoji="1" lang="ja-JP" altLang="en-US" sz="2400" dirty="0">
              <a:latin typeface="+mn-ea"/>
              <a:ea typeface="+mn-ea"/>
            </a:endParaRPr>
          </a:p>
        </p:txBody>
      </p:sp>
      <p:sp>
        <p:nvSpPr>
          <p:cNvPr id="2" name="角丸四角形 1"/>
          <p:cNvSpPr/>
          <p:nvPr/>
        </p:nvSpPr>
        <p:spPr>
          <a:xfrm>
            <a:off x="899592" y="620688"/>
            <a:ext cx="7416824"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800" dirty="0" smtClean="0"/>
              <a:t>考　察　</a:t>
            </a:r>
            <a:endParaRPr kumimoji="1" lang="ja-JP" altLang="en-US" sz="2800" dirty="0"/>
          </a:p>
        </p:txBody>
      </p:sp>
    </p:spTree>
    <p:extLst>
      <p:ext uri="{BB962C8B-B14F-4D97-AF65-F5344CB8AC3E}">
        <p14:creationId xmlns:p14="http://schemas.microsoft.com/office/powerpoint/2010/main" val="1651152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上リボン 4"/>
          <p:cNvSpPr/>
          <p:nvPr/>
        </p:nvSpPr>
        <p:spPr>
          <a:xfrm>
            <a:off x="899592" y="188640"/>
            <a:ext cx="7704856" cy="893713"/>
          </a:xfrm>
          <a:prstGeom prst="ribbon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t>結　語</a:t>
            </a:r>
            <a:endParaRPr kumimoji="1" lang="ja-JP" altLang="en-US" sz="3200" dirty="0"/>
          </a:p>
        </p:txBody>
      </p:sp>
      <p:sp>
        <p:nvSpPr>
          <p:cNvPr id="8" name="正方形/長方形 7"/>
          <p:cNvSpPr/>
          <p:nvPr/>
        </p:nvSpPr>
        <p:spPr>
          <a:xfrm>
            <a:off x="251520" y="1556792"/>
            <a:ext cx="8694712" cy="4562178"/>
          </a:xfrm>
          <a:prstGeom prst="rect">
            <a:avLst/>
          </a:prstGeom>
          <a:solidFill>
            <a:srgbClr val="FFFFCC"/>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400" dirty="0" smtClean="0">
                <a:solidFill>
                  <a:srgbClr val="FF0000"/>
                </a:solidFill>
              </a:rPr>
              <a:t>調査症例のうち約３５％の症例で何らかの異常値が発見され、１３例</a:t>
            </a:r>
            <a:r>
              <a:rPr lang="ja-JP" altLang="en-US" sz="2400" dirty="0" smtClean="0">
                <a:solidFill>
                  <a:schemeClr val="accent2">
                    <a:lumMod val="75000"/>
                  </a:schemeClr>
                </a:solidFill>
              </a:rPr>
              <a:t>（全体の約１０％、異常値を示した症例中約３０％）</a:t>
            </a:r>
            <a:r>
              <a:rPr lang="ja-JP" altLang="en-US" sz="2400" dirty="0" smtClean="0">
                <a:solidFill>
                  <a:srgbClr val="FF0000"/>
                </a:solidFill>
              </a:rPr>
              <a:t>が受診勧奨に繋がった</a:t>
            </a:r>
            <a:r>
              <a:rPr lang="ja-JP" altLang="en-US" sz="2400" dirty="0" smtClean="0">
                <a:solidFill>
                  <a:schemeClr val="tx1"/>
                </a:solidFill>
              </a:rPr>
              <a:t>こと</a:t>
            </a:r>
            <a:r>
              <a:rPr lang="ja-JP" altLang="en-US" sz="2400" dirty="0" smtClean="0"/>
              <a:t>は、未病の早期発見に寄与する可能性を示してくれたといえる。</a:t>
            </a:r>
            <a:endParaRPr lang="en-US" altLang="ja-JP" sz="2400" dirty="0" smtClean="0"/>
          </a:p>
          <a:p>
            <a:endParaRPr lang="en-US" altLang="ja-JP" sz="2400" dirty="0"/>
          </a:p>
          <a:p>
            <a:r>
              <a:rPr lang="ja-JP" altLang="en-US" sz="2400" dirty="0" smtClean="0"/>
              <a:t>今回の調査では薬局間における設置場所に差異があったことから客観的な検討が出来たとは言い難い。</a:t>
            </a:r>
            <a:endParaRPr lang="en-US" altLang="ja-JP" sz="2400" dirty="0" smtClean="0"/>
          </a:p>
          <a:p>
            <a:r>
              <a:rPr lang="ja-JP" altLang="en-US" sz="2400" dirty="0"/>
              <a:t>今回</a:t>
            </a:r>
            <a:r>
              <a:rPr lang="ja-JP" altLang="en-US" sz="2400" dirty="0" smtClean="0"/>
              <a:t>の調査をふまえグループ全体として設置場所をできるだけ投薬口目前、受付の近くに設置するように見直しを行い、声掛けを積極的にすることで、測定者を増やし、更なる患者発掘・受診勧奨につなげていけるように、今後も取り組みを継続していきたいと考えている。</a:t>
            </a:r>
          </a:p>
        </p:txBody>
      </p:sp>
    </p:spTree>
    <p:extLst>
      <p:ext uri="{BB962C8B-B14F-4D97-AF65-F5344CB8AC3E}">
        <p14:creationId xmlns:p14="http://schemas.microsoft.com/office/powerpoint/2010/main" val="3848314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468313" y="1949118"/>
            <a:ext cx="8353425" cy="3533275"/>
          </a:xfrm>
        </p:spPr>
        <p:txBody>
          <a:bodyPr anchor="ctr">
            <a:spAutoFit/>
          </a:bodyPr>
          <a:lstStyle/>
          <a:p>
            <a:pPr algn="l" eaLnBrk="1" hangingPunct="1">
              <a:lnSpc>
                <a:spcPct val="130000"/>
              </a:lnSpc>
            </a:pPr>
            <a:r>
              <a:rPr lang="ja-JP" altLang="en-US" dirty="0" smtClean="0"/>
              <a:t>　</a:t>
            </a:r>
            <a:r>
              <a:rPr lang="ja-JP" altLang="en-US" sz="2800" dirty="0" smtClean="0">
                <a:solidFill>
                  <a:schemeClr val="tx1"/>
                </a:solidFill>
                <a:latin typeface="+mn-ea"/>
              </a:rPr>
              <a:t>血圧計・体脂肪計・血糖測定器を設置し、薬局で手軽に簡易測定をしていただ</a:t>
            </a:r>
            <a:r>
              <a:rPr lang="ja-JP" altLang="en-US" sz="2800" dirty="0">
                <a:solidFill>
                  <a:schemeClr val="tx1"/>
                </a:solidFill>
                <a:latin typeface="+mn-ea"/>
              </a:rPr>
              <a:t>き</a:t>
            </a:r>
            <a:r>
              <a:rPr lang="ja-JP" altLang="en-US" sz="2800" dirty="0" smtClean="0">
                <a:solidFill>
                  <a:schemeClr val="tx1"/>
                </a:solidFill>
                <a:latin typeface="+mn-ea"/>
              </a:rPr>
              <a:t>、健康相談等を行う試みを行ってきました。そこで今回、店頭に設置された各種測定器の使用頻度、簡易測定で異常が見つかった場合の受診勧奨頻度</a:t>
            </a:r>
            <a:r>
              <a:rPr lang="ja-JP" altLang="en-US" sz="2800" dirty="0">
                <a:solidFill>
                  <a:schemeClr val="tx1"/>
                </a:solidFill>
                <a:latin typeface="+mn-ea"/>
              </a:rPr>
              <a:t>、</a:t>
            </a:r>
            <a:r>
              <a:rPr lang="ja-JP" altLang="en-US" sz="2800" dirty="0" smtClean="0">
                <a:solidFill>
                  <a:schemeClr val="tx1"/>
                </a:solidFill>
                <a:latin typeface="+mn-ea"/>
              </a:rPr>
              <a:t>健康相談の取り組みの現状等について</a:t>
            </a:r>
            <a:r>
              <a:rPr lang="ja-JP" altLang="en-US" sz="2800" dirty="0">
                <a:solidFill>
                  <a:schemeClr val="tx1"/>
                </a:solidFill>
                <a:latin typeface="+mn-ea"/>
              </a:rPr>
              <a:t>検討</a:t>
            </a:r>
            <a:r>
              <a:rPr lang="ja-JP" altLang="en-US" sz="2800" dirty="0" smtClean="0">
                <a:solidFill>
                  <a:schemeClr val="tx1"/>
                </a:solidFill>
                <a:latin typeface="+mn-ea"/>
              </a:rPr>
              <a:t>を</a:t>
            </a:r>
            <a:r>
              <a:rPr lang="ja-JP" altLang="en-US" sz="2800" dirty="0">
                <a:solidFill>
                  <a:schemeClr val="tx1"/>
                </a:solidFill>
                <a:latin typeface="+mn-ea"/>
              </a:rPr>
              <a:t>行った</a:t>
            </a:r>
            <a:r>
              <a:rPr lang="ja-JP" altLang="en-US" sz="2800" dirty="0" smtClean="0">
                <a:solidFill>
                  <a:schemeClr val="tx1"/>
                </a:solidFill>
                <a:latin typeface="+mn-ea"/>
              </a:rPr>
              <a:t>。</a:t>
            </a:r>
          </a:p>
        </p:txBody>
      </p:sp>
      <p:sp>
        <p:nvSpPr>
          <p:cNvPr id="3075" name="テキスト ボックス 2"/>
          <p:cNvSpPr txBox="1">
            <a:spLocks noChangeArrowheads="1"/>
          </p:cNvSpPr>
          <p:nvPr/>
        </p:nvSpPr>
        <p:spPr bwMode="auto">
          <a:xfrm>
            <a:off x="468313" y="980728"/>
            <a:ext cx="1655415" cy="646331"/>
          </a:xfrm>
          <a:prstGeom prst="rect">
            <a:avLst/>
          </a:prstGeom>
          <a:ln/>
        </p:spPr>
        <p:style>
          <a:lnRef idx="0">
            <a:schemeClr val="accent1"/>
          </a:lnRef>
          <a:fillRef idx="3">
            <a:schemeClr val="accent1"/>
          </a:fillRef>
          <a:effectRef idx="3">
            <a:schemeClr val="accent1"/>
          </a:effectRef>
          <a:fontRef idx="minor">
            <a:schemeClr val="lt1"/>
          </a:fontRef>
        </p:style>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3600" dirty="0" smtClean="0">
                <a:solidFill>
                  <a:schemeClr val="bg1"/>
                </a:solidFill>
                <a:latin typeface="+mn-ea"/>
                <a:ea typeface="+mn-ea"/>
              </a:rPr>
              <a:t>目　的</a:t>
            </a:r>
            <a:endParaRPr lang="ja-JP" altLang="en-US" sz="3600" dirty="0">
              <a:solidFill>
                <a:schemeClr val="bg1"/>
              </a:solidFill>
              <a:latin typeface="+mn-ea"/>
              <a:ea typeface="+mn-ea"/>
            </a:endParaRPr>
          </a:p>
        </p:txBody>
      </p:sp>
    </p:spTree>
    <p:extLst>
      <p:ext uri="{BB962C8B-B14F-4D97-AF65-F5344CB8AC3E}">
        <p14:creationId xmlns:p14="http://schemas.microsoft.com/office/powerpoint/2010/main" val="3259299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92621" y="1700808"/>
            <a:ext cx="8640960" cy="5024932"/>
          </a:xfrm>
        </p:spPr>
        <p:txBody>
          <a:bodyPr>
            <a:normAutofit/>
          </a:bodyPr>
          <a:lstStyle/>
          <a:p>
            <a:pPr>
              <a:buFont typeface="Wingdings" panose="05000000000000000000" pitchFamily="2" charset="2"/>
              <a:buChar char="Ø"/>
            </a:pPr>
            <a:r>
              <a:rPr lang="ja-JP" altLang="en-US" sz="2800" dirty="0" smtClean="0"/>
              <a:t>調査期間：平成</a:t>
            </a:r>
            <a:r>
              <a:rPr lang="en-US" altLang="ja-JP" sz="2800" dirty="0" smtClean="0"/>
              <a:t>26</a:t>
            </a:r>
            <a:r>
              <a:rPr lang="ja-JP" altLang="en-US" sz="2800" dirty="0" smtClean="0"/>
              <a:t>年</a:t>
            </a:r>
            <a:r>
              <a:rPr lang="en-US" altLang="ja-JP" sz="2800" dirty="0" smtClean="0"/>
              <a:t>1</a:t>
            </a:r>
            <a:r>
              <a:rPr lang="ja-JP" altLang="en-US" sz="2800" dirty="0" smtClean="0"/>
              <a:t>月</a:t>
            </a:r>
            <a:r>
              <a:rPr lang="en-US" altLang="ja-JP" sz="2800" dirty="0" smtClean="0"/>
              <a:t>21</a:t>
            </a:r>
            <a:r>
              <a:rPr lang="ja-JP" altLang="en-US" sz="2800" dirty="0" smtClean="0"/>
              <a:t>日～</a:t>
            </a:r>
            <a:r>
              <a:rPr lang="en-US" altLang="ja-JP" sz="2800" dirty="0" smtClean="0"/>
              <a:t>3</a:t>
            </a:r>
            <a:r>
              <a:rPr lang="ja-JP" altLang="en-US" sz="2800" dirty="0" smtClean="0"/>
              <a:t>月</a:t>
            </a:r>
            <a:r>
              <a:rPr lang="en-US" altLang="ja-JP" sz="2800" dirty="0" smtClean="0"/>
              <a:t>30</a:t>
            </a:r>
            <a:r>
              <a:rPr lang="ja-JP" altLang="en-US" sz="2800" dirty="0" smtClean="0"/>
              <a:t>日</a:t>
            </a:r>
            <a:endParaRPr lang="en-US" altLang="ja-JP" sz="2800" dirty="0" smtClean="0"/>
          </a:p>
          <a:p>
            <a:pPr>
              <a:buFont typeface="Wingdings" panose="05000000000000000000" pitchFamily="2" charset="2"/>
              <a:buChar char="Ø"/>
            </a:pPr>
            <a:r>
              <a:rPr kumimoji="1" lang="ja-JP" altLang="en-US" sz="2800" dirty="0" smtClean="0"/>
              <a:t>対象：四国調剤グループ</a:t>
            </a:r>
            <a:r>
              <a:rPr kumimoji="1" lang="en-US" altLang="ja-JP" sz="2800" dirty="0" smtClean="0"/>
              <a:t>11</a:t>
            </a:r>
            <a:r>
              <a:rPr kumimoji="1" lang="ja-JP" altLang="en-US" sz="2800" dirty="0" smtClean="0"/>
              <a:t>店舗</a:t>
            </a:r>
            <a:endParaRPr kumimoji="1" lang="en-US" altLang="ja-JP" sz="2800" dirty="0" smtClean="0"/>
          </a:p>
          <a:p>
            <a:pPr>
              <a:buFont typeface="Wingdings" panose="05000000000000000000" pitchFamily="2" charset="2"/>
              <a:buChar char="Ø"/>
            </a:pPr>
            <a:r>
              <a:rPr lang="ja-JP" altLang="en-US" sz="2800" dirty="0" smtClean="0"/>
              <a:t>調査項目：</a:t>
            </a:r>
            <a:r>
              <a:rPr lang="ja-JP" altLang="ja-JP" sz="2800" dirty="0" smtClean="0"/>
              <a:t>検査を行った</a:t>
            </a:r>
            <a:r>
              <a:rPr lang="ja-JP" altLang="en-US" sz="2800" dirty="0"/>
              <a:t>顧客</a:t>
            </a:r>
            <a:r>
              <a:rPr lang="ja-JP" altLang="ja-JP" sz="2800" dirty="0" smtClean="0"/>
              <a:t>情報、測定結果</a:t>
            </a:r>
            <a:r>
              <a:rPr lang="ja-JP" altLang="en-US" sz="2800" dirty="0" smtClean="0"/>
              <a:t>、その結果を元に実際にどのような指導を行ったのかについて、対応した</a:t>
            </a:r>
            <a:r>
              <a:rPr lang="ja-JP" altLang="en-US" sz="2800" dirty="0"/>
              <a:t>薬局</a:t>
            </a:r>
            <a:r>
              <a:rPr lang="ja-JP" altLang="en-US" sz="2800" dirty="0" smtClean="0"/>
              <a:t>に対して調査を行った。</a:t>
            </a:r>
            <a:endParaRPr lang="en-US" altLang="ja-JP" sz="2800" dirty="0" smtClean="0"/>
          </a:p>
          <a:p>
            <a:pPr>
              <a:buFont typeface="Wingdings" panose="05000000000000000000" pitchFamily="2" charset="2"/>
              <a:buChar char="Ø"/>
            </a:pPr>
            <a:r>
              <a:rPr lang="ja-JP" altLang="en-US" sz="2800" dirty="0" smtClean="0"/>
              <a:t>その他：</a:t>
            </a:r>
            <a:r>
              <a:rPr lang="ja-JP" altLang="ja-JP" sz="2800" dirty="0"/>
              <a:t>薬局内</a:t>
            </a:r>
            <a:r>
              <a:rPr lang="ja-JP" altLang="ja-JP" sz="2800" dirty="0" smtClean="0"/>
              <a:t>で</a:t>
            </a:r>
            <a:r>
              <a:rPr lang="ja-JP" altLang="en-US" sz="2800" dirty="0" smtClean="0"/>
              <a:t>各種</a:t>
            </a:r>
            <a:r>
              <a:rPr lang="ja-JP" altLang="en-US" sz="2800" dirty="0" smtClean="0"/>
              <a:t>自己</a:t>
            </a:r>
            <a:r>
              <a:rPr lang="ja-JP" altLang="en-US" sz="2800" dirty="0"/>
              <a:t>測定</a:t>
            </a:r>
            <a:r>
              <a:rPr lang="ja-JP" altLang="ja-JP" sz="2800" dirty="0" smtClean="0"/>
              <a:t>が</a:t>
            </a:r>
            <a:r>
              <a:rPr lang="ja-JP" altLang="ja-JP" sz="2800" dirty="0"/>
              <a:t>受けられる事を</a:t>
            </a:r>
            <a:r>
              <a:rPr lang="ja-JP" altLang="ja-JP" sz="2800" dirty="0" smtClean="0"/>
              <a:t>知</a:t>
            </a:r>
            <a:r>
              <a:rPr lang="ja-JP" altLang="en-US" sz="2800" dirty="0" smtClean="0"/>
              <a:t>らせるポスター</a:t>
            </a:r>
            <a:r>
              <a:rPr lang="ja-JP" altLang="en-US" sz="2800" dirty="0" smtClean="0"/>
              <a:t>や検査</a:t>
            </a:r>
            <a:r>
              <a:rPr lang="ja-JP" altLang="en-US" sz="2800" dirty="0" smtClean="0"/>
              <a:t>異常参考値を掲示することで、より多くの人に周知</a:t>
            </a:r>
            <a:r>
              <a:rPr lang="ja-JP" altLang="en-US" sz="2800" dirty="0"/>
              <a:t>し</a:t>
            </a:r>
            <a:r>
              <a:rPr lang="ja-JP" altLang="en-US" sz="2800" dirty="0" smtClean="0"/>
              <a:t>測定を促した。　　</a:t>
            </a:r>
            <a:endParaRPr lang="en-US" altLang="ja-JP" sz="2800" dirty="0" smtClean="0"/>
          </a:p>
          <a:p>
            <a:pPr marL="0" indent="0">
              <a:buNone/>
            </a:pPr>
            <a:endParaRPr lang="en-US" altLang="ja-JP" dirty="0"/>
          </a:p>
        </p:txBody>
      </p:sp>
      <p:sp>
        <p:nvSpPr>
          <p:cNvPr id="5" name="テキスト ボックス 4"/>
          <p:cNvSpPr txBox="1"/>
          <p:nvPr/>
        </p:nvSpPr>
        <p:spPr>
          <a:xfrm>
            <a:off x="539552" y="476672"/>
            <a:ext cx="1656184"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kumimoji="1" lang="ja-JP" altLang="en-US" sz="3600" dirty="0" smtClean="0"/>
              <a:t>方　法</a:t>
            </a:r>
            <a:endParaRPr kumimoji="1" lang="ja-JP" altLang="en-US" sz="3600" dirty="0"/>
          </a:p>
        </p:txBody>
      </p:sp>
    </p:spTree>
    <p:extLst>
      <p:ext uri="{BB962C8B-B14F-4D97-AF65-F5344CB8AC3E}">
        <p14:creationId xmlns:p14="http://schemas.microsoft.com/office/powerpoint/2010/main" val="1869654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18939"/>
            <a:ext cx="4608512" cy="652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147" name="テキスト ボックス 6"/>
          <p:cNvSpPr txBox="1">
            <a:spLocks noChangeArrowheads="1"/>
          </p:cNvSpPr>
          <p:nvPr/>
        </p:nvSpPr>
        <p:spPr bwMode="auto">
          <a:xfrm>
            <a:off x="4859338" y="681038"/>
            <a:ext cx="3960812" cy="6370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2400" dirty="0">
                <a:solidFill>
                  <a:srgbClr val="C00000"/>
                </a:solidFill>
              </a:rPr>
              <a:t>【</a:t>
            </a:r>
            <a:r>
              <a:rPr lang="ja-JP" altLang="en-US" sz="2400" dirty="0">
                <a:solidFill>
                  <a:srgbClr val="C00000"/>
                </a:solidFill>
              </a:rPr>
              <a:t>血圧</a:t>
            </a:r>
            <a:r>
              <a:rPr lang="en-US" altLang="ja-JP" sz="2400" dirty="0">
                <a:solidFill>
                  <a:srgbClr val="C00000"/>
                </a:solidFill>
              </a:rPr>
              <a:t>】</a:t>
            </a:r>
          </a:p>
          <a:p>
            <a:pPr eaLnBrk="1" hangingPunct="1"/>
            <a:r>
              <a:rPr lang="ja-JP" altLang="en-US" sz="2400" dirty="0"/>
              <a:t>日本高血圧学会</a:t>
            </a:r>
            <a:endParaRPr lang="en-US" altLang="ja-JP" sz="2400" dirty="0"/>
          </a:p>
          <a:p>
            <a:pPr eaLnBrk="1" hangingPunct="1"/>
            <a:r>
              <a:rPr lang="ja-JP" altLang="en-US" sz="2400" dirty="0"/>
              <a:t>（高血圧治療ガイドライン</a:t>
            </a:r>
            <a:r>
              <a:rPr lang="en-US" altLang="ja-JP" sz="2400" dirty="0"/>
              <a:t>2009</a:t>
            </a:r>
            <a:r>
              <a:rPr lang="ja-JP" altLang="en-US" sz="2400" dirty="0"/>
              <a:t>）における</a:t>
            </a:r>
            <a:r>
              <a:rPr lang="en-US" altLang="ja-JP" sz="2400" dirty="0"/>
              <a:t>Ⅰ</a:t>
            </a:r>
            <a:r>
              <a:rPr lang="ja-JP" altLang="en-US" sz="2400" dirty="0"/>
              <a:t>度高血圧以上</a:t>
            </a:r>
            <a:endParaRPr lang="en-US" altLang="ja-JP" sz="2400" dirty="0"/>
          </a:p>
          <a:p>
            <a:pPr eaLnBrk="1" hangingPunct="1"/>
            <a:endParaRPr lang="en-US" altLang="ja-JP" sz="2400" dirty="0"/>
          </a:p>
          <a:p>
            <a:pPr eaLnBrk="1" hangingPunct="1"/>
            <a:r>
              <a:rPr lang="en-US" altLang="ja-JP" sz="2400" dirty="0">
                <a:solidFill>
                  <a:srgbClr val="002060"/>
                </a:solidFill>
              </a:rPr>
              <a:t>【</a:t>
            </a:r>
            <a:r>
              <a:rPr lang="ja-JP" altLang="en-US" sz="2400" dirty="0">
                <a:solidFill>
                  <a:srgbClr val="002060"/>
                </a:solidFill>
              </a:rPr>
              <a:t>体脂肪率</a:t>
            </a:r>
            <a:r>
              <a:rPr lang="en-US" altLang="ja-JP" sz="2400" dirty="0">
                <a:solidFill>
                  <a:srgbClr val="002060"/>
                </a:solidFill>
              </a:rPr>
              <a:t>】</a:t>
            </a:r>
          </a:p>
          <a:p>
            <a:pPr eaLnBrk="1" hangingPunct="1"/>
            <a:r>
              <a:rPr lang="ja-JP" altLang="en-US" sz="2400" dirty="0"/>
              <a:t>世界的に明確な基準がないため、一般的に用いられる年齢毎異常値以上</a:t>
            </a:r>
            <a:endParaRPr lang="en-US" altLang="ja-JP" sz="2400" dirty="0"/>
          </a:p>
          <a:p>
            <a:pPr eaLnBrk="1" hangingPunct="1"/>
            <a:endParaRPr lang="en-US" altLang="ja-JP" sz="2400" dirty="0"/>
          </a:p>
          <a:p>
            <a:pPr eaLnBrk="1" hangingPunct="1"/>
            <a:r>
              <a:rPr lang="en-US" altLang="ja-JP" sz="2400" dirty="0">
                <a:solidFill>
                  <a:srgbClr val="00B050"/>
                </a:solidFill>
              </a:rPr>
              <a:t>【</a:t>
            </a:r>
            <a:r>
              <a:rPr lang="ja-JP" altLang="en-US" sz="2400" dirty="0">
                <a:solidFill>
                  <a:srgbClr val="00B050"/>
                </a:solidFill>
              </a:rPr>
              <a:t>血糖値</a:t>
            </a:r>
            <a:r>
              <a:rPr lang="en-US" altLang="ja-JP" sz="2400" dirty="0">
                <a:solidFill>
                  <a:srgbClr val="00B050"/>
                </a:solidFill>
              </a:rPr>
              <a:t>】</a:t>
            </a:r>
          </a:p>
          <a:p>
            <a:pPr eaLnBrk="1" hangingPunct="1"/>
            <a:r>
              <a:rPr lang="ja-JP" altLang="en-US" sz="2400" dirty="0"/>
              <a:t>日本糖尿病学会</a:t>
            </a:r>
            <a:endParaRPr lang="en-US" altLang="ja-JP" sz="2400" dirty="0"/>
          </a:p>
          <a:p>
            <a:pPr eaLnBrk="1" hangingPunct="1"/>
            <a:r>
              <a:rPr lang="ja-JP" altLang="en-US" sz="2400" dirty="0"/>
              <a:t>糖尿病治療ガイド</a:t>
            </a:r>
            <a:r>
              <a:rPr lang="en-US" altLang="ja-JP" sz="2400" dirty="0"/>
              <a:t>2006-2007</a:t>
            </a:r>
            <a:r>
              <a:rPr lang="ja-JP" altLang="en-US" sz="2400" dirty="0"/>
              <a:t>における糖尿病型と診断される各値以上</a:t>
            </a:r>
            <a:endParaRPr lang="en-US" altLang="ja-JP" sz="2400" dirty="0"/>
          </a:p>
          <a:p>
            <a:pPr eaLnBrk="1" hangingPunct="1"/>
            <a:endParaRPr lang="ja-JP" altLang="en-US" sz="2400" dirty="0"/>
          </a:p>
        </p:txBody>
      </p:sp>
      <p:sp>
        <p:nvSpPr>
          <p:cNvPr id="2" name="テキスト ボックス 1"/>
          <p:cNvSpPr txBox="1"/>
          <p:nvPr/>
        </p:nvSpPr>
        <p:spPr>
          <a:xfrm>
            <a:off x="323528" y="548680"/>
            <a:ext cx="4167187" cy="584775"/>
          </a:xfrm>
          <a:prstGeom prst="rect">
            <a:avLst/>
          </a:prstGeom>
          <a:solidFill>
            <a:schemeClr val="bg1"/>
          </a:solidFill>
        </p:spPr>
        <p:txBody>
          <a:bodyPr wrap="square" rtlCol="0">
            <a:spAutoFit/>
          </a:bodyPr>
          <a:lstStyle/>
          <a:p>
            <a:r>
              <a:rPr kumimoji="1" lang="ja-JP" altLang="en-US" sz="3200" dirty="0" smtClean="0">
                <a:solidFill>
                  <a:srgbClr val="FF0000"/>
                </a:solidFill>
              </a:rPr>
              <a:t>検査異常参考値</a:t>
            </a:r>
            <a:endParaRPr kumimoji="1" lang="ja-JP" altLang="en-US" sz="3200" dirty="0">
              <a:solidFill>
                <a:srgbClr val="FF0000"/>
              </a:solidFill>
            </a:endParaRPr>
          </a:p>
        </p:txBody>
      </p:sp>
    </p:spTree>
    <p:extLst>
      <p:ext uri="{BB962C8B-B14F-4D97-AF65-F5344CB8AC3E}">
        <p14:creationId xmlns:p14="http://schemas.microsoft.com/office/powerpoint/2010/main" val="2716419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395536" y="1086580"/>
            <a:ext cx="8640763" cy="54726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a:t>[</a:t>
            </a:r>
            <a:r>
              <a:rPr lang="ja-JP" altLang="en-US"/>
              <a:t>資料</a:t>
            </a:r>
            <a:r>
              <a:rPr lang="en-US" altLang="ja-JP"/>
              <a:t>]</a:t>
            </a:r>
            <a:r>
              <a:rPr lang="ja-JP" altLang="en-US"/>
              <a:t>　高知県薬剤師会　薬局等における自己血圧測定等健康相談事業</a:t>
            </a:r>
          </a:p>
        </p:txBody>
      </p:sp>
      <p:sp>
        <p:nvSpPr>
          <p:cNvPr id="5123" name="タイトル 1"/>
          <p:cNvSpPr>
            <a:spLocks noGrp="1"/>
          </p:cNvSpPr>
          <p:nvPr>
            <p:ph type="title"/>
          </p:nvPr>
        </p:nvSpPr>
        <p:spPr>
          <a:xfrm>
            <a:off x="476250" y="44624"/>
            <a:ext cx="8229600" cy="896879"/>
          </a:xfrm>
        </p:spPr>
        <p:txBody>
          <a:bodyPr>
            <a:normAutofit/>
          </a:bodyPr>
          <a:lstStyle/>
          <a:p>
            <a:pPr eaLnBrk="1" hangingPunct="1"/>
            <a:r>
              <a:rPr lang="ja-JP" altLang="en-US" sz="3600" dirty="0" smtClean="0">
                <a:latin typeface="+mn-ea"/>
                <a:ea typeface="+mn-ea"/>
              </a:rPr>
              <a:t>調査用紙</a:t>
            </a:r>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4245220113"/>
              </p:ext>
            </p:extLst>
          </p:nvPr>
        </p:nvGraphicFramePr>
        <p:xfrm>
          <a:off x="476250" y="2017513"/>
          <a:ext cx="8229602" cy="1987551"/>
        </p:xfrm>
        <a:graphic>
          <a:graphicData uri="http://schemas.openxmlformats.org/drawingml/2006/table">
            <a:tbl>
              <a:tblPr firstRow="1" firstCol="1" bandRow="1"/>
              <a:tblGrid>
                <a:gridCol w="445037"/>
                <a:gridCol w="279299"/>
                <a:gridCol w="526371"/>
                <a:gridCol w="573432"/>
                <a:gridCol w="583152"/>
                <a:gridCol w="660394"/>
                <a:gridCol w="765259"/>
                <a:gridCol w="765259"/>
                <a:gridCol w="1014889"/>
                <a:gridCol w="583152"/>
                <a:gridCol w="2033358"/>
              </a:tblGrid>
              <a:tr h="489198">
                <a:tc>
                  <a:txBody>
                    <a:bodyPr/>
                    <a:lstStyle/>
                    <a:p>
                      <a:pPr algn="just">
                        <a:spcAft>
                          <a:spcPts val="0"/>
                        </a:spcAft>
                      </a:pPr>
                      <a:r>
                        <a:rPr lang="ja-JP" sz="1100" kern="100" dirty="0">
                          <a:effectLst/>
                          <a:latin typeface="Century"/>
                          <a:ea typeface="Arial Unicode MS"/>
                          <a:cs typeface="Times New Roman"/>
                        </a:rPr>
                        <a:t>日付</a:t>
                      </a:r>
                      <a:endParaRPr lang="ja-JP" sz="800" kern="100" dirty="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indent="355600" algn="just">
                        <a:spcAft>
                          <a:spcPts val="0"/>
                        </a:spcAft>
                      </a:pPr>
                      <a:r>
                        <a:rPr lang="ja-JP" sz="1100" kern="100">
                          <a:effectLst/>
                          <a:latin typeface="Century"/>
                          <a:ea typeface="Arial Unicode MS"/>
                          <a:cs typeface="Times New Roman"/>
                        </a:rPr>
                        <a:t>患者情報</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4">
                  <a:txBody>
                    <a:bodyPr/>
                    <a:lstStyle/>
                    <a:p>
                      <a:pPr indent="381000" algn="just">
                        <a:spcAft>
                          <a:spcPts val="0"/>
                        </a:spcAft>
                      </a:pPr>
                      <a:r>
                        <a:rPr lang="ja-JP" sz="800" kern="100" dirty="0">
                          <a:effectLst/>
                          <a:latin typeface="Century"/>
                          <a:ea typeface="Arial Unicode MS"/>
                          <a:cs typeface="Times New Roman"/>
                        </a:rPr>
                        <a:t>測定結果：正常範囲＝〇　異常値＝Δ</a:t>
                      </a:r>
                      <a:endParaRPr lang="ja-JP" sz="800" kern="100" dirty="0">
                        <a:effectLst/>
                        <a:latin typeface="Century"/>
                        <a:ea typeface="ＭＳ 明朝"/>
                        <a:cs typeface="Times New Roman"/>
                      </a:endParaRPr>
                    </a:p>
                    <a:p>
                      <a:pPr algn="ctr">
                        <a:spcAft>
                          <a:spcPts val="0"/>
                        </a:spcAft>
                      </a:pPr>
                      <a:r>
                        <a:rPr lang="ja-JP" sz="800" kern="100" dirty="0">
                          <a:effectLst/>
                          <a:latin typeface="Century"/>
                          <a:ea typeface="Arial Unicode MS"/>
                          <a:cs typeface="Times New Roman"/>
                        </a:rPr>
                        <a:t>※異常値の場合、測定値を（）に記入</a:t>
                      </a:r>
                      <a:endParaRPr lang="ja-JP" sz="800" kern="100" dirty="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just">
                        <a:spcAft>
                          <a:spcPts val="0"/>
                        </a:spcAft>
                      </a:pPr>
                      <a:r>
                        <a:rPr lang="en-US" sz="800" kern="100">
                          <a:effectLst/>
                          <a:latin typeface="Arial Unicode MS"/>
                          <a:ea typeface="ＭＳ 明朝"/>
                          <a:cs typeface="Times New Roman"/>
                        </a:rPr>
                        <a:t> </a:t>
                      </a:r>
                      <a:endParaRPr lang="ja-JP" sz="800" kern="100">
                        <a:effectLst/>
                        <a:latin typeface="Century"/>
                        <a:ea typeface="ＭＳ 明朝"/>
                        <a:cs typeface="Times New Roman"/>
                      </a:endParaRPr>
                    </a:p>
                    <a:p>
                      <a:pPr algn="ctr">
                        <a:spcAft>
                          <a:spcPts val="0"/>
                        </a:spcAft>
                      </a:pPr>
                      <a:r>
                        <a:rPr lang="ja-JP" sz="800" kern="100">
                          <a:effectLst/>
                          <a:latin typeface="Century"/>
                          <a:ea typeface="Arial Unicode MS"/>
                          <a:cs typeface="Times New Roman"/>
                        </a:rPr>
                        <a:t>現在服用中の薬名</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800" kern="100">
                          <a:effectLst/>
                          <a:latin typeface="Arial Unicode MS"/>
                          <a:ea typeface="ＭＳ 明朝"/>
                          <a:cs typeface="Times New Roman"/>
                        </a:rPr>
                        <a:t> </a:t>
                      </a:r>
                      <a:endParaRPr lang="ja-JP" sz="800" kern="100">
                        <a:effectLst/>
                        <a:latin typeface="Century"/>
                        <a:ea typeface="ＭＳ 明朝"/>
                        <a:cs typeface="Times New Roman"/>
                      </a:endParaRPr>
                    </a:p>
                    <a:p>
                      <a:pPr algn="ctr">
                        <a:spcAft>
                          <a:spcPts val="0"/>
                        </a:spcAft>
                      </a:pPr>
                      <a:r>
                        <a:rPr lang="ja-JP" sz="800" kern="100">
                          <a:effectLst/>
                          <a:latin typeface="Century"/>
                          <a:ea typeface="Arial Unicode MS"/>
                          <a:cs typeface="Times New Roman"/>
                        </a:rPr>
                        <a:t>健康相談</a:t>
                      </a:r>
                      <a:endParaRPr lang="ja-JP" sz="800" kern="100">
                        <a:effectLst/>
                        <a:latin typeface="Century"/>
                        <a:ea typeface="ＭＳ 明朝"/>
                        <a:cs typeface="Times New Roman"/>
                      </a:endParaRPr>
                    </a:p>
                    <a:p>
                      <a:pPr algn="ctr">
                        <a:spcAft>
                          <a:spcPts val="0"/>
                        </a:spcAft>
                      </a:pPr>
                      <a:r>
                        <a:rPr lang="en-US" sz="700" kern="100">
                          <a:effectLst/>
                          <a:latin typeface="Arial Unicode MS"/>
                          <a:ea typeface="ＭＳ 明朝"/>
                          <a:cs typeface="Times New Roman"/>
                        </a:rPr>
                        <a:t>(</a:t>
                      </a:r>
                      <a:r>
                        <a:rPr lang="ja-JP" sz="700" kern="100">
                          <a:effectLst/>
                          <a:latin typeface="Century"/>
                          <a:ea typeface="Arial Unicode MS"/>
                          <a:cs typeface="Times New Roman"/>
                        </a:rPr>
                        <a:t>あれば〇</a:t>
                      </a:r>
                      <a:r>
                        <a:rPr lang="en-US" sz="700" kern="100">
                          <a:effectLst/>
                          <a:latin typeface="Century"/>
                          <a:ea typeface="Arial Unicode MS"/>
                          <a:cs typeface="Times New Roman"/>
                        </a:rPr>
                        <a:t>)</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ja-JP" sz="1100" kern="100" dirty="0">
                          <a:effectLst/>
                          <a:latin typeface="Century"/>
                          <a:ea typeface="Arial Unicode MS"/>
                          <a:cs typeface="Times New Roman"/>
                        </a:rPr>
                        <a:t>受診勧奨</a:t>
                      </a:r>
                      <a:endParaRPr lang="ja-JP" sz="800" kern="100" dirty="0">
                        <a:effectLst/>
                        <a:latin typeface="Century"/>
                        <a:ea typeface="ＭＳ 明朝"/>
                        <a:cs typeface="Times New Roman"/>
                      </a:endParaRPr>
                    </a:p>
                    <a:p>
                      <a:pPr algn="ctr">
                        <a:spcAft>
                          <a:spcPts val="0"/>
                        </a:spcAft>
                      </a:pPr>
                      <a:r>
                        <a:rPr lang="ja-JP" sz="800" kern="100" dirty="0">
                          <a:effectLst/>
                          <a:latin typeface="Century"/>
                          <a:ea typeface="Arial Unicode MS"/>
                          <a:cs typeface="Times New Roman"/>
                        </a:rPr>
                        <a:t>（具体的に）</a:t>
                      </a:r>
                      <a:endParaRPr lang="ja-JP" sz="800" kern="100" dirty="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647">
                <a:tc>
                  <a:txBody>
                    <a:bodyPr/>
                    <a:lstStyle/>
                    <a:p>
                      <a:pPr algn="just">
                        <a:spcAft>
                          <a:spcPts val="0"/>
                        </a:spcAft>
                      </a:pPr>
                      <a:r>
                        <a:rPr lang="en-US" sz="800" kern="100" dirty="0" smtClean="0">
                          <a:effectLst/>
                          <a:latin typeface="Arial Unicode MS"/>
                          <a:ea typeface="ＭＳ 明朝"/>
                          <a:cs typeface="Times New Roman"/>
                        </a:rPr>
                        <a:t>H2</a:t>
                      </a:r>
                      <a:r>
                        <a:rPr lang="en-US" altLang="ja-JP" sz="800" kern="100" dirty="0" smtClean="0">
                          <a:effectLst/>
                          <a:latin typeface="Arial Unicode MS"/>
                          <a:ea typeface="ＭＳ 明朝"/>
                          <a:cs typeface="Times New Roman"/>
                        </a:rPr>
                        <a:t>6</a:t>
                      </a:r>
                      <a:r>
                        <a:rPr lang="ja-JP" altLang="en-US" sz="800" kern="100" dirty="0" smtClean="0">
                          <a:effectLst/>
                          <a:latin typeface="Arial Unicode MS"/>
                          <a:ea typeface="ＭＳ 明朝"/>
                          <a:cs typeface="Times New Roman"/>
                        </a:rPr>
                        <a:t>年</a:t>
                      </a:r>
                      <a:endParaRPr lang="ja-JP" sz="800" kern="100" dirty="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100">
                          <a:effectLst/>
                          <a:latin typeface="Arial Unicode MS"/>
                          <a:ea typeface="ＭＳ 明朝"/>
                          <a:cs typeface="Times New Roman"/>
                        </a:rPr>
                        <a:t>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a:txBody>
                    <a:bodyPr/>
                    <a:lstStyle/>
                    <a:p>
                      <a:pPr algn="ctr">
                        <a:spcAft>
                          <a:spcPts val="0"/>
                        </a:spcAft>
                      </a:pPr>
                      <a:r>
                        <a:rPr lang="ja-JP" sz="1100" kern="100" dirty="0">
                          <a:effectLst/>
                          <a:latin typeface="Century"/>
                          <a:ea typeface="Arial Unicode MS"/>
                          <a:cs typeface="Times New Roman"/>
                        </a:rPr>
                        <a:t>性別</a:t>
                      </a:r>
                      <a:endParaRPr lang="ja-JP" sz="800" kern="100" dirty="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a:effectLst/>
                          <a:latin typeface="Century"/>
                          <a:ea typeface="Arial Unicode MS"/>
                          <a:cs typeface="Times New Roman"/>
                        </a:rPr>
                        <a:t>年齢　</a:t>
                      </a:r>
                      <a:r>
                        <a:rPr lang="ja-JP" sz="600" kern="100">
                          <a:effectLst/>
                          <a:latin typeface="Century"/>
                          <a:ea typeface="Arial Unicode MS"/>
                          <a:cs typeface="Times New Roman"/>
                        </a:rPr>
                        <a:t>（患者以外の場合</a:t>
                      </a:r>
                      <a:r>
                        <a:rPr lang="ja-JP" sz="600" u="sng" kern="100">
                          <a:effectLst/>
                          <a:latin typeface="Century"/>
                          <a:ea typeface="Arial Unicode MS"/>
                          <a:cs typeface="Times New Roman"/>
                        </a:rPr>
                        <a:t>推定</a:t>
                      </a:r>
                      <a:r>
                        <a:rPr lang="ja-JP" sz="600" kern="100">
                          <a:effectLst/>
                          <a:latin typeface="Century"/>
                          <a:ea typeface="Arial Unicode MS"/>
                          <a:cs typeface="Times New Roman"/>
                        </a:rPr>
                        <a:t>年齢代を記入）</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a:effectLst/>
                          <a:latin typeface="Century"/>
                          <a:ea typeface="Arial Unicode MS"/>
                          <a:cs typeface="Times New Roman"/>
                        </a:rPr>
                        <a:t>血圧</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kern="100">
                          <a:effectLst/>
                          <a:latin typeface="Century"/>
                          <a:ea typeface="Arial Unicode MS"/>
                          <a:cs typeface="Times New Roman"/>
                        </a:rPr>
                        <a:t>体脂肪</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ja-JP" sz="1100" kern="100" dirty="0">
                          <a:effectLst/>
                          <a:latin typeface="Century"/>
                          <a:ea typeface="Arial Unicode MS"/>
                          <a:cs typeface="Times New Roman"/>
                        </a:rPr>
                        <a:t>血糖値</a:t>
                      </a:r>
                      <a:endParaRPr lang="ja-JP" sz="800" kern="100" dirty="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19679">
                <a:tc rowSpan="2">
                  <a:txBody>
                    <a:bodyPr/>
                    <a:lstStyle/>
                    <a:p>
                      <a:pPr algn="ctr">
                        <a:spcAft>
                          <a:spcPts val="0"/>
                        </a:spcAft>
                      </a:pPr>
                      <a:r>
                        <a:rPr lang="en-US" sz="1100" kern="100">
                          <a:effectLst/>
                          <a:latin typeface="Arial Unicode MS"/>
                          <a:ea typeface="ＭＳ 明朝"/>
                          <a:cs typeface="Times New Roman"/>
                        </a:rPr>
                        <a:t>2</a:t>
                      </a:r>
                      <a:r>
                        <a:rPr lang="en-US" sz="1600" kern="100">
                          <a:effectLst/>
                          <a:latin typeface="Arial Unicode MS"/>
                          <a:ea typeface="ＭＳ 明朝"/>
                          <a:cs typeface="Times New Roman"/>
                        </a:rPr>
                        <a:t>/</a:t>
                      </a:r>
                      <a:r>
                        <a:rPr lang="en-US" sz="1100" kern="100">
                          <a:effectLst/>
                          <a:latin typeface="Arial Unicode MS"/>
                          <a:ea typeface="ＭＳ 明朝"/>
                          <a:cs typeface="Times New Roman"/>
                        </a:rPr>
                        <a:t>1</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ja-JP" sz="1100" kern="100">
                          <a:effectLst/>
                          <a:latin typeface="Century"/>
                          <a:ea typeface="Arial Unicode MS"/>
                          <a:cs typeface="Times New Roman"/>
                        </a:rPr>
                        <a:t>例</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ja-JP" sz="1100" kern="100">
                          <a:effectLst/>
                          <a:latin typeface="Century"/>
                          <a:ea typeface="Arial Unicode MS"/>
                          <a:cs typeface="Times New Roman"/>
                        </a:rPr>
                        <a:t>男</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1100" kern="100">
                          <a:effectLst/>
                          <a:latin typeface="Arial Unicode MS"/>
                          <a:ea typeface="ＭＳ 明朝"/>
                          <a:cs typeface="Times New Roman"/>
                        </a:rPr>
                        <a:t>50</a:t>
                      </a:r>
                      <a:r>
                        <a:rPr lang="ja-JP" sz="1100" kern="100">
                          <a:effectLst/>
                          <a:latin typeface="Century"/>
                          <a:ea typeface="Arial Unicode MS"/>
                          <a:cs typeface="Times New Roman"/>
                        </a:rPr>
                        <a:t>代</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ja-JP" sz="800" kern="100" dirty="0">
                          <a:effectLst/>
                          <a:latin typeface="Century"/>
                          <a:ea typeface="Arial Unicode MS"/>
                          <a:cs typeface="Times New Roman"/>
                        </a:rPr>
                        <a:t>　　Δ</a:t>
                      </a:r>
                      <a:endParaRPr lang="ja-JP" sz="800" kern="100" dirty="0">
                        <a:effectLst/>
                        <a:latin typeface="Century"/>
                        <a:ea typeface="ＭＳ 明朝"/>
                        <a:cs typeface="Times New Roman"/>
                      </a:endParaRPr>
                    </a:p>
                    <a:p>
                      <a:pPr algn="ctr">
                        <a:spcAft>
                          <a:spcPts val="0"/>
                        </a:spcAft>
                      </a:pPr>
                      <a:r>
                        <a:rPr lang="en-US" sz="800" kern="100" dirty="0" smtClean="0">
                          <a:effectLst/>
                          <a:latin typeface="Arial Unicode MS"/>
                          <a:ea typeface="ＭＳ 明朝"/>
                          <a:cs typeface="Times New Roman"/>
                        </a:rPr>
                        <a:t>(</a:t>
                      </a:r>
                      <a:r>
                        <a:rPr lang="en-US" altLang="ja-JP" sz="800" kern="100" dirty="0" smtClean="0">
                          <a:effectLst/>
                          <a:latin typeface="Arial Unicode MS"/>
                          <a:ea typeface="ＭＳ 明朝"/>
                          <a:cs typeface="Times New Roman"/>
                        </a:rPr>
                        <a:t>160/90</a:t>
                      </a:r>
                      <a:r>
                        <a:rPr lang="ja-JP" altLang="en-US" sz="800" kern="100" dirty="0" smtClean="0">
                          <a:effectLst/>
                          <a:latin typeface="Arial Unicode MS"/>
                          <a:ea typeface="ＭＳ 明朝"/>
                          <a:cs typeface="Times New Roman"/>
                        </a:rPr>
                        <a:t>）</a:t>
                      </a:r>
                      <a:endParaRPr lang="ja-JP" sz="800" kern="100" dirty="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ja-JP" sz="800" kern="100">
                          <a:effectLst/>
                          <a:latin typeface="Century"/>
                          <a:ea typeface="Arial Unicode MS"/>
                          <a:cs typeface="Times New Roman"/>
                        </a:rPr>
                        <a:t>〇</a:t>
                      </a:r>
                      <a:endParaRPr lang="ja-JP" sz="800" kern="100">
                        <a:effectLst/>
                        <a:latin typeface="Century"/>
                        <a:ea typeface="ＭＳ 明朝"/>
                        <a:cs typeface="Times New Roman"/>
                      </a:endParaRPr>
                    </a:p>
                    <a:p>
                      <a:pPr algn="ctr">
                        <a:spcAft>
                          <a:spcPts val="0"/>
                        </a:spcAft>
                      </a:pPr>
                      <a:r>
                        <a:rPr lang="en-US" sz="800" kern="100">
                          <a:effectLst/>
                          <a:latin typeface="Arial Unicode MS"/>
                          <a:ea typeface="ＭＳ 明朝"/>
                          <a:cs typeface="Times New Roman"/>
                        </a:rPr>
                        <a:t>(</a:t>
                      </a:r>
                      <a:r>
                        <a:rPr lang="ja-JP" sz="800" kern="100">
                          <a:effectLst/>
                          <a:latin typeface="Century"/>
                          <a:ea typeface="Arial Unicode MS"/>
                          <a:cs typeface="Times New Roman"/>
                        </a:rPr>
                        <a:t>　　　</a:t>
                      </a:r>
                      <a:r>
                        <a:rPr lang="en-US" sz="800" kern="100">
                          <a:effectLst/>
                          <a:latin typeface="Century"/>
                          <a:ea typeface="Arial Unicode MS"/>
                          <a:cs typeface="Times New Roman"/>
                        </a:rPr>
                        <a:t>)</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365250" algn="r"/>
                        </a:tabLst>
                      </a:pPr>
                      <a:r>
                        <a:rPr lang="ja-JP" sz="800" kern="100">
                          <a:effectLst/>
                          <a:latin typeface="Century"/>
                          <a:ea typeface="Arial Unicode MS"/>
                          <a:cs typeface="Times New Roman"/>
                        </a:rPr>
                        <a:t>空腹時</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31545" algn="l">
                        <a:spcAft>
                          <a:spcPts val="0"/>
                        </a:spcAft>
                        <a:tabLst>
                          <a:tab pos="1365250" algn="r"/>
                        </a:tabLst>
                      </a:pPr>
                      <a:r>
                        <a:rPr lang="en-US" sz="800" kern="100">
                          <a:effectLst/>
                          <a:latin typeface="Arial Unicode MS"/>
                          <a:ea typeface="ＭＳ 明朝"/>
                          <a:cs typeface="Times New Roman"/>
                        </a:rPr>
                        <a:t>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1100" kern="100">
                          <a:effectLst/>
                          <a:latin typeface="Arial Unicode MS"/>
                          <a:ea typeface="ＭＳ 明朝"/>
                          <a:cs typeface="Times New Roman"/>
                        </a:rPr>
                        <a:t>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ja-JP" sz="1100" kern="100">
                          <a:effectLst/>
                          <a:latin typeface="Century"/>
                          <a:ea typeface="Arial Unicode MS"/>
                          <a:cs typeface="Times New Roman"/>
                        </a:rPr>
                        <a:t>〇</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ja-JP" sz="800" kern="100">
                          <a:effectLst/>
                          <a:latin typeface="Century"/>
                          <a:ea typeface="Arial Unicode MS"/>
                          <a:cs typeface="Times New Roman"/>
                        </a:rPr>
                        <a:t>かかりつけ医に受診するよう地域の内科医に紹介状を書いた</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5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600" kern="100">
                          <a:effectLst/>
                          <a:latin typeface="Century"/>
                          <a:ea typeface="Arial Unicode MS"/>
                          <a:cs typeface="Times New Roman"/>
                        </a:rPr>
                        <a:t>それ以外</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800" kern="100">
                          <a:effectLst/>
                          <a:latin typeface="Century"/>
                          <a:ea typeface="Arial Unicode MS"/>
                          <a:cs typeface="Times New Roman"/>
                        </a:rPr>
                        <a:t>Δ</a:t>
                      </a:r>
                      <a:r>
                        <a:rPr lang="en-US" sz="800" kern="100">
                          <a:effectLst/>
                          <a:latin typeface="Century"/>
                          <a:ea typeface="Arial Unicode MS"/>
                          <a:cs typeface="Times New Roman"/>
                        </a:rPr>
                        <a:t> ( 125 )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1981">
                <a:tc rowSpan="2">
                  <a:txBody>
                    <a:bodyPr/>
                    <a:lstStyle/>
                    <a:p>
                      <a:pPr algn="ctr">
                        <a:spcAft>
                          <a:spcPts val="0"/>
                        </a:spcAft>
                      </a:pPr>
                      <a:r>
                        <a:rPr lang="en-US" sz="1600" kern="100">
                          <a:effectLst/>
                          <a:latin typeface="Arial Unicode MS"/>
                          <a:ea typeface="ＭＳ 明朝"/>
                          <a:cs typeface="Times New Roman"/>
                        </a:rPr>
                        <a:t>/</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1100" kern="100" dirty="0">
                          <a:effectLst/>
                          <a:latin typeface="Arial Unicode MS"/>
                          <a:ea typeface="ＭＳ 明朝"/>
                          <a:cs typeface="Times New Roman"/>
                        </a:rPr>
                        <a:t> </a:t>
                      </a:r>
                      <a:endParaRPr lang="ja-JP" sz="800" kern="100" dirty="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rowSpan="2">
                  <a:txBody>
                    <a:bodyPr/>
                    <a:lstStyle/>
                    <a:p>
                      <a:pPr algn="just">
                        <a:spcAft>
                          <a:spcPts val="0"/>
                        </a:spcAft>
                      </a:pPr>
                      <a:r>
                        <a:rPr lang="en-US" sz="1100" kern="100">
                          <a:effectLst/>
                          <a:latin typeface="Arial Unicode MS"/>
                          <a:ea typeface="ＭＳ 明朝"/>
                          <a:cs typeface="Times New Roman"/>
                        </a:rPr>
                        <a:t>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1100" kern="100">
                          <a:effectLst/>
                          <a:latin typeface="Arial Unicode MS"/>
                          <a:ea typeface="ＭＳ 明朝"/>
                          <a:cs typeface="Times New Roman"/>
                        </a:rPr>
                        <a:t>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800" kern="100">
                          <a:effectLst/>
                          <a:latin typeface="Arial Unicode MS"/>
                          <a:ea typeface="ＭＳ 明朝"/>
                          <a:cs typeface="Times New Roman"/>
                        </a:rPr>
                        <a:t> </a:t>
                      </a:r>
                      <a:endParaRPr lang="ja-JP" sz="800" kern="100">
                        <a:effectLst/>
                        <a:latin typeface="Century"/>
                        <a:ea typeface="ＭＳ 明朝"/>
                        <a:cs typeface="Times New Roman"/>
                      </a:endParaRPr>
                    </a:p>
                    <a:p>
                      <a:pPr algn="ctr">
                        <a:spcAft>
                          <a:spcPts val="0"/>
                        </a:spcAft>
                      </a:pPr>
                      <a:r>
                        <a:rPr lang="en-US" sz="800" kern="100">
                          <a:effectLst/>
                          <a:latin typeface="Arial Unicode MS"/>
                          <a:ea typeface="ＭＳ 明朝"/>
                          <a:cs typeface="Times New Roman"/>
                        </a:rPr>
                        <a:t>(</a:t>
                      </a:r>
                      <a:r>
                        <a:rPr lang="ja-JP" sz="800" kern="100">
                          <a:effectLst/>
                          <a:latin typeface="Century"/>
                          <a:ea typeface="Arial Unicode MS"/>
                          <a:cs typeface="Times New Roman"/>
                        </a:rPr>
                        <a:t>　　　</a:t>
                      </a:r>
                      <a:r>
                        <a:rPr lang="en-US" sz="800" kern="100">
                          <a:effectLst/>
                          <a:latin typeface="Century"/>
                          <a:ea typeface="Arial Unicode MS"/>
                          <a:cs typeface="Times New Roman"/>
                        </a:rPr>
                        <a:t>)</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800" kern="100">
                          <a:effectLst/>
                          <a:latin typeface="Arial Unicode MS"/>
                          <a:ea typeface="ＭＳ 明朝"/>
                          <a:cs typeface="Times New Roman"/>
                        </a:rPr>
                        <a:t> </a:t>
                      </a:r>
                      <a:endParaRPr lang="ja-JP" sz="800" kern="100">
                        <a:effectLst/>
                        <a:latin typeface="Century"/>
                        <a:ea typeface="ＭＳ 明朝"/>
                        <a:cs typeface="Times New Roman"/>
                      </a:endParaRPr>
                    </a:p>
                    <a:p>
                      <a:pPr algn="ctr">
                        <a:spcAft>
                          <a:spcPts val="0"/>
                        </a:spcAft>
                      </a:pPr>
                      <a:r>
                        <a:rPr lang="en-US" sz="800" kern="100">
                          <a:effectLst/>
                          <a:latin typeface="Arial Unicode MS"/>
                          <a:ea typeface="ＭＳ 明朝"/>
                          <a:cs typeface="Times New Roman"/>
                        </a:rPr>
                        <a:t>(</a:t>
                      </a:r>
                      <a:r>
                        <a:rPr lang="ja-JP" sz="800" kern="100">
                          <a:effectLst/>
                          <a:latin typeface="Century"/>
                          <a:ea typeface="Arial Unicode MS"/>
                          <a:cs typeface="Times New Roman"/>
                        </a:rPr>
                        <a:t>　　　</a:t>
                      </a:r>
                      <a:r>
                        <a:rPr lang="en-US" sz="800" kern="100">
                          <a:effectLst/>
                          <a:latin typeface="Century"/>
                          <a:ea typeface="Arial Unicode MS"/>
                          <a:cs typeface="Times New Roman"/>
                        </a:rPr>
                        <a:t>)</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800" kern="100">
                          <a:effectLst/>
                          <a:latin typeface="Century"/>
                          <a:ea typeface="Arial Unicode MS"/>
                          <a:cs typeface="Times New Roman"/>
                        </a:rPr>
                        <a:t>空腹時</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800" kern="100">
                          <a:effectLst/>
                          <a:latin typeface="Arial Unicode MS"/>
                          <a:ea typeface="ＭＳ 明朝"/>
                          <a:cs typeface="Times New Roman"/>
                        </a:rPr>
                        <a:t>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1100" kern="100">
                          <a:effectLst/>
                          <a:latin typeface="Arial Unicode MS"/>
                          <a:ea typeface="ＭＳ 明朝"/>
                          <a:cs typeface="Times New Roman"/>
                        </a:rPr>
                        <a:t>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1100" kern="100">
                          <a:effectLst/>
                          <a:latin typeface="Arial Unicode MS"/>
                          <a:ea typeface="ＭＳ 明朝"/>
                          <a:cs typeface="Times New Roman"/>
                        </a:rPr>
                        <a:t>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1100" kern="100">
                          <a:effectLst/>
                          <a:latin typeface="Arial Unicode MS"/>
                          <a:ea typeface="ＭＳ 明朝"/>
                          <a:cs typeface="Times New Roman"/>
                        </a:rPr>
                        <a:t> </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52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600" kern="100">
                          <a:effectLst/>
                          <a:latin typeface="Century"/>
                          <a:ea typeface="Arial Unicode MS"/>
                          <a:cs typeface="Times New Roman"/>
                        </a:rPr>
                        <a:t>それ以外</a:t>
                      </a:r>
                      <a:endParaRPr lang="ja-JP" sz="800" kern="10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800" kern="100" dirty="0">
                          <a:effectLst/>
                          <a:latin typeface="Arial Unicode MS"/>
                          <a:ea typeface="ＭＳ 明朝"/>
                          <a:cs typeface="Times New Roman"/>
                        </a:rPr>
                        <a:t> </a:t>
                      </a:r>
                      <a:endParaRPr lang="ja-JP" sz="800" kern="100" dirty="0">
                        <a:effectLst/>
                        <a:latin typeface="Century"/>
                        <a:ea typeface="ＭＳ 明朝"/>
                        <a:cs typeface="Times New Roman"/>
                      </a:endParaRPr>
                    </a:p>
                  </a:txBody>
                  <a:tcPr marL="55246" marR="552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pic>
        <p:nvPicPr>
          <p:cNvPr id="518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376" y="4005064"/>
            <a:ext cx="9769475" cy="246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8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33584"/>
            <a:ext cx="8135937"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87" name="テキスト ボックス 1"/>
          <p:cNvSpPr txBox="1">
            <a:spLocks noChangeArrowheads="1"/>
          </p:cNvSpPr>
          <p:nvPr/>
        </p:nvSpPr>
        <p:spPr bwMode="auto">
          <a:xfrm>
            <a:off x="476250" y="1269336"/>
            <a:ext cx="4679950" cy="3381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dirty="0">
                <a:latin typeface="HGPｺﾞｼｯｸM" pitchFamily="50" charset="-128"/>
                <a:ea typeface="HGPｺﾞｼｯｸM" pitchFamily="50" charset="-128"/>
              </a:rPr>
              <a:t>健康チェックリスト</a:t>
            </a:r>
          </a:p>
        </p:txBody>
      </p:sp>
      <p:sp>
        <p:nvSpPr>
          <p:cNvPr id="3" name="正方形/長方形 2"/>
          <p:cNvSpPr/>
          <p:nvPr/>
        </p:nvSpPr>
        <p:spPr>
          <a:xfrm>
            <a:off x="4750369" y="6581154"/>
            <a:ext cx="4572000" cy="253916"/>
          </a:xfrm>
          <a:prstGeom prst="rect">
            <a:avLst/>
          </a:prstGeom>
        </p:spPr>
        <p:txBody>
          <a:bodyPr>
            <a:spAutoFit/>
          </a:bodyPr>
          <a:lstStyle/>
          <a:p>
            <a:r>
              <a:rPr lang="ja-JP" altLang="en-US" sz="1050" b="1" dirty="0" smtClean="0"/>
              <a:t>高知県</a:t>
            </a:r>
            <a:r>
              <a:rPr lang="ja-JP" altLang="en-US" sz="1050" b="1" dirty="0"/>
              <a:t>薬剤師会　薬局等における自己血圧測定等健康</a:t>
            </a:r>
            <a:r>
              <a:rPr lang="ja-JP" altLang="en-US" sz="1050" b="1" dirty="0" smtClean="0"/>
              <a:t>相談事業　資料参照</a:t>
            </a:r>
            <a:endParaRPr lang="ja-JP" altLang="en-US" sz="1050" b="1" dirty="0"/>
          </a:p>
        </p:txBody>
      </p:sp>
    </p:spTree>
    <p:extLst>
      <p:ext uri="{BB962C8B-B14F-4D97-AF65-F5344CB8AC3E}">
        <p14:creationId xmlns:p14="http://schemas.microsoft.com/office/powerpoint/2010/main" val="2295501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257728650"/>
              </p:ext>
            </p:extLst>
          </p:nvPr>
        </p:nvGraphicFramePr>
        <p:xfrm>
          <a:off x="179512" y="404664"/>
          <a:ext cx="8712968" cy="61206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4467" y="476672"/>
            <a:ext cx="8213803" cy="288032"/>
          </a:xfrm>
        </p:spPr>
        <p:txBody>
          <a:bodyPr>
            <a:noAutofit/>
          </a:bodyPr>
          <a:lstStyle/>
          <a:p>
            <a:r>
              <a:rPr kumimoji="1" lang="ja-JP" altLang="en-US" sz="3600" u="sng" dirty="0" smtClean="0"/>
              <a:t>年齢</a:t>
            </a:r>
            <a:r>
              <a:rPr kumimoji="1" lang="ja-JP" altLang="en-US" sz="3600" u="sng" dirty="0" smtClean="0"/>
              <a:t>別</a:t>
            </a:r>
            <a:r>
              <a:rPr kumimoji="1" lang="ja-JP" altLang="en-US" sz="3600" u="sng" dirty="0" smtClean="0"/>
              <a:t>各測定数</a:t>
            </a:r>
            <a:endParaRPr kumimoji="1" lang="ja-JP" altLang="en-US" sz="3600" u="sng" dirty="0"/>
          </a:p>
        </p:txBody>
      </p:sp>
      <p:graphicFrame>
        <p:nvGraphicFramePr>
          <p:cNvPr id="7" name="グラフ 6"/>
          <p:cNvGraphicFramePr/>
          <p:nvPr>
            <p:extLst>
              <p:ext uri="{D42A27DB-BD31-4B8C-83A1-F6EECF244321}">
                <p14:modId xmlns:p14="http://schemas.microsoft.com/office/powerpoint/2010/main" val="725747302"/>
              </p:ext>
            </p:extLst>
          </p:nvPr>
        </p:nvGraphicFramePr>
        <p:xfrm>
          <a:off x="427021" y="885110"/>
          <a:ext cx="8202143" cy="31435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1438212489"/>
              </p:ext>
            </p:extLst>
          </p:nvPr>
        </p:nvGraphicFramePr>
        <p:xfrm>
          <a:off x="252865" y="4221088"/>
          <a:ext cx="8588266" cy="1574995"/>
        </p:xfrm>
        <a:graphic>
          <a:graphicData uri="http://schemas.openxmlformats.org/presentationml/2006/ole">
            <mc:AlternateContent xmlns:mc="http://schemas.openxmlformats.org/markup-compatibility/2006">
              <mc:Choice xmlns:v="urn:schemas-microsoft-com:vml" Requires="v">
                <p:oleObj spid="_x0000_s12313" name="ワークシート" r:id="rId4" imgW="9648757" imgH="1438185" progId="Excel.Sheet.12">
                  <p:embed/>
                </p:oleObj>
              </mc:Choice>
              <mc:Fallback>
                <p:oleObj name="ワークシート" r:id="rId4" imgW="9648757" imgH="1438185" progId="Excel.Sheet.12">
                  <p:embed/>
                  <p:pic>
                    <p:nvPicPr>
                      <p:cNvPr id="0" name=""/>
                      <p:cNvPicPr/>
                      <p:nvPr/>
                    </p:nvPicPr>
                    <p:blipFill>
                      <a:blip r:embed="rId5"/>
                      <a:stretch>
                        <a:fillRect/>
                      </a:stretch>
                    </p:blipFill>
                    <p:spPr>
                      <a:xfrm>
                        <a:off x="252865" y="4221088"/>
                        <a:ext cx="8588266" cy="1574995"/>
                      </a:xfrm>
                      <a:prstGeom prst="rect">
                        <a:avLst/>
                      </a:prstGeom>
                    </p:spPr>
                  </p:pic>
                </p:oleObj>
              </mc:Fallback>
            </mc:AlternateContent>
          </a:graphicData>
        </a:graphic>
      </p:graphicFrame>
      <p:sp>
        <p:nvSpPr>
          <p:cNvPr id="4" name="テキスト ボックス 3"/>
          <p:cNvSpPr txBox="1"/>
          <p:nvPr/>
        </p:nvSpPr>
        <p:spPr>
          <a:xfrm>
            <a:off x="317402" y="2092786"/>
            <a:ext cx="254129" cy="400110"/>
          </a:xfrm>
          <a:prstGeom prst="rect">
            <a:avLst/>
          </a:prstGeom>
          <a:noFill/>
        </p:spPr>
        <p:txBody>
          <a:bodyPr wrap="square" rtlCol="0">
            <a:spAutoFit/>
          </a:bodyPr>
          <a:lstStyle/>
          <a:p>
            <a:r>
              <a:rPr kumimoji="1" lang="ja-JP" altLang="en-US" sz="1000" dirty="0" smtClean="0"/>
              <a:t>例数</a:t>
            </a:r>
            <a:endParaRPr kumimoji="1" lang="ja-JP" altLang="en-US" sz="1000" dirty="0"/>
          </a:p>
        </p:txBody>
      </p:sp>
    </p:spTree>
    <p:extLst>
      <p:ext uri="{BB962C8B-B14F-4D97-AF65-F5344CB8AC3E}">
        <p14:creationId xmlns:p14="http://schemas.microsoft.com/office/powerpoint/2010/main" val="3604414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660744369"/>
              </p:ext>
            </p:extLst>
          </p:nvPr>
        </p:nvGraphicFramePr>
        <p:xfrm>
          <a:off x="179512" y="260648"/>
          <a:ext cx="8718276" cy="6410374"/>
        </p:xfrm>
        <a:graphic>
          <a:graphicData uri="http://schemas.openxmlformats.org/drawingml/2006/chart">
            <c:chart xmlns:c="http://schemas.openxmlformats.org/drawingml/2006/chart" xmlns:r="http://schemas.openxmlformats.org/officeDocument/2006/relationships" r:id="rId2"/>
          </a:graphicData>
        </a:graphic>
      </p:graphicFrame>
      <p:sp>
        <p:nvSpPr>
          <p:cNvPr id="7171" name="テキスト ボックス 4"/>
          <p:cNvSpPr txBox="1">
            <a:spLocks noChangeArrowheads="1"/>
          </p:cNvSpPr>
          <p:nvPr/>
        </p:nvSpPr>
        <p:spPr bwMode="auto">
          <a:xfrm>
            <a:off x="323850" y="5729288"/>
            <a:ext cx="1841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en-US" altLang="ja-JP" sz="1800"/>
          </a:p>
          <a:p>
            <a:pPr eaLnBrk="1" hangingPunct="1">
              <a:spcBef>
                <a:spcPct val="0"/>
              </a:spcBef>
              <a:buFontTx/>
              <a:buNone/>
            </a:pPr>
            <a:endParaRPr lang="ja-JP" altLang="en-US" sz="1800"/>
          </a:p>
        </p:txBody>
      </p:sp>
      <p:sp>
        <p:nvSpPr>
          <p:cNvPr id="2" name="テキスト ボックス 1"/>
          <p:cNvSpPr txBox="1"/>
          <p:nvPr/>
        </p:nvSpPr>
        <p:spPr>
          <a:xfrm>
            <a:off x="3995936" y="3140968"/>
            <a:ext cx="1261884" cy="523220"/>
          </a:xfrm>
          <a:prstGeom prst="rect">
            <a:avLst/>
          </a:prstGeom>
          <a:noFill/>
        </p:spPr>
        <p:txBody>
          <a:bodyPr wrap="none" rtlCol="0">
            <a:spAutoFit/>
          </a:bodyPr>
          <a:lstStyle/>
          <a:p>
            <a:r>
              <a:rPr kumimoji="1" lang="ja-JP" altLang="en-US" sz="2800" dirty="0" smtClean="0">
                <a:solidFill>
                  <a:schemeClr val="bg1"/>
                </a:solidFill>
              </a:rPr>
              <a:t>耳鼻科</a:t>
            </a:r>
            <a:endParaRPr kumimoji="1" lang="ja-JP" altLang="en-US" sz="2800" dirty="0">
              <a:solidFill>
                <a:schemeClr val="bg1"/>
              </a:solidFill>
            </a:endParaRPr>
          </a:p>
        </p:txBody>
      </p:sp>
      <p:sp>
        <p:nvSpPr>
          <p:cNvPr id="3" name="テキスト ボックス 2"/>
          <p:cNvSpPr txBox="1"/>
          <p:nvPr/>
        </p:nvSpPr>
        <p:spPr>
          <a:xfrm>
            <a:off x="7308304" y="5867678"/>
            <a:ext cx="1479892" cy="369332"/>
          </a:xfrm>
          <a:prstGeom prst="rect">
            <a:avLst/>
          </a:prstGeom>
          <a:noFill/>
        </p:spPr>
        <p:txBody>
          <a:bodyPr wrap="none" rtlCol="0">
            <a:spAutoFit/>
          </a:bodyPr>
          <a:lstStyle/>
          <a:p>
            <a:r>
              <a:rPr lang="ja-JP" altLang="en-US" dirty="0"/>
              <a:t>（合計：</a:t>
            </a:r>
            <a:r>
              <a:rPr lang="en-US" altLang="ja-JP" dirty="0" smtClean="0"/>
              <a:t>86</a:t>
            </a:r>
            <a:r>
              <a:rPr lang="ja-JP" altLang="en-US" dirty="0" smtClean="0"/>
              <a:t>例）</a:t>
            </a:r>
            <a:endParaRPr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52458706"/>
              </p:ext>
            </p:extLst>
          </p:nvPr>
        </p:nvGraphicFramePr>
        <p:xfrm>
          <a:off x="457200" y="404664"/>
          <a:ext cx="8435280" cy="6552728"/>
        </p:xfrm>
        <a:graphic>
          <a:graphicData uri="http://schemas.openxmlformats.org/drawingml/2006/chart">
            <c:chart xmlns:c="http://schemas.openxmlformats.org/drawingml/2006/chart" xmlns:r="http://schemas.openxmlformats.org/officeDocument/2006/relationships" r:id="rId2"/>
          </a:graphicData>
        </a:graphic>
      </p:graphicFrame>
      <p:sp>
        <p:nvSpPr>
          <p:cNvPr id="2" name="テキスト ボックス 1"/>
          <p:cNvSpPr txBox="1"/>
          <p:nvPr/>
        </p:nvSpPr>
        <p:spPr>
          <a:xfrm>
            <a:off x="1763688" y="1916832"/>
            <a:ext cx="1512168" cy="461665"/>
          </a:xfrm>
          <a:prstGeom prst="rect">
            <a:avLst/>
          </a:prstGeom>
          <a:noFill/>
        </p:spPr>
        <p:txBody>
          <a:bodyPr wrap="square" rtlCol="0">
            <a:spAutoFit/>
          </a:bodyPr>
          <a:lstStyle/>
          <a:p>
            <a:r>
              <a:rPr kumimoji="1" lang="ja-JP" altLang="en-US" sz="2400" dirty="0" smtClean="0"/>
              <a:t>血管外科</a:t>
            </a:r>
            <a:endParaRPr kumimoji="1" lang="en-US" altLang="ja-JP" sz="2400" dirty="0" smtClean="0"/>
          </a:p>
        </p:txBody>
      </p:sp>
      <p:cxnSp>
        <p:nvCxnSpPr>
          <p:cNvPr id="5" name="直線コネクタ 4"/>
          <p:cNvCxnSpPr/>
          <p:nvPr/>
        </p:nvCxnSpPr>
        <p:spPr>
          <a:xfrm>
            <a:off x="2771800" y="2378497"/>
            <a:ext cx="216024" cy="216024"/>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3422</TotalTime>
  <Words>699</Words>
  <Application>Microsoft Office PowerPoint</Application>
  <PresentationFormat>画面に合わせる (4:3)</PresentationFormat>
  <Paragraphs>223</Paragraphs>
  <Slides>18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18</vt:i4>
      </vt:variant>
    </vt:vector>
  </HeadingPairs>
  <TitlesOfParts>
    <vt:vector size="21" baseType="lpstr">
      <vt:lpstr>Office ​​テーマ</vt:lpstr>
      <vt:lpstr>ワークシート</vt:lpstr>
      <vt:lpstr>Microsoft Excel グラフ</vt:lpstr>
      <vt:lpstr>保険薬局における各種検査値 自己測定への取り組み</vt:lpstr>
      <vt:lpstr>PowerPoint プレゼンテーション</vt:lpstr>
      <vt:lpstr>PowerPoint プレゼンテーション</vt:lpstr>
      <vt:lpstr>PowerPoint プレゼンテーション</vt:lpstr>
      <vt:lpstr>調査用紙</vt:lpstr>
      <vt:lpstr>PowerPoint プレゼンテーション</vt:lpstr>
      <vt:lpstr>年齢別各測定数</vt:lpstr>
      <vt:lpstr>PowerPoint プレゼンテーション</vt:lpstr>
      <vt:lpstr>PowerPoint プレゼンテーション</vt:lpstr>
      <vt:lpstr>PowerPoint プレゼンテーション</vt:lpstr>
      <vt:lpstr>PowerPoint プレゼンテーション</vt:lpstr>
      <vt:lpstr>各測定項目で異常が発見された割合 </vt:lpstr>
      <vt:lpstr>異常値だが受診勧奨を行わなかった理由</vt:lpstr>
      <vt:lpstr>その他の詳細</vt:lpstr>
      <vt:lpstr>異常値を示した場合の指導内容</vt:lpstr>
      <vt:lpstr>PowerPoint プレゼンテーション</vt:lpstr>
      <vt:lpstr>PowerPoint プレゼンテーション</vt:lpstr>
      <vt:lpstr>PowerPoint プレゼンテーション</vt:lpstr>
    </vt:vector>
  </TitlesOfParts>
  <Company>TBU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目　的</dc:title>
  <dc:creator>cbt</dc:creator>
  <cp:lastModifiedBy>FJ-USER</cp:lastModifiedBy>
  <cp:revision>189</cp:revision>
  <cp:lastPrinted>2014-11-07T00:09:35Z</cp:lastPrinted>
  <dcterms:created xsi:type="dcterms:W3CDTF">2014-04-28T03:38:03Z</dcterms:created>
  <dcterms:modified xsi:type="dcterms:W3CDTF">2014-11-08T08:35:08Z</dcterms:modified>
</cp:coreProperties>
</file>